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1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Lst>
  <p:sldSz cx="12192000" cy="6858000"/>
  <p:notesSz cx="6858000" cy="9144000"/>
  <p:embeddedFontLst>
    <p:embeddedFont>
      <p:font typeface="Content" panose="020B0604020202020204" charset="0"/>
      <p:regular r:id="rId118"/>
      <p:bold r:id="rId119"/>
    </p:embeddedFont>
    <p:embeddedFont>
      <p:font typeface="Open Sans" panose="020B0606030504020204" pitchFamily="34" charset="0"/>
      <p:regular r:id="rId120"/>
      <p:bold r:id="rId121"/>
      <p:italic r:id="rId122"/>
      <p:boldItalic r:id="rId123"/>
    </p:embeddedFont>
    <p:embeddedFont>
      <p:font typeface="Proxima Nova" panose="020B0604020202020204" charset="0"/>
      <p:regular r:id="rId124"/>
      <p:bold r:id="rId125"/>
      <p:italic r:id="rId126"/>
      <p:boldItalic r:id="rId127"/>
    </p:embeddedFont>
    <p:embeddedFont>
      <p:font typeface="Quattrocento Sans" panose="020B0502050000020003" pitchFamily="34" charset="0"/>
      <p:regular r:id="rId128"/>
      <p:bold r:id="rId129"/>
      <p:italic r:id="rId130"/>
      <p:boldItalic r:id="rId131"/>
    </p:embeddedFont>
    <p:embeddedFont>
      <p:font typeface="Verdana" panose="020B0604030504040204" pitchFamily="34" charset="0"/>
      <p:regular r:id="rId132"/>
      <p:bold r:id="rId133"/>
      <p:italic r:id="rId134"/>
      <p:boldItalic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40" roundtripDataSignature="AMtx7mjNZ2Ep6cPjIySgiXwP35cEeK5sz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AB468E-2EE2-43F9-93C7-7E499021C85A}">
  <a:tblStyle styleId="{45AB468E-2EE2-43F9-93C7-7E499021C85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8753A1A-6EFB-4BDD-BFD4-A984F56DEE71}"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9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6.fntdata"/><Relationship Id="rId128" Type="http://schemas.openxmlformats.org/officeDocument/2006/relationships/font" Target="fonts/font11.fntdata"/><Relationship Id="rId144"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font" Target="fonts/font1.fntdata"/><Relationship Id="rId134" Type="http://schemas.openxmlformats.org/officeDocument/2006/relationships/font" Target="fonts/font17.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customschemas.google.com/relationships/presentationmetadata" Target="metadata"/><Relationship Id="rId14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font" Target="fonts/font2.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13.fntdata"/><Relationship Id="rId135" Type="http://schemas.openxmlformats.org/officeDocument/2006/relationships/font" Target="fonts/font18.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3.fntdata"/><Relationship Id="rId125" Type="http://schemas.openxmlformats.org/officeDocument/2006/relationships/font" Target="fonts/font8.fntdata"/><Relationship Id="rId141"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14.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4.fntdata"/><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font" Target="fonts/font15.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5.fntdata"/><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16.fntdata"/><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Anderson" userId="b0568678-855b-48d6-8d82-5e7999abd0fa" providerId="ADAL" clId="{12546753-E649-45DC-9242-D9B3886096DE}"/>
    <pc:docChg chg="modSld">
      <pc:chgData name="Jeff Anderson" userId="b0568678-855b-48d6-8d82-5e7999abd0fa" providerId="ADAL" clId="{12546753-E649-45DC-9242-D9B3886096DE}" dt="2023-04-21T13:57:35.745" v="10" actId="108"/>
      <pc:docMkLst>
        <pc:docMk/>
      </pc:docMkLst>
      <pc:sldChg chg="modSp mod">
        <pc:chgData name="Jeff Anderson" userId="b0568678-855b-48d6-8d82-5e7999abd0fa" providerId="ADAL" clId="{12546753-E649-45DC-9242-D9B3886096DE}" dt="2023-04-21T13:55:09.856" v="4" actId="14100"/>
        <pc:sldMkLst>
          <pc:docMk/>
          <pc:sldMk cId="0" sldId="266"/>
        </pc:sldMkLst>
      </pc:sldChg>
      <pc:sldChg chg="modSp mod">
        <pc:chgData name="Jeff Anderson" userId="b0568678-855b-48d6-8d82-5e7999abd0fa" providerId="ADAL" clId="{12546753-E649-45DC-9242-D9B3886096DE}" dt="2023-04-21T13:57:35.745" v="10" actId="108"/>
        <pc:sldMkLst>
          <pc:docMk/>
          <pc:sldMk cId="0" sldId="294"/>
        </pc:sldMkLst>
      </pc:sldChg>
    </pc:docChg>
  </pc:docChgLst>
  <pc:docChgLst>
    <pc:chgData name="Jeff Anderson" userId="b0568678-855b-48d6-8d82-5e7999abd0fa" providerId="ADAL" clId="{3165188C-EA12-4B7F-ABEC-2E9B52ABED56}"/>
    <pc:docChg chg="custSel modSld">
      <pc:chgData name="Jeff Anderson" userId="b0568678-855b-48d6-8d82-5e7999abd0fa" providerId="ADAL" clId="{3165188C-EA12-4B7F-ABEC-2E9B52ABED56}" dt="2025-05-26T19:29:33.116" v="1" actId="478"/>
      <pc:docMkLst>
        <pc:docMk/>
      </pc:docMkLst>
      <pc:sldChg chg="addSp delSp modSp mod">
        <pc:chgData name="Jeff Anderson" userId="b0568678-855b-48d6-8d82-5e7999abd0fa" providerId="ADAL" clId="{3165188C-EA12-4B7F-ABEC-2E9B52ABED56}" dt="2025-05-26T19:29:33.116" v="1" actId="478"/>
        <pc:sldMkLst>
          <pc:docMk/>
          <pc:sldMk cId="0" sldId="365"/>
        </pc:sldMkLst>
      </pc:sldChg>
    </pc:docChg>
  </pc:docChgLst>
  <pc:docChgLst>
    <pc:chgData name="Jeff Anderson" userId="b0568678-855b-48d6-8d82-5e7999abd0fa" providerId="ADAL" clId="{A42AED07-3983-4711-BC07-6D2173A0BA62}"/>
    <pc:docChg chg="custSel modSld">
      <pc:chgData name="Jeff Anderson" userId="b0568678-855b-48d6-8d82-5e7999abd0fa" providerId="ADAL" clId="{A42AED07-3983-4711-BC07-6D2173A0BA62}" dt="2025-10-02T15:41:43.493" v="3" actId="478"/>
      <pc:docMkLst>
        <pc:docMk/>
      </pc:docMkLst>
      <pc:sldChg chg="addSp delSp modSp mod">
        <pc:chgData name="Jeff Anderson" userId="b0568678-855b-48d6-8d82-5e7999abd0fa" providerId="ADAL" clId="{A42AED07-3983-4711-BC07-6D2173A0BA62}" dt="2025-10-02T15:41:43.493" v="3" actId="478"/>
        <pc:sldMkLst>
          <pc:docMk/>
          <pc:sldMk cId="0" sldId="322"/>
        </pc:sldMkLst>
        <pc:spChg chg="add del mod">
          <ac:chgData name="Jeff Anderson" userId="b0568678-855b-48d6-8d82-5e7999abd0fa" providerId="ADAL" clId="{A42AED07-3983-4711-BC07-6D2173A0BA62}" dt="2025-10-02T15:41:43.493" v="3" actId="478"/>
          <ac:spMkLst>
            <pc:docMk/>
            <pc:sldMk cId="0" sldId="322"/>
            <ac:spMk id="2" creationId="{5857B74F-B012-6066-8BE5-1233C21E14DA}"/>
          </ac:spMkLst>
        </pc:spChg>
        <pc:picChg chg="mod">
          <ac:chgData name="Jeff Anderson" userId="b0568678-855b-48d6-8d82-5e7999abd0fa" providerId="ADAL" clId="{A42AED07-3983-4711-BC07-6D2173A0BA62}" dt="2025-10-02T15:41:28.648" v="0" actId="1076"/>
          <ac:picMkLst>
            <pc:docMk/>
            <pc:sldMk cId="0" sldId="322"/>
            <ac:picMk id="171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 name="Google Shape;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p98: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69" name="Google Shape;2569;p98: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6" name="Google Shape;2576;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2" name="Google Shape;2582;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0" name="Google Shape;2590;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8" name="Google Shape;2598;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7" name="Google Shape;260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4" name="Google Shape;261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2" name="Google Shape;2622;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0" name="Google Shape;2630;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6" name="Google Shape;263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7" name="Google Shape;263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3" name="Google Shape;2663;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2"/>
        <p:cNvGrpSpPr/>
        <p:nvPr/>
      </p:nvGrpSpPr>
      <p:grpSpPr>
        <a:xfrm>
          <a:off x="0" y="0"/>
          <a:ext cx="0" cy="0"/>
          <a:chOff x="0" y="0"/>
          <a:chExt cx="0" cy="0"/>
        </a:xfrm>
      </p:grpSpPr>
      <p:sp>
        <p:nvSpPr>
          <p:cNvPr id="2923" name="Google Shape;2923;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4" name="Google Shape;2924;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5" name="Google Shape;2925;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p110: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1" name="Google Shape;3161;p110: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162" name="Google Shape;3162;p110:notes"/>
          <p:cNvSpPr txBox="1">
            <a:spLocks noGrp="1"/>
          </p:cNvSpPr>
          <p:nvPr>
            <p:ph type="sldNum" idx="12"/>
          </p:nvPr>
        </p:nvSpPr>
        <p:spPr>
          <a:xfrm>
            <a:off x="3956550" y="8817904"/>
            <a:ext cx="3026833" cy="464185"/>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2: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88" name="Google Shape;288;p12: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99" name="Google Shape;29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8: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96" name="Google Shape;396;p18: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ccf013fcd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ccf013fcd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gccf013fcd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 name="Google Shape;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1: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78" name="Google Shape;478;p21: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5" name="Google Shape;58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27: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37" name="Google Shape;637;p27: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2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49" name="Google Shape;64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8" name="Google Shape;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3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60" name="Google Shape;66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04" name="Google Shape;70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3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58" name="Google Shape;75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3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11" name="Google Shape;81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3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70" name="Google Shape;87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55" name="Google Shape;95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4" name="Google Shape;96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37: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73" name="Google Shape;973;p37: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9" name="Google Shape;97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
        <p:nvSpPr>
          <p:cNvPr id="985" name="Google Shape;98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jeff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
        <p:nvSpPr>
          <p:cNvPr id="1029" name="Google Shape;102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0" name="Google Shape;103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i="1">
                <a:latin typeface="Times New Roman"/>
                <a:ea typeface="Times New Roman"/>
                <a:cs typeface="Times New Roman"/>
                <a:sym typeface="Times New Roman"/>
              </a:rPr>
              <a:t>In a painting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41</a:t>
            </a:fld>
            <a:endParaRPr sz="1200" b="0" i="0" u="none" strike="noStrike" cap="none">
              <a:solidFill>
                <a:srgbClr val="000000"/>
              </a:solidFill>
              <a:latin typeface="Calibri"/>
              <a:ea typeface="Calibri"/>
              <a:cs typeface="Calibri"/>
              <a:sym typeface="Calibri"/>
            </a:endParaRPr>
          </a:p>
        </p:txBody>
      </p:sp>
      <p:sp>
        <p:nvSpPr>
          <p:cNvPr id="1055" name="Google Shape;105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6" name="Google Shape;105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Notes: </a:t>
            </a:r>
            <a:r>
              <a:rPr lang="en-US" sz="1800" i="1">
                <a:latin typeface="Times New Roman"/>
                <a:ea typeface="Times New Roman"/>
                <a:cs typeface="Times New Roman"/>
                <a:sym typeface="Times New Roman"/>
              </a:rPr>
              <a:t>a patient’s street, city, and postal code might be initially modeled as separate attributes on a Person object.  </a:t>
            </a:r>
            <a:endParaRPr/>
          </a:p>
          <a:p>
            <a:pPr marL="0" marR="0" lvl="0" indent="0" algn="l" rtl="0">
              <a:lnSpc>
                <a:spcPct val="100000"/>
              </a:lnSpc>
              <a:spcBef>
                <a:spcPts val="0"/>
              </a:spcBef>
              <a:spcAft>
                <a:spcPts val="0"/>
              </a:spcAft>
              <a:buClr>
                <a:schemeClr val="dk1"/>
              </a:buClr>
              <a:buSzPts val="1800"/>
              <a:buFont typeface="Calibri"/>
              <a:buNone/>
            </a:pPr>
            <a:endParaRPr sz="1800" i="1">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Times New Roman"/>
              <a:buNone/>
            </a:pPr>
            <a:r>
              <a:rPr lang="en-US" sz="1800" i="1">
                <a:latin typeface="Times New Roman"/>
                <a:ea typeface="Times New Roman"/>
                <a:cs typeface="Times New Roman"/>
                <a:sym typeface="Times New Roman"/>
              </a:rPr>
              <a:t>Instead if we place these attributes within a distinct value object this will make the Patient object more coherent. This approach will also allow sharing of this common address attributes among different Patients.</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1081" name="Google Shape;1081;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43: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9" name="Google Shape;1149;p43: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44</a:t>
            </a:fld>
            <a:endParaRPr sz="1200" b="0" i="0" u="none" strike="noStrike" cap="none">
              <a:solidFill>
                <a:srgbClr val="000000"/>
              </a:solidFill>
              <a:latin typeface="Calibri"/>
              <a:ea typeface="Calibri"/>
              <a:cs typeface="Calibri"/>
              <a:sym typeface="Calibri"/>
            </a:endParaRPr>
          </a:p>
        </p:txBody>
      </p:sp>
      <p:sp>
        <p:nvSpPr>
          <p:cNvPr id="1154" name="Google Shape;115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5" name="Google Shape;115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Note: In our pharmacist system we 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1181" name="Google Shape;1181;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1192" name="Google Shape;119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47: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2" name="Google Shape;1202;p47: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
        <p:nvSpPr>
          <p:cNvPr id="1207" name="Google Shape;120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8" name="Google Shape;120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jeff</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49: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33" name="Google Shape;1233;p49: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17: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38" name="Google Shape;1238;p17: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3" name="Google Shape;124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0" name="Google Shape;1250;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p52: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11" name="Google Shape;1311;p52: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2" name="Google Shape;1322;p53: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323" name="Google Shape;1323;p53:notes"/>
          <p:cNvSpPr txBox="1">
            <a:spLocks noGrp="1"/>
          </p:cNvSpPr>
          <p:nvPr>
            <p:ph type="sldNum" idx="12"/>
          </p:nvPr>
        </p:nvSpPr>
        <p:spPr>
          <a:xfrm>
            <a:off x="3956550" y="8817904"/>
            <a:ext cx="3026833" cy="464185"/>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4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9" name="Google Shape;134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5" name="Google Shape;135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7" name="Google Shape;137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7" name="Google Shape;139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58: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43" name="Google Shape;1443;p58: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8" name="Google Shape;144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4" name="Google Shape;145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9" name="Google Shape;148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5" name="Google Shape;154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7" name="Google Shape;159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2" name="Google Shape;1652;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8" name="Google Shape;1688;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3" name="Google Shape;171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p67: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20" name="Google Shape;1720;p67: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5" name="Google Shape;1725;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p123: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31" name="Google Shape;1731;p123: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6" name="Google Shape;1736;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70: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2" name="Google Shape;1742;p70: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1" name="Google Shape;175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p72: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90" name="Google Shape;1790;p72: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p73: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5" name="Google Shape;1825;p73: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26" name="Google Shape;1826;p73:notes"/>
          <p:cNvSpPr txBox="1">
            <a:spLocks noGrp="1"/>
          </p:cNvSpPr>
          <p:nvPr>
            <p:ph type="sldNum" idx="12"/>
          </p:nvPr>
        </p:nvSpPr>
        <p:spPr>
          <a:xfrm>
            <a:off x="3956550" y="8817904"/>
            <a:ext cx="3026833" cy="464185"/>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p74: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48" name="Google Shape;1848;p74: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3" name="Google Shape;1853;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9" name="Google Shape;185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0" name="Google Shape;1880;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2" name="Google Shape;1902;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4" name="Google Shape;1924;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5" name="Google Shape;1945;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5" name="Google Shape;1965;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6" name="Google Shape;1986;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0" name="Google Shape;2000;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2" name="Google Shape;2092;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p85: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8" name="Google Shape;2108;p85: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3" name="Google Shape;2113;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89</a:t>
            </a:fld>
            <a:endParaRPr sz="1200" b="0" i="0" u="none" strike="noStrike" cap="none">
              <a:solidFill>
                <a:srgbClr val="000000"/>
              </a:solidFill>
              <a:latin typeface="Calibri"/>
              <a:ea typeface="Calibri"/>
              <a:cs typeface="Calibri"/>
              <a:sym typeface="Calibri"/>
            </a:endParaRPr>
          </a:p>
        </p:txBody>
      </p:sp>
      <p:sp>
        <p:nvSpPr>
          <p:cNvPr id="2119" name="Google Shape;2119;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0" name="Google Shape;2120;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jeff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9" name="Google Shape;19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3" name="Google Shape;216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2" name="Google Shape;225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7" name="Google Shape;2397;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p9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03" name="Google Shape;2403;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p9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65" name="Google Shape;2465;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p9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76" name="Google Shape;2476;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8" name="Google Shape;2488;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4" name="Google Shape;2494;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0" name="Google Shape;2500;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0" name="Google Shape;2510;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200"/>
              <a:buFont typeface="Arial"/>
              <a:buChar char="•"/>
            </a:pPr>
            <a:r>
              <a:rPr lang="en-US" b="1"/>
              <a:t>Componentization via Services </a:t>
            </a:r>
            <a:r>
              <a:rPr lang="en-US"/>
              <a:t>leads to deployment independence</a:t>
            </a:r>
            <a:endParaRPr/>
          </a:p>
          <a:p>
            <a:pPr marL="342900" lvl="0" indent="-342900" algn="l" rtl="0">
              <a:lnSpc>
                <a:spcPct val="100000"/>
              </a:lnSpc>
              <a:spcBef>
                <a:spcPts val="0"/>
              </a:spcBef>
              <a:spcAft>
                <a:spcPts val="0"/>
              </a:spcAft>
              <a:buClr>
                <a:schemeClr val="dk1"/>
              </a:buClr>
              <a:buSzPts val="1200"/>
              <a:buFont typeface="Arial"/>
              <a:buChar char="•"/>
            </a:pPr>
            <a:r>
              <a:rPr lang="en-US" b="1"/>
              <a:t>Organized around Business Capabilities </a:t>
            </a:r>
            <a:r>
              <a:rPr lang="en-US"/>
              <a:t>empower cross functional teams to build the service full stack and run it as a long lived asset</a:t>
            </a:r>
            <a:endParaRPr/>
          </a:p>
          <a:p>
            <a:pPr marL="342900" lvl="0" indent="-342900" algn="l" rtl="0">
              <a:lnSpc>
                <a:spcPct val="100000"/>
              </a:lnSpc>
              <a:spcBef>
                <a:spcPts val="0"/>
              </a:spcBef>
              <a:spcAft>
                <a:spcPts val="0"/>
              </a:spcAft>
              <a:buClr>
                <a:schemeClr val="dk1"/>
              </a:buClr>
              <a:buSzPts val="1200"/>
              <a:buFont typeface="Arial"/>
              <a:buChar char="•"/>
            </a:pPr>
            <a:r>
              <a:rPr lang="en-US" b="1"/>
              <a:t>Orchestrated not Choreographed </a:t>
            </a:r>
            <a:r>
              <a:rPr lang="en-US"/>
              <a:t>avoiding centralized dependency magnets</a:t>
            </a:r>
            <a:endParaRPr/>
          </a:p>
          <a:p>
            <a:pPr marL="342900" lvl="0" indent="-342900" algn="l" rtl="0">
              <a:lnSpc>
                <a:spcPct val="100000"/>
              </a:lnSpc>
              <a:spcBef>
                <a:spcPts val="0"/>
              </a:spcBef>
              <a:spcAft>
                <a:spcPts val="0"/>
              </a:spcAft>
              <a:buClr>
                <a:schemeClr val="dk1"/>
              </a:buClr>
              <a:buSzPts val="1200"/>
              <a:buFont typeface="Arial"/>
              <a:buChar char="•"/>
            </a:pPr>
            <a:r>
              <a:rPr lang="en-US" b="1"/>
              <a:t>Light weight messaging </a:t>
            </a:r>
            <a:r>
              <a:rPr lang="en-US"/>
              <a:t>enabling simpler design</a:t>
            </a:r>
            <a:endParaRPr/>
          </a:p>
          <a:p>
            <a:pPr marL="342900" lvl="0" indent="-342900" algn="l" rtl="0">
              <a:lnSpc>
                <a:spcPct val="100000"/>
              </a:lnSpc>
              <a:spcBef>
                <a:spcPts val="0"/>
              </a:spcBef>
              <a:spcAft>
                <a:spcPts val="0"/>
              </a:spcAft>
              <a:buClr>
                <a:schemeClr val="dk1"/>
              </a:buClr>
              <a:buSzPts val="1200"/>
              <a:buFont typeface="Arial"/>
              <a:buChar char="•"/>
            </a:pPr>
            <a:r>
              <a:rPr lang="en-US" b="1"/>
              <a:t>Decentralization </a:t>
            </a:r>
            <a:r>
              <a:rPr lang="en-US"/>
              <a:t>providing autonomy to teams</a:t>
            </a:r>
            <a:endParaRPr/>
          </a:p>
          <a:p>
            <a:pPr marL="342900" lvl="0" indent="-342900" algn="l" rtl="0">
              <a:lnSpc>
                <a:spcPct val="100000"/>
              </a:lnSpc>
              <a:spcBef>
                <a:spcPts val="0"/>
              </a:spcBef>
              <a:spcAft>
                <a:spcPts val="0"/>
              </a:spcAft>
              <a:buClr>
                <a:schemeClr val="dk1"/>
              </a:buClr>
              <a:buSzPts val="1200"/>
              <a:buFont typeface="Arial"/>
              <a:buChar char="•"/>
            </a:pPr>
            <a:r>
              <a:rPr lang="en-US" b="1"/>
              <a:t>Ubiquitous Automation </a:t>
            </a:r>
            <a:r>
              <a:rPr lang="en-US"/>
              <a:t>lowers risk and increases feedback</a:t>
            </a:r>
            <a:endParaRPr/>
          </a:p>
          <a:p>
            <a:pPr marL="342900" lvl="0" indent="-342900" algn="l" rtl="0">
              <a:lnSpc>
                <a:spcPct val="100000"/>
              </a:lnSpc>
              <a:spcBef>
                <a:spcPts val="0"/>
              </a:spcBef>
              <a:spcAft>
                <a:spcPts val="0"/>
              </a:spcAft>
              <a:buClr>
                <a:schemeClr val="dk1"/>
              </a:buClr>
              <a:buSzPts val="1200"/>
              <a:buFont typeface="Arial"/>
              <a:buChar char="•"/>
            </a:pPr>
            <a:r>
              <a:rPr lang="en-US" b="1"/>
              <a:t>Designed For Failure </a:t>
            </a:r>
            <a:r>
              <a:rPr lang="en-US"/>
              <a:t>increased resiliency in the face of complexity</a:t>
            </a:r>
            <a:endParaRPr/>
          </a:p>
          <a:p>
            <a:pPr marL="342900" lvl="0" indent="-342900" algn="l" rtl="0">
              <a:lnSpc>
                <a:spcPct val="100000"/>
              </a:lnSpc>
              <a:spcBef>
                <a:spcPts val="0"/>
              </a:spcBef>
              <a:spcAft>
                <a:spcPts val="0"/>
              </a:spcAft>
              <a:buClr>
                <a:schemeClr val="dk1"/>
              </a:buClr>
              <a:buSzPts val="1200"/>
              <a:buFont typeface="Arial"/>
              <a:buChar char="•"/>
            </a:pPr>
            <a:r>
              <a:rPr lang="en-US" b="1"/>
              <a:t>Evolutionary Design </a:t>
            </a:r>
            <a:r>
              <a:rPr lang="en-US"/>
              <a:t>change is accelerated in a controlled and safe fashion</a:t>
            </a:r>
            <a:endParaRPr/>
          </a:p>
          <a:p>
            <a:pPr marL="342900" lvl="0" indent="-266700" algn="l" rtl="0">
              <a:lnSpc>
                <a:spcPct val="100000"/>
              </a:lnSpc>
              <a:spcBef>
                <a:spcPts val="0"/>
              </a:spcBef>
              <a:spcAft>
                <a:spcPts val="0"/>
              </a:spcAft>
              <a:buClr>
                <a:schemeClr val="dk1"/>
              </a:buClr>
              <a:buSzPts val="1200"/>
              <a:buFont typeface="Arial"/>
              <a:buNone/>
            </a:pPr>
            <a:endParaRPr/>
          </a:p>
          <a:p>
            <a:pPr marL="342900" lvl="0" indent="-266700" algn="l" rtl="0">
              <a:lnSpc>
                <a:spcPct val="100000"/>
              </a:lnSpc>
              <a:spcBef>
                <a:spcPts val="0"/>
              </a:spcBef>
              <a:spcAft>
                <a:spcPts val="0"/>
              </a:spcAft>
              <a:buClr>
                <a:schemeClr val="dk1"/>
              </a:buClr>
              <a:buSzPts val="1200"/>
              <a:buFont typeface="Arial"/>
              <a:buNone/>
            </a:pPr>
            <a:endParaRPr/>
          </a:p>
          <a:p>
            <a:pPr marL="342900" lvl="0" indent="-342900" algn="l" rtl="0">
              <a:lnSpc>
                <a:spcPct val="100000"/>
              </a:lnSpc>
              <a:spcBef>
                <a:spcPts val="0"/>
              </a:spcBef>
              <a:spcAft>
                <a:spcPts val="0"/>
              </a:spcAft>
              <a:buClr>
                <a:schemeClr val="dk1"/>
              </a:buClr>
              <a:buSzPts val="1200"/>
              <a:buFont typeface="Arial"/>
              <a:buChar char="•"/>
            </a:pPr>
            <a:r>
              <a:rPr lang="en-US" sz="1200"/>
              <a:t>Micro-Services was originally coined in 2005 by Dr. Peter Rogers during a cloud computing conference</a:t>
            </a:r>
            <a:endParaRPr/>
          </a:p>
          <a:p>
            <a:pPr marL="342900" lvl="0" indent="-342900" algn="l" rtl="0">
              <a:lnSpc>
                <a:spcPct val="100000"/>
              </a:lnSpc>
              <a:spcBef>
                <a:spcPts val="0"/>
              </a:spcBef>
              <a:spcAft>
                <a:spcPts val="0"/>
              </a:spcAft>
              <a:buClr>
                <a:schemeClr val="dk1"/>
              </a:buClr>
              <a:buSzPts val="1200"/>
              <a:buFont typeface="Arial"/>
              <a:buChar char="•"/>
            </a:pPr>
            <a:r>
              <a:rPr lang="en-US" sz="1200"/>
              <a:t>Early pioneers started using the architectural style in 2008 with several published success stories by 2011</a:t>
            </a:r>
            <a:endParaRPr/>
          </a:p>
          <a:p>
            <a:pPr marL="342900" lvl="0" indent="-342900" algn="l" rtl="0">
              <a:lnSpc>
                <a:spcPct val="100000"/>
              </a:lnSpc>
              <a:spcBef>
                <a:spcPts val="0"/>
              </a:spcBef>
              <a:spcAft>
                <a:spcPts val="0"/>
              </a:spcAft>
              <a:buClr>
                <a:schemeClr val="dk1"/>
              </a:buClr>
              <a:buSzPts val="1200"/>
              <a:buFont typeface="Arial"/>
              <a:buChar char="•"/>
            </a:pPr>
            <a:r>
              <a:rPr lang="en-US" sz="1200"/>
              <a:t>Widely popular today as big Enterprises deal with increasing complexity</a:t>
            </a:r>
            <a:endParaRPr sz="1200" i="1"/>
          </a:p>
          <a:p>
            <a:pPr marL="342900" lvl="0" indent="-26670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2511" name="Google Shape;2511;p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AbD Title Slide">
  <p:cSld name="1_AbD Title Slide">
    <p:spTree>
      <p:nvGrpSpPr>
        <p:cNvPr id="1" name="Shape 14"/>
        <p:cNvGrpSpPr/>
        <p:nvPr/>
      </p:nvGrpSpPr>
      <p:grpSpPr>
        <a:xfrm>
          <a:off x="0" y="0"/>
          <a:ext cx="0" cy="0"/>
          <a:chOff x="0" y="0"/>
          <a:chExt cx="0" cy="0"/>
        </a:xfrm>
      </p:grpSpPr>
      <p:pic>
        <p:nvPicPr>
          <p:cNvPr id="15" name="Google Shape;15;p112"/>
          <p:cNvPicPr preferRelativeResize="0"/>
          <p:nvPr/>
        </p:nvPicPr>
        <p:blipFill rotWithShape="1">
          <a:blip r:embed="rId2">
            <a:alphaModFix/>
          </a:blip>
          <a:srcRect/>
          <a:stretch/>
        </p:blipFill>
        <p:spPr>
          <a:xfrm>
            <a:off x="0" y="0"/>
            <a:ext cx="10058400" cy="6858000"/>
          </a:xfrm>
          <a:prstGeom prst="rect">
            <a:avLst/>
          </a:prstGeom>
          <a:noFill/>
          <a:ln>
            <a:noFill/>
          </a:ln>
        </p:spPr>
      </p:pic>
      <p:sp>
        <p:nvSpPr>
          <p:cNvPr id="16" name="Google Shape;16;p112"/>
          <p:cNvSpPr txBox="1">
            <a:spLocks noGrp="1"/>
          </p:cNvSpPr>
          <p:nvPr>
            <p:ph type="title"/>
          </p:nvPr>
        </p:nvSpPr>
        <p:spPr>
          <a:xfrm>
            <a:off x="6999976" y="3996665"/>
            <a:ext cx="3515096" cy="7017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rgbClr val="4693AF"/>
              </a:buClr>
              <a:buSzPts val="2200"/>
              <a:buFont typeface="Calibri"/>
              <a:buNone/>
              <a:defRPr sz="2200">
                <a:solidFill>
                  <a:srgbClr val="4693A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2"/>
          <p:cNvSpPr txBox="1">
            <a:spLocks noGrp="1"/>
          </p:cNvSpPr>
          <p:nvPr>
            <p:ph type="dt" idx="10"/>
          </p:nvPr>
        </p:nvSpPr>
        <p:spPr>
          <a:xfrm>
            <a:off x="6999976" y="4764001"/>
            <a:ext cx="2743200" cy="369332"/>
          </a:xfrm>
          <a:prstGeom prst="rect">
            <a:avLst/>
          </a:prstGeom>
          <a:noFill/>
          <a:ln>
            <a:noFill/>
          </a:ln>
        </p:spPr>
        <p:txBody>
          <a:bodyPr spcFirstLastPara="1" wrap="square" lIns="91425" tIns="45700" rIns="91425" bIns="45700" anchor="ctr" anchorCtr="0">
            <a:spAutoFit/>
          </a:bodyPr>
          <a:lstStyle>
            <a:lvl1pPr lvl="0" algn="l">
              <a:lnSpc>
                <a:spcPct val="100000"/>
              </a:lnSpc>
              <a:spcBef>
                <a:spcPts val="0"/>
              </a:spcBef>
              <a:spcAft>
                <a:spcPts val="0"/>
              </a:spcAft>
              <a:buSzPts val="1400"/>
              <a:buNone/>
              <a:defRPr sz="1800">
                <a:solidFill>
                  <a:srgbClr val="3E404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bD Section Header">
  <p:cSld name="AbD Section Header">
    <p:bg>
      <p:bgPr>
        <a:gradFill>
          <a:gsLst>
            <a:gs pos="0">
              <a:srgbClr val="414591"/>
            </a:gs>
            <a:gs pos="100000">
              <a:srgbClr val="4693AF"/>
            </a:gs>
          </a:gsLst>
          <a:lin ang="2400000" scaled="0"/>
        </a:gradFill>
        <a:effectLst/>
      </p:bgPr>
    </p:bg>
    <p:spTree>
      <p:nvGrpSpPr>
        <p:cNvPr id="1" name="Shape 43"/>
        <p:cNvGrpSpPr/>
        <p:nvPr/>
      </p:nvGrpSpPr>
      <p:grpSpPr>
        <a:xfrm>
          <a:off x="0" y="0"/>
          <a:ext cx="0" cy="0"/>
          <a:chOff x="0" y="0"/>
          <a:chExt cx="0" cy="0"/>
        </a:xfrm>
      </p:grpSpPr>
      <p:sp>
        <p:nvSpPr>
          <p:cNvPr id="44" name="Google Shape;44;p121"/>
          <p:cNvSpPr txBox="1">
            <a:spLocks noGrp="1"/>
          </p:cNvSpPr>
          <p:nvPr>
            <p:ph type="title"/>
          </p:nvPr>
        </p:nvSpPr>
        <p:spPr>
          <a:xfrm>
            <a:off x="630936" y="2342053"/>
            <a:ext cx="10890504" cy="757130"/>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1"/>
          <p:cNvSpPr txBox="1">
            <a:spLocks noGrp="1"/>
          </p:cNvSpPr>
          <p:nvPr>
            <p:ph type="body" idx="1"/>
          </p:nvPr>
        </p:nvSpPr>
        <p:spPr>
          <a:xfrm>
            <a:off x="630936" y="3099186"/>
            <a:ext cx="10890504" cy="461665"/>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21"/>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121"/>
          <p:cNvPicPr preferRelativeResize="0"/>
          <p:nvPr/>
        </p:nvPicPr>
        <p:blipFill rotWithShape="1">
          <a:blip r:embed="rId2">
            <a:alphaModFix/>
          </a:blip>
          <a:srcRect/>
          <a:stretch/>
        </p:blipFill>
        <p:spPr>
          <a:xfrm>
            <a:off x="630936" y="6208776"/>
            <a:ext cx="1598929" cy="25720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bd End" type="blank">
  <p:cSld name="BLANK">
    <p:spTree>
      <p:nvGrpSpPr>
        <p:cNvPr id="1" name="Shape 48"/>
        <p:cNvGrpSpPr/>
        <p:nvPr/>
      </p:nvGrpSpPr>
      <p:grpSpPr>
        <a:xfrm>
          <a:off x="0" y="0"/>
          <a:ext cx="0" cy="0"/>
          <a:chOff x="0" y="0"/>
          <a:chExt cx="0" cy="0"/>
        </a:xfrm>
      </p:grpSpPr>
      <p:sp>
        <p:nvSpPr>
          <p:cNvPr id="49" name="Google Shape;49;p122"/>
          <p:cNvSpPr/>
          <p:nvPr/>
        </p:nvSpPr>
        <p:spPr>
          <a:xfrm>
            <a:off x="659704" y="3561873"/>
            <a:ext cx="2730675" cy="1713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baseline="30000">
                <a:solidFill>
                  <a:srgbClr val="3E4043"/>
                </a:solidFill>
                <a:latin typeface="Calibri"/>
                <a:ea typeface="Calibri"/>
                <a:cs typeface="Calibri"/>
                <a:sym typeface="Calibri"/>
              </a:rPr>
              <a:t>Agile by Design Inc.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baseline="30000">
              <a:solidFill>
                <a:srgbClr val="3E404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baseline="30000">
                <a:solidFill>
                  <a:srgbClr val="3E4043"/>
                </a:solidFill>
                <a:latin typeface="Calibri"/>
                <a:ea typeface="Calibri"/>
                <a:cs typeface="Calibri"/>
                <a:sym typeface="Calibri"/>
              </a:rPr>
              <a:t>55 Brock Avenue</a:t>
            </a:r>
            <a:br>
              <a:rPr lang="en-US" sz="2200" b="0" i="0" u="none" strike="noStrike" cap="none" baseline="30000">
                <a:solidFill>
                  <a:srgbClr val="3E4043"/>
                </a:solidFill>
                <a:latin typeface="Calibri"/>
                <a:ea typeface="Calibri"/>
                <a:cs typeface="Calibri"/>
                <a:sym typeface="Calibri"/>
              </a:rPr>
            </a:br>
            <a:r>
              <a:rPr lang="en-US" sz="2200" b="0" i="0" u="none" strike="noStrike" cap="none" baseline="30000">
                <a:solidFill>
                  <a:srgbClr val="3E4043"/>
                </a:solidFill>
                <a:latin typeface="Calibri"/>
                <a:ea typeface="Calibri"/>
                <a:cs typeface="Calibri"/>
                <a:sym typeface="Calibri"/>
              </a:rPr>
              <a:t>Toronto, Ontario</a:t>
            </a:r>
            <a:br>
              <a:rPr lang="en-US" sz="2200" b="0" i="0" u="none" strike="noStrike" cap="none" baseline="30000">
                <a:solidFill>
                  <a:srgbClr val="3E4043"/>
                </a:solidFill>
                <a:latin typeface="Calibri"/>
                <a:ea typeface="Calibri"/>
                <a:cs typeface="Calibri"/>
                <a:sym typeface="Calibri"/>
              </a:rPr>
            </a:br>
            <a:r>
              <a:rPr lang="en-US" sz="2200" b="0" i="0" u="none" strike="noStrike" cap="none" baseline="30000">
                <a:solidFill>
                  <a:srgbClr val="3E4043"/>
                </a:solidFill>
                <a:latin typeface="Calibri"/>
                <a:ea typeface="Calibri"/>
                <a:cs typeface="Calibri"/>
                <a:sym typeface="Calibri"/>
              </a:rPr>
              <a:t>M6K 2L3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baseline="30000">
              <a:solidFill>
                <a:srgbClr val="3E404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baseline="30000">
              <a:solidFill>
                <a:srgbClr val="3E4043"/>
              </a:solidFill>
              <a:latin typeface="Calibri"/>
              <a:ea typeface="Calibri"/>
              <a:cs typeface="Calibri"/>
              <a:sym typeface="Calibri"/>
            </a:endParaRPr>
          </a:p>
        </p:txBody>
      </p:sp>
      <p:sp>
        <p:nvSpPr>
          <p:cNvPr id="50" name="Google Shape;50;p122"/>
          <p:cNvSpPr/>
          <p:nvPr/>
        </p:nvSpPr>
        <p:spPr>
          <a:xfrm>
            <a:off x="626412" y="6256152"/>
            <a:ext cx="353552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baseline="30000">
                <a:solidFill>
                  <a:srgbClr val="4693AF"/>
                </a:solidFill>
                <a:latin typeface="Calibri"/>
                <a:ea typeface="Calibri"/>
                <a:cs typeface="Calibri"/>
                <a:sym typeface="Calibri"/>
              </a:rPr>
              <a:t>agilebydesign.com</a:t>
            </a:r>
            <a:endParaRPr sz="1400" b="0" i="0" u="none" strike="noStrike" cap="none">
              <a:solidFill>
                <a:srgbClr val="000000"/>
              </a:solidFill>
              <a:latin typeface="Arial"/>
              <a:ea typeface="Arial"/>
              <a:cs typeface="Arial"/>
              <a:sym typeface="Arial"/>
            </a:endParaRPr>
          </a:p>
        </p:txBody>
      </p:sp>
      <p:sp>
        <p:nvSpPr>
          <p:cNvPr id="51" name="Google Shape;51;p122"/>
          <p:cNvSpPr txBox="1">
            <a:spLocks noGrp="1"/>
          </p:cNvSpPr>
          <p:nvPr>
            <p:ph type="sldNum" idx="12"/>
          </p:nvPr>
        </p:nvSpPr>
        <p:spPr>
          <a:xfrm>
            <a:off x="8610600" y="617322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2" name="Google Shape;52;p122"/>
          <p:cNvPicPr preferRelativeResize="0"/>
          <p:nvPr/>
        </p:nvPicPr>
        <p:blipFill rotWithShape="1">
          <a:blip r:embed="rId2">
            <a:alphaModFix/>
          </a:blip>
          <a:srcRect/>
          <a:stretch/>
        </p:blipFill>
        <p:spPr>
          <a:xfrm>
            <a:off x="10097024" y="3229104"/>
            <a:ext cx="1373688" cy="2364323"/>
          </a:xfrm>
          <a:prstGeom prst="rect">
            <a:avLst/>
          </a:prstGeom>
          <a:noFill/>
          <a:ln>
            <a:noFill/>
          </a:ln>
        </p:spPr>
      </p:pic>
      <p:sp>
        <p:nvSpPr>
          <p:cNvPr id="53" name="Google Shape;53;p122"/>
          <p:cNvSpPr/>
          <p:nvPr/>
        </p:nvSpPr>
        <p:spPr>
          <a:xfrm>
            <a:off x="659704" y="3561873"/>
            <a:ext cx="2730675" cy="1713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baseline="30000">
                <a:solidFill>
                  <a:srgbClr val="3E4043"/>
                </a:solidFill>
                <a:latin typeface="Calibri"/>
                <a:ea typeface="Calibri"/>
                <a:cs typeface="Calibri"/>
                <a:sym typeface="Calibri"/>
              </a:rPr>
              <a:t>Agile by Design Inc.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baseline="30000">
              <a:solidFill>
                <a:srgbClr val="3E404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baseline="30000">
                <a:solidFill>
                  <a:srgbClr val="3E4043"/>
                </a:solidFill>
                <a:latin typeface="Calibri"/>
                <a:ea typeface="Calibri"/>
                <a:cs typeface="Calibri"/>
                <a:sym typeface="Calibri"/>
              </a:rPr>
              <a:t>55 Brock Avenue</a:t>
            </a:r>
            <a:br>
              <a:rPr lang="en-US" sz="2200" b="0" i="0" u="none" strike="noStrike" cap="none" baseline="30000">
                <a:solidFill>
                  <a:srgbClr val="3E4043"/>
                </a:solidFill>
                <a:latin typeface="Calibri"/>
                <a:ea typeface="Calibri"/>
                <a:cs typeface="Calibri"/>
                <a:sym typeface="Calibri"/>
              </a:rPr>
            </a:br>
            <a:r>
              <a:rPr lang="en-US" sz="2200" b="0" i="0" u="none" strike="noStrike" cap="none" baseline="30000">
                <a:solidFill>
                  <a:srgbClr val="3E4043"/>
                </a:solidFill>
                <a:latin typeface="Calibri"/>
                <a:ea typeface="Calibri"/>
                <a:cs typeface="Calibri"/>
                <a:sym typeface="Calibri"/>
              </a:rPr>
              <a:t>Toronto, Ontario</a:t>
            </a:r>
            <a:br>
              <a:rPr lang="en-US" sz="2200" b="0" i="0" u="none" strike="noStrike" cap="none" baseline="30000">
                <a:solidFill>
                  <a:srgbClr val="3E4043"/>
                </a:solidFill>
                <a:latin typeface="Calibri"/>
                <a:ea typeface="Calibri"/>
                <a:cs typeface="Calibri"/>
                <a:sym typeface="Calibri"/>
              </a:rPr>
            </a:br>
            <a:r>
              <a:rPr lang="en-US" sz="2200" b="0" i="0" u="none" strike="noStrike" cap="none" baseline="30000">
                <a:solidFill>
                  <a:srgbClr val="3E4043"/>
                </a:solidFill>
                <a:latin typeface="Calibri"/>
                <a:ea typeface="Calibri"/>
                <a:cs typeface="Calibri"/>
                <a:sym typeface="Calibri"/>
              </a:rPr>
              <a:t>M6K 2L3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baseline="30000">
              <a:solidFill>
                <a:srgbClr val="3E404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baseline="30000">
              <a:solidFill>
                <a:srgbClr val="3E4043"/>
              </a:solidFill>
              <a:latin typeface="Calibri"/>
              <a:ea typeface="Calibri"/>
              <a:cs typeface="Calibri"/>
              <a:sym typeface="Calibri"/>
            </a:endParaRPr>
          </a:p>
        </p:txBody>
      </p:sp>
      <p:sp>
        <p:nvSpPr>
          <p:cNvPr id="54" name="Google Shape;54;p122"/>
          <p:cNvSpPr/>
          <p:nvPr/>
        </p:nvSpPr>
        <p:spPr>
          <a:xfrm>
            <a:off x="626412" y="6256152"/>
            <a:ext cx="353552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baseline="30000">
                <a:solidFill>
                  <a:srgbClr val="4693AF"/>
                </a:solidFill>
                <a:latin typeface="Calibri"/>
                <a:ea typeface="Calibri"/>
                <a:cs typeface="Calibri"/>
                <a:sym typeface="Calibri"/>
              </a:rPr>
              <a:t>agilebydesign.com</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bD Section Header">
  <p:cSld name="1_AbD Section Header">
    <p:bg>
      <p:bgPr>
        <a:gradFill>
          <a:gsLst>
            <a:gs pos="0">
              <a:srgbClr val="414591"/>
            </a:gs>
            <a:gs pos="100000">
              <a:srgbClr val="4693AF"/>
            </a:gs>
          </a:gsLst>
          <a:lin ang="2400000" scaled="0"/>
        </a:gradFill>
        <a:effectLst/>
      </p:bgPr>
    </p:bg>
    <p:spTree>
      <p:nvGrpSpPr>
        <p:cNvPr id="1" name="Shape 18"/>
        <p:cNvGrpSpPr/>
        <p:nvPr/>
      </p:nvGrpSpPr>
      <p:grpSpPr>
        <a:xfrm>
          <a:off x="0" y="0"/>
          <a:ext cx="0" cy="0"/>
          <a:chOff x="0" y="0"/>
          <a:chExt cx="0" cy="0"/>
        </a:xfrm>
      </p:grpSpPr>
      <p:sp>
        <p:nvSpPr>
          <p:cNvPr id="19" name="Google Shape;19;p113"/>
          <p:cNvSpPr txBox="1">
            <a:spLocks noGrp="1"/>
          </p:cNvSpPr>
          <p:nvPr>
            <p:ph type="title"/>
          </p:nvPr>
        </p:nvSpPr>
        <p:spPr>
          <a:xfrm>
            <a:off x="630936" y="2342053"/>
            <a:ext cx="10890504" cy="757130"/>
          </a:xfrm>
          <a:prstGeom prst="rect">
            <a:avLst/>
          </a:prstGeom>
          <a:noFill/>
          <a:ln>
            <a:noFill/>
          </a:ln>
        </p:spPr>
        <p:txBody>
          <a:bodyPr spcFirstLastPara="1" wrap="square" lIns="91425" tIns="91425" rIns="91425" bIns="91425" anchor="t" anchorCtr="0">
            <a:spAutoFit/>
          </a:bodyPr>
          <a:lstStyle>
            <a:lvl1pPr marR="0" lvl="0" algn="l">
              <a:lnSpc>
                <a:spcPct val="90000"/>
              </a:lnSpc>
              <a:spcBef>
                <a:spcPts val="0"/>
              </a:spcBef>
              <a:spcAft>
                <a:spcPts val="0"/>
              </a:spcAft>
              <a:buClr>
                <a:schemeClr val="lt1"/>
              </a:buClr>
              <a:buSzPts val="4800"/>
              <a:buFont typeface="Calibri"/>
              <a:buNone/>
              <a:defRPr sz="4800" b="1"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 name="Google Shape;20;p113"/>
          <p:cNvSpPr txBox="1">
            <a:spLocks noGrp="1"/>
          </p:cNvSpPr>
          <p:nvPr>
            <p:ph type="body" idx="1"/>
          </p:nvPr>
        </p:nvSpPr>
        <p:spPr>
          <a:xfrm>
            <a:off x="630936" y="3099186"/>
            <a:ext cx="10890504" cy="461665"/>
          </a:xfrm>
          <a:prstGeom prst="rect">
            <a:avLst/>
          </a:prstGeom>
          <a:noFill/>
          <a:ln>
            <a:noFill/>
          </a:ln>
        </p:spPr>
        <p:txBody>
          <a:bodyPr spcFirstLastPara="1" wrap="square" lIns="91425" tIns="91425" rIns="91425" bIns="91425" anchor="t" anchorCtr="0">
            <a:spAutoFit/>
          </a:bodyPr>
          <a:lstStyle>
            <a:lvl1pPr marL="457200" marR="0" lvl="0" indent="-228600" algn="l">
              <a:lnSpc>
                <a:spcPct val="100000"/>
              </a:lnSpc>
              <a:spcBef>
                <a:spcPts val="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113"/>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2" name="Google Shape;22;p113"/>
          <p:cNvPicPr preferRelativeResize="0"/>
          <p:nvPr/>
        </p:nvPicPr>
        <p:blipFill rotWithShape="1">
          <a:blip r:embed="rId2">
            <a:alphaModFix/>
          </a:blip>
          <a:srcRect/>
          <a:stretch/>
        </p:blipFill>
        <p:spPr>
          <a:xfrm>
            <a:off x="630936" y="6208776"/>
            <a:ext cx="1598929" cy="2572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D Title and Content" type="obj">
  <p:cSld name="OBJECT">
    <p:spTree>
      <p:nvGrpSpPr>
        <p:cNvPr id="1" name="Shape 23"/>
        <p:cNvGrpSpPr/>
        <p:nvPr/>
      </p:nvGrpSpPr>
      <p:grpSpPr>
        <a:xfrm>
          <a:off x="0" y="0"/>
          <a:ext cx="0" cy="0"/>
          <a:chOff x="0" y="0"/>
          <a:chExt cx="0" cy="0"/>
        </a:xfrm>
      </p:grpSpPr>
      <p:sp>
        <p:nvSpPr>
          <p:cNvPr id="24" name="Google Shape;24;p114"/>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rgbClr val="3E404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4"/>
          <p:cNvSpPr txBox="1">
            <a:spLocks noGrp="1"/>
          </p:cNvSpPr>
          <p:nvPr>
            <p:ph type="body" idx="1"/>
          </p:nvPr>
        </p:nvSpPr>
        <p:spPr>
          <a:xfrm>
            <a:off x="626410" y="936580"/>
            <a:ext cx="10895029" cy="1653786"/>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0"/>
              </a:spcBef>
              <a:spcAft>
                <a:spcPts val="0"/>
              </a:spcAft>
              <a:buClr>
                <a:srgbClr val="3E4043"/>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14"/>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114"/>
          <p:cNvPicPr preferRelativeResize="0"/>
          <p:nvPr/>
        </p:nvPicPr>
        <p:blipFill rotWithShape="1">
          <a:blip r:embed="rId2">
            <a:alphaModFix/>
          </a:blip>
          <a:srcRect/>
          <a:stretch/>
        </p:blipFill>
        <p:spPr>
          <a:xfrm>
            <a:off x="626410" y="6206715"/>
            <a:ext cx="1600200" cy="26186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
        <p:cNvGrpSpPr/>
        <p:nvPr/>
      </p:nvGrpSpPr>
      <p:grpSpPr>
        <a:xfrm>
          <a:off x="0" y="0"/>
          <a:ext cx="0" cy="0"/>
          <a:chOff x="0" y="0"/>
          <a:chExt cx="0" cy="0"/>
        </a:xfrm>
      </p:grpSpPr>
      <p:sp>
        <p:nvSpPr>
          <p:cNvPr id="29" name="Google Shape;29;p115"/>
          <p:cNvSpPr txBox="1">
            <a:spLocks noGrp="1"/>
          </p:cNvSpPr>
          <p:nvPr>
            <p:ph type="sldNum" idx="12"/>
          </p:nvPr>
        </p:nvSpPr>
        <p:spPr>
          <a:xfrm>
            <a:off x="5846235" y="6605978"/>
            <a:ext cx="731520" cy="163122"/>
          </a:xfrm>
          <a:prstGeom prst="rect">
            <a:avLst/>
          </a:prstGeom>
          <a:noFill/>
          <a:ln>
            <a:noFill/>
          </a:ln>
        </p:spPr>
        <p:txBody>
          <a:bodyPr spcFirstLastPara="1" wrap="square" lIns="101850" tIns="50925" rIns="101850" bIns="50925" anchor="t" anchorCtr="0">
            <a:noAutofit/>
          </a:bodyPr>
          <a:lstStyle>
            <a:lvl1pPr marL="0" marR="0" lvl="0" indent="0" algn="ctr">
              <a:lnSpc>
                <a:spcPct val="106000"/>
              </a:lnSpc>
              <a:spcBef>
                <a:spcPts val="0"/>
              </a:spcBef>
              <a:spcAft>
                <a:spcPts val="0"/>
              </a:spcAft>
              <a:buClr>
                <a:srgbClr val="000000"/>
              </a:buClr>
              <a:buSzPts val="971"/>
              <a:buFont typeface="Noto Sans Symbols"/>
              <a:buNone/>
              <a:defRPr sz="971" b="0" i="0" u="none" strike="noStrike" cap="none">
                <a:solidFill>
                  <a:srgbClr val="000000"/>
                </a:solidFill>
                <a:latin typeface="Arial"/>
                <a:ea typeface="Arial"/>
                <a:cs typeface="Arial"/>
                <a:sym typeface="Arial"/>
              </a:defRPr>
            </a:lvl1pPr>
            <a:lvl2pPr marL="0" marR="0" lvl="1" indent="0" algn="ctr">
              <a:lnSpc>
                <a:spcPct val="106000"/>
              </a:lnSpc>
              <a:spcBef>
                <a:spcPts val="0"/>
              </a:spcBef>
              <a:spcAft>
                <a:spcPts val="0"/>
              </a:spcAft>
              <a:buClr>
                <a:srgbClr val="000000"/>
              </a:buClr>
              <a:buSzPts val="971"/>
              <a:buFont typeface="Noto Sans Symbols"/>
              <a:buNone/>
              <a:defRPr sz="971" b="0" i="0" u="none" strike="noStrike" cap="none">
                <a:solidFill>
                  <a:srgbClr val="000000"/>
                </a:solidFill>
                <a:latin typeface="Arial"/>
                <a:ea typeface="Arial"/>
                <a:cs typeface="Arial"/>
                <a:sym typeface="Arial"/>
              </a:defRPr>
            </a:lvl2pPr>
            <a:lvl3pPr marL="0" marR="0" lvl="2" indent="0" algn="ctr">
              <a:lnSpc>
                <a:spcPct val="106000"/>
              </a:lnSpc>
              <a:spcBef>
                <a:spcPts val="0"/>
              </a:spcBef>
              <a:spcAft>
                <a:spcPts val="0"/>
              </a:spcAft>
              <a:buClr>
                <a:srgbClr val="000000"/>
              </a:buClr>
              <a:buSzPts val="971"/>
              <a:buFont typeface="Noto Sans Symbols"/>
              <a:buNone/>
              <a:defRPr sz="971" b="0" i="0" u="none" strike="noStrike" cap="none">
                <a:solidFill>
                  <a:srgbClr val="000000"/>
                </a:solidFill>
                <a:latin typeface="Arial"/>
                <a:ea typeface="Arial"/>
                <a:cs typeface="Arial"/>
                <a:sym typeface="Arial"/>
              </a:defRPr>
            </a:lvl3pPr>
            <a:lvl4pPr marL="0" marR="0" lvl="3" indent="0" algn="ctr">
              <a:lnSpc>
                <a:spcPct val="106000"/>
              </a:lnSpc>
              <a:spcBef>
                <a:spcPts val="0"/>
              </a:spcBef>
              <a:spcAft>
                <a:spcPts val="0"/>
              </a:spcAft>
              <a:buClr>
                <a:srgbClr val="000000"/>
              </a:buClr>
              <a:buSzPts val="971"/>
              <a:buFont typeface="Noto Sans Symbols"/>
              <a:buNone/>
              <a:defRPr sz="971" b="0" i="0" u="none" strike="noStrike" cap="none">
                <a:solidFill>
                  <a:srgbClr val="000000"/>
                </a:solidFill>
                <a:latin typeface="Arial"/>
                <a:ea typeface="Arial"/>
                <a:cs typeface="Arial"/>
                <a:sym typeface="Arial"/>
              </a:defRPr>
            </a:lvl4pPr>
            <a:lvl5pPr marL="0" marR="0" lvl="4" indent="0" algn="ctr">
              <a:lnSpc>
                <a:spcPct val="106000"/>
              </a:lnSpc>
              <a:spcBef>
                <a:spcPts val="0"/>
              </a:spcBef>
              <a:spcAft>
                <a:spcPts val="0"/>
              </a:spcAft>
              <a:buClr>
                <a:srgbClr val="000000"/>
              </a:buClr>
              <a:buSzPts val="971"/>
              <a:buFont typeface="Noto Sans Symbols"/>
              <a:buNone/>
              <a:defRPr sz="971" b="0" i="0" u="none" strike="noStrike" cap="none">
                <a:solidFill>
                  <a:srgbClr val="000000"/>
                </a:solidFill>
                <a:latin typeface="Arial"/>
                <a:ea typeface="Arial"/>
                <a:cs typeface="Arial"/>
                <a:sym typeface="Arial"/>
              </a:defRPr>
            </a:lvl5pPr>
            <a:lvl6pPr marL="0" marR="0" lvl="5" indent="0" algn="ctr">
              <a:lnSpc>
                <a:spcPct val="106000"/>
              </a:lnSpc>
              <a:spcBef>
                <a:spcPts val="0"/>
              </a:spcBef>
              <a:spcAft>
                <a:spcPts val="0"/>
              </a:spcAft>
              <a:buClr>
                <a:srgbClr val="000000"/>
              </a:buClr>
              <a:buSzPts val="971"/>
              <a:buFont typeface="Noto Sans Symbols"/>
              <a:buNone/>
              <a:defRPr sz="971" b="0" i="0" u="none" strike="noStrike" cap="none">
                <a:solidFill>
                  <a:srgbClr val="000000"/>
                </a:solidFill>
                <a:latin typeface="Arial"/>
                <a:ea typeface="Arial"/>
                <a:cs typeface="Arial"/>
                <a:sym typeface="Arial"/>
              </a:defRPr>
            </a:lvl6pPr>
            <a:lvl7pPr marL="0" marR="0" lvl="6" indent="0" algn="ctr">
              <a:lnSpc>
                <a:spcPct val="106000"/>
              </a:lnSpc>
              <a:spcBef>
                <a:spcPts val="0"/>
              </a:spcBef>
              <a:spcAft>
                <a:spcPts val="0"/>
              </a:spcAft>
              <a:buClr>
                <a:srgbClr val="000000"/>
              </a:buClr>
              <a:buSzPts val="971"/>
              <a:buFont typeface="Noto Sans Symbols"/>
              <a:buNone/>
              <a:defRPr sz="971" b="0" i="0" u="none" strike="noStrike" cap="none">
                <a:solidFill>
                  <a:srgbClr val="000000"/>
                </a:solidFill>
                <a:latin typeface="Arial"/>
                <a:ea typeface="Arial"/>
                <a:cs typeface="Arial"/>
                <a:sym typeface="Arial"/>
              </a:defRPr>
            </a:lvl7pPr>
            <a:lvl8pPr marL="0" marR="0" lvl="7" indent="0" algn="ctr">
              <a:lnSpc>
                <a:spcPct val="106000"/>
              </a:lnSpc>
              <a:spcBef>
                <a:spcPts val="0"/>
              </a:spcBef>
              <a:spcAft>
                <a:spcPts val="0"/>
              </a:spcAft>
              <a:buClr>
                <a:srgbClr val="000000"/>
              </a:buClr>
              <a:buSzPts val="971"/>
              <a:buFont typeface="Noto Sans Symbols"/>
              <a:buNone/>
              <a:defRPr sz="971" b="0" i="0" u="none" strike="noStrike" cap="none">
                <a:solidFill>
                  <a:srgbClr val="000000"/>
                </a:solidFill>
                <a:latin typeface="Arial"/>
                <a:ea typeface="Arial"/>
                <a:cs typeface="Arial"/>
                <a:sym typeface="Arial"/>
              </a:defRPr>
            </a:lvl8pPr>
            <a:lvl9pPr marL="0" marR="0" lvl="8" indent="0" algn="ctr">
              <a:lnSpc>
                <a:spcPct val="106000"/>
              </a:lnSpc>
              <a:spcBef>
                <a:spcPts val="0"/>
              </a:spcBef>
              <a:spcAft>
                <a:spcPts val="0"/>
              </a:spcAft>
              <a:buClr>
                <a:srgbClr val="000000"/>
              </a:buClr>
              <a:buSzPts val="971"/>
              <a:buFont typeface="Noto Sans Symbols"/>
              <a:buNone/>
              <a:defRPr sz="971"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115"/>
          <p:cNvSpPr txBox="1">
            <a:spLocks noGrp="1"/>
          </p:cNvSpPr>
          <p:nvPr>
            <p:ph type="title"/>
          </p:nvPr>
        </p:nvSpPr>
        <p:spPr>
          <a:xfrm>
            <a:off x="507999" y="180105"/>
            <a:ext cx="11216640" cy="594360"/>
          </a:xfrm>
          <a:prstGeom prst="rect">
            <a:avLst/>
          </a:prstGeom>
          <a:noFill/>
          <a:ln>
            <a:noFill/>
          </a:ln>
        </p:spPr>
        <p:txBody>
          <a:bodyPr spcFirstLastPara="1" wrap="square" lIns="50900" tIns="50900" rIns="50900" bIns="50900" anchor="t" anchorCtr="0">
            <a:noAutofit/>
          </a:bodyPr>
          <a:lstStyle>
            <a:lvl1pPr lvl="0" algn="l">
              <a:lnSpc>
                <a:spcPct val="120166"/>
              </a:lnSpc>
              <a:spcBef>
                <a:spcPts val="0"/>
              </a:spcBef>
              <a:spcAft>
                <a:spcPts val="0"/>
              </a:spcAft>
              <a:buClr>
                <a:srgbClr val="3E4043"/>
              </a:buClr>
              <a:buSzPts val="1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15"/>
          <p:cNvSpPr txBox="1">
            <a:spLocks noGrp="1"/>
          </p:cNvSpPr>
          <p:nvPr>
            <p:ph type="body" idx="1"/>
          </p:nvPr>
        </p:nvSpPr>
        <p:spPr>
          <a:xfrm>
            <a:off x="507999" y="942099"/>
            <a:ext cx="11216640" cy="5577840"/>
          </a:xfrm>
          <a:prstGeom prst="rect">
            <a:avLst/>
          </a:prstGeom>
          <a:noFill/>
          <a:ln>
            <a:noFill/>
          </a:ln>
        </p:spPr>
        <p:txBody>
          <a:bodyPr spcFirstLastPara="1" wrap="square" lIns="50900" tIns="50900" rIns="50900" bIns="50900" anchor="t" anchorCtr="0">
            <a:noAutofit/>
          </a:bodyPr>
          <a:lstStyle>
            <a:lvl1pPr marL="457200" lvl="0" indent="-342900" algn="l">
              <a:lnSpc>
                <a:spcPct val="100000"/>
              </a:lnSpc>
              <a:spcBef>
                <a:spcPts val="0"/>
              </a:spcBef>
              <a:spcAft>
                <a:spcPts val="0"/>
              </a:spcAft>
              <a:buClr>
                <a:srgbClr val="002776"/>
              </a:buClr>
              <a:buSzPts val="1800"/>
              <a:buChar char="•"/>
              <a:defRPr/>
            </a:lvl1pPr>
            <a:lvl2pPr marL="914400" lvl="1" indent="-342900" algn="l">
              <a:lnSpc>
                <a:spcPct val="90000"/>
              </a:lnSpc>
              <a:spcBef>
                <a:spcPts val="295"/>
              </a:spcBef>
              <a:spcAft>
                <a:spcPts val="0"/>
              </a:spcAft>
              <a:buClr>
                <a:srgbClr val="002776"/>
              </a:buClr>
              <a:buSzPts val="1800"/>
              <a:buChar char="–"/>
              <a:defRPr/>
            </a:lvl2pPr>
            <a:lvl3pPr marL="1371600" lvl="2" indent="-342900" algn="l">
              <a:lnSpc>
                <a:spcPct val="90000"/>
              </a:lnSpc>
              <a:spcBef>
                <a:spcPts val="295"/>
              </a:spcBef>
              <a:spcAft>
                <a:spcPts val="0"/>
              </a:spcAft>
              <a:buClr>
                <a:srgbClr val="002776"/>
              </a:buClr>
              <a:buSzPts val="1800"/>
              <a:buChar char="•"/>
              <a:defRPr/>
            </a:lvl3pPr>
            <a:lvl4pPr marL="1828800" lvl="3" indent="-342900" algn="l">
              <a:lnSpc>
                <a:spcPct val="90000"/>
              </a:lnSpc>
              <a:spcBef>
                <a:spcPts val="295"/>
              </a:spcBef>
              <a:spcAft>
                <a:spcPts val="0"/>
              </a:spcAft>
              <a:buClr>
                <a:srgbClr val="002776"/>
              </a:buClr>
              <a:buSzPts val="1800"/>
              <a:buChar char="–"/>
              <a:defRPr/>
            </a:lvl4pPr>
            <a:lvl5pPr marL="2286000" lvl="4" indent="-342900" algn="l">
              <a:lnSpc>
                <a:spcPct val="87388"/>
              </a:lnSpc>
              <a:spcBef>
                <a:spcPts val="295"/>
              </a:spcBef>
              <a:spcAft>
                <a:spcPts val="0"/>
              </a:spcAft>
              <a:buClr>
                <a:schemeClr val="dk1"/>
              </a:buClr>
              <a:buSzPts val="1800"/>
              <a:buChar char="–"/>
              <a:defRPr/>
            </a:lvl5pPr>
            <a:lvl6pPr marL="2743200" lvl="5" indent="-342900" algn="l">
              <a:lnSpc>
                <a:spcPct val="87388"/>
              </a:lnSpc>
              <a:spcBef>
                <a:spcPts val="295"/>
              </a:spcBef>
              <a:spcAft>
                <a:spcPts val="0"/>
              </a:spcAft>
              <a:buClr>
                <a:schemeClr val="dk1"/>
              </a:buClr>
              <a:buSzPts val="1800"/>
              <a:buChar char="–"/>
              <a:defRPr/>
            </a:lvl6pPr>
            <a:lvl7pPr marL="3200400" lvl="6" indent="-342900" algn="l">
              <a:lnSpc>
                <a:spcPct val="87388"/>
              </a:lnSpc>
              <a:spcBef>
                <a:spcPts val="0"/>
              </a:spcBef>
              <a:spcAft>
                <a:spcPts val="0"/>
              </a:spcAft>
              <a:buClr>
                <a:schemeClr val="dk1"/>
              </a:buClr>
              <a:buSzPts val="1800"/>
              <a:buChar char="–"/>
              <a:defRPr/>
            </a:lvl7pPr>
            <a:lvl8pPr marL="3657600" lvl="7" indent="-342900" algn="l">
              <a:lnSpc>
                <a:spcPct val="87388"/>
              </a:lnSpc>
              <a:spcBef>
                <a:spcPts val="0"/>
              </a:spcBef>
              <a:spcAft>
                <a:spcPts val="0"/>
              </a:spcAft>
              <a:buClr>
                <a:schemeClr val="dk1"/>
              </a:buClr>
              <a:buSzPts val="1800"/>
              <a:buChar char="–"/>
              <a:defRPr/>
            </a:lvl8pPr>
            <a:lvl9pPr marL="4114800" lvl="8" indent="-342900" algn="l">
              <a:lnSpc>
                <a:spcPct val="87388"/>
              </a:lnSpc>
              <a:spcBef>
                <a:spcPts val="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Blank">
  <p:cSld name="BlankBlank">
    <p:spTree>
      <p:nvGrpSpPr>
        <p:cNvPr id="1"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General" type="title">
  <p:cSld name="TITLE">
    <p:spTree>
      <p:nvGrpSpPr>
        <p:cNvPr id="1" name="Shape 34"/>
        <p:cNvGrpSpPr/>
        <p:nvPr/>
      </p:nvGrpSpPr>
      <p:grpSpPr>
        <a:xfrm>
          <a:off x="0" y="0"/>
          <a:ext cx="0" cy="0"/>
          <a:chOff x="0" y="0"/>
          <a:chExt cx="0" cy="0"/>
        </a:xfrm>
      </p:grpSpPr>
      <p:sp>
        <p:nvSpPr>
          <p:cNvPr id="35" name="Google Shape;35;p118"/>
          <p:cNvSpPr txBox="1">
            <a:spLocks noGrp="1"/>
          </p:cNvSpPr>
          <p:nvPr>
            <p:ph type="ctrTitle"/>
          </p:nvPr>
        </p:nvSpPr>
        <p:spPr>
          <a:xfrm>
            <a:off x="243840" y="2157983"/>
            <a:ext cx="9088280" cy="4801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rgbClr val="000000"/>
              </a:buClr>
              <a:buSzPts val="2800"/>
              <a:buFont typeface="Calibri"/>
              <a:buNone/>
              <a:defRPr sz="2800" b="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18"/>
          <p:cNvSpPr txBox="1">
            <a:spLocks noGrp="1"/>
          </p:cNvSpPr>
          <p:nvPr>
            <p:ph type="subTitle" idx="1"/>
          </p:nvPr>
        </p:nvSpPr>
        <p:spPr>
          <a:xfrm>
            <a:off x="243840" y="2742502"/>
            <a:ext cx="9088280" cy="523220"/>
          </a:xfrm>
          <a:prstGeom prst="rect">
            <a:avLst/>
          </a:prstGeom>
          <a:noFill/>
          <a:ln>
            <a:noFill/>
          </a:ln>
        </p:spPr>
        <p:txBody>
          <a:bodyPr spcFirstLastPara="1" wrap="square" lIns="91425" tIns="45700" rIns="91425" bIns="45700" anchor="t" anchorCtr="0">
            <a:spAutoFit/>
          </a:bodyPr>
          <a:lstStyle>
            <a:lvl1pPr lvl="0" algn="l">
              <a:lnSpc>
                <a:spcPct val="100000"/>
              </a:lnSpc>
              <a:spcBef>
                <a:spcPts val="0"/>
              </a:spcBef>
              <a:spcAft>
                <a:spcPts val="0"/>
              </a:spcAft>
              <a:buClr>
                <a:srgbClr val="000000"/>
              </a:buClr>
              <a:buSzPts val="2800"/>
              <a:buNone/>
              <a:defRPr sz="2800" b="0">
                <a:solidFill>
                  <a:srgbClr val="000000"/>
                </a:solidFill>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119"/>
          <p:cNvSpPr txBox="1">
            <a:spLocks noGrp="1"/>
          </p:cNvSpPr>
          <p:nvPr>
            <p:ph type="title"/>
          </p:nvPr>
        </p:nvSpPr>
        <p:spPr>
          <a:xfrm>
            <a:off x="507999" y="608803"/>
            <a:ext cx="11216640" cy="424732"/>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rgbClr val="000000"/>
              </a:buClr>
              <a:buSzPts val="2400"/>
              <a:buFont typeface="Calibri"/>
              <a:buNone/>
              <a:defRPr sz="2400" b="1">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9"/>
        <p:cNvGrpSpPr/>
        <p:nvPr/>
      </p:nvGrpSpPr>
      <p:grpSpPr>
        <a:xfrm>
          <a:off x="0" y="0"/>
          <a:ext cx="0" cy="0"/>
          <a:chOff x="0" y="0"/>
          <a:chExt cx="0" cy="0"/>
        </a:xfrm>
      </p:grpSpPr>
      <p:sp>
        <p:nvSpPr>
          <p:cNvPr id="40" name="Google Shape;40;p120"/>
          <p:cNvSpPr txBox="1">
            <a:spLocks noGrp="1"/>
          </p:cNvSpPr>
          <p:nvPr>
            <p:ph type="sldNum" idx="12"/>
          </p:nvPr>
        </p:nvSpPr>
        <p:spPr>
          <a:xfrm>
            <a:off x="5846235" y="6605978"/>
            <a:ext cx="731520" cy="163122"/>
          </a:xfrm>
          <a:prstGeom prst="rect">
            <a:avLst/>
          </a:prstGeom>
          <a:noFill/>
          <a:ln>
            <a:noFill/>
          </a:ln>
        </p:spPr>
        <p:txBody>
          <a:bodyPr spcFirstLastPara="1" wrap="square" lIns="91425" tIns="45700" rIns="91425" bIns="45700" anchor="ctr" anchorCtr="0">
            <a:noAutofit/>
          </a:bodyPr>
          <a:lstStyle>
            <a:lvl1pPr marL="0" marR="0" lvl="0" indent="0" algn="ctr">
              <a:lnSpc>
                <a:spcPct val="106000"/>
              </a:lnSpc>
              <a:spcBef>
                <a:spcPts val="0"/>
              </a:spcBef>
              <a:spcAft>
                <a:spcPts val="0"/>
              </a:spcAft>
              <a:buClr>
                <a:srgbClr val="000000"/>
              </a:buClr>
              <a:buSzPts val="1200"/>
              <a:buFont typeface="Noto Sans Symbols"/>
              <a:buNone/>
              <a:defRPr sz="1200" b="0" i="0" u="none" strike="noStrike" cap="none">
                <a:solidFill>
                  <a:srgbClr val="000000"/>
                </a:solidFill>
                <a:latin typeface="Calibri"/>
                <a:ea typeface="Calibri"/>
                <a:cs typeface="Calibri"/>
                <a:sym typeface="Calibri"/>
              </a:defRPr>
            </a:lvl1pPr>
            <a:lvl2pPr marL="0" marR="0" lvl="1" indent="0" algn="ctr">
              <a:lnSpc>
                <a:spcPct val="106000"/>
              </a:lnSpc>
              <a:spcBef>
                <a:spcPts val="0"/>
              </a:spcBef>
              <a:spcAft>
                <a:spcPts val="0"/>
              </a:spcAft>
              <a:buClr>
                <a:srgbClr val="000000"/>
              </a:buClr>
              <a:buSzPts val="1200"/>
              <a:buFont typeface="Noto Sans Symbols"/>
              <a:buNone/>
              <a:defRPr sz="1200" b="0" i="0" u="none" strike="noStrike" cap="none">
                <a:solidFill>
                  <a:srgbClr val="000000"/>
                </a:solidFill>
                <a:latin typeface="Calibri"/>
                <a:ea typeface="Calibri"/>
                <a:cs typeface="Calibri"/>
                <a:sym typeface="Calibri"/>
              </a:defRPr>
            </a:lvl2pPr>
            <a:lvl3pPr marL="0" marR="0" lvl="2" indent="0" algn="ctr">
              <a:lnSpc>
                <a:spcPct val="106000"/>
              </a:lnSpc>
              <a:spcBef>
                <a:spcPts val="0"/>
              </a:spcBef>
              <a:spcAft>
                <a:spcPts val="0"/>
              </a:spcAft>
              <a:buClr>
                <a:srgbClr val="000000"/>
              </a:buClr>
              <a:buSzPts val="1200"/>
              <a:buFont typeface="Noto Sans Symbols"/>
              <a:buNone/>
              <a:defRPr sz="1200" b="0" i="0" u="none" strike="noStrike" cap="none">
                <a:solidFill>
                  <a:srgbClr val="000000"/>
                </a:solidFill>
                <a:latin typeface="Calibri"/>
                <a:ea typeface="Calibri"/>
                <a:cs typeface="Calibri"/>
                <a:sym typeface="Calibri"/>
              </a:defRPr>
            </a:lvl3pPr>
            <a:lvl4pPr marL="0" marR="0" lvl="3" indent="0" algn="ctr">
              <a:lnSpc>
                <a:spcPct val="106000"/>
              </a:lnSpc>
              <a:spcBef>
                <a:spcPts val="0"/>
              </a:spcBef>
              <a:spcAft>
                <a:spcPts val="0"/>
              </a:spcAft>
              <a:buClr>
                <a:srgbClr val="000000"/>
              </a:buClr>
              <a:buSzPts val="1200"/>
              <a:buFont typeface="Noto Sans Symbols"/>
              <a:buNone/>
              <a:defRPr sz="1200" b="0" i="0" u="none" strike="noStrike" cap="none">
                <a:solidFill>
                  <a:srgbClr val="000000"/>
                </a:solidFill>
                <a:latin typeface="Calibri"/>
                <a:ea typeface="Calibri"/>
                <a:cs typeface="Calibri"/>
                <a:sym typeface="Calibri"/>
              </a:defRPr>
            </a:lvl4pPr>
            <a:lvl5pPr marL="0" marR="0" lvl="4" indent="0" algn="ctr">
              <a:lnSpc>
                <a:spcPct val="106000"/>
              </a:lnSpc>
              <a:spcBef>
                <a:spcPts val="0"/>
              </a:spcBef>
              <a:spcAft>
                <a:spcPts val="0"/>
              </a:spcAft>
              <a:buClr>
                <a:srgbClr val="000000"/>
              </a:buClr>
              <a:buSzPts val="1200"/>
              <a:buFont typeface="Noto Sans Symbols"/>
              <a:buNone/>
              <a:defRPr sz="1200" b="0" i="0" u="none" strike="noStrike" cap="none">
                <a:solidFill>
                  <a:srgbClr val="000000"/>
                </a:solidFill>
                <a:latin typeface="Calibri"/>
                <a:ea typeface="Calibri"/>
                <a:cs typeface="Calibri"/>
                <a:sym typeface="Calibri"/>
              </a:defRPr>
            </a:lvl5pPr>
            <a:lvl6pPr marL="0" marR="0" lvl="5" indent="0" algn="ctr">
              <a:lnSpc>
                <a:spcPct val="106000"/>
              </a:lnSpc>
              <a:spcBef>
                <a:spcPts val="0"/>
              </a:spcBef>
              <a:spcAft>
                <a:spcPts val="0"/>
              </a:spcAft>
              <a:buClr>
                <a:srgbClr val="000000"/>
              </a:buClr>
              <a:buSzPts val="1200"/>
              <a:buFont typeface="Noto Sans Symbols"/>
              <a:buNone/>
              <a:defRPr sz="1200" b="0" i="0" u="none" strike="noStrike" cap="none">
                <a:solidFill>
                  <a:srgbClr val="000000"/>
                </a:solidFill>
                <a:latin typeface="Calibri"/>
                <a:ea typeface="Calibri"/>
                <a:cs typeface="Calibri"/>
                <a:sym typeface="Calibri"/>
              </a:defRPr>
            </a:lvl6pPr>
            <a:lvl7pPr marL="0" marR="0" lvl="6" indent="0" algn="ctr">
              <a:lnSpc>
                <a:spcPct val="106000"/>
              </a:lnSpc>
              <a:spcBef>
                <a:spcPts val="0"/>
              </a:spcBef>
              <a:spcAft>
                <a:spcPts val="0"/>
              </a:spcAft>
              <a:buClr>
                <a:srgbClr val="000000"/>
              </a:buClr>
              <a:buSzPts val="1200"/>
              <a:buFont typeface="Noto Sans Symbols"/>
              <a:buNone/>
              <a:defRPr sz="1200" b="0" i="0" u="none" strike="noStrike" cap="none">
                <a:solidFill>
                  <a:srgbClr val="000000"/>
                </a:solidFill>
                <a:latin typeface="Calibri"/>
                <a:ea typeface="Calibri"/>
                <a:cs typeface="Calibri"/>
                <a:sym typeface="Calibri"/>
              </a:defRPr>
            </a:lvl7pPr>
            <a:lvl8pPr marL="0" marR="0" lvl="7" indent="0" algn="ctr">
              <a:lnSpc>
                <a:spcPct val="106000"/>
              </a:lnSpc>
              <a:spcBef>
                <a:spcPts val="0"/>
              </a:spcBef>
              <a:spcAft>
                <a:spcPts val="0"/>
              </a:spcAft>
              <a:buClr>
                <a:srgbClr val="000000"/>
              </a:buClr>
              <a:buSzPts val="1200"/>
              <a:buFont typeface="Noto Sans Symbols"/>
              <a:buNone/>
              <a:defRPr sz="1200" b="0" i="0" u="none" strike="noStrike" cap="none">
                <a:solidFill>
                  <a:srgbClr val="000000"/>
                </a:solidFill>
                <a:latin typeface="Calibri"/>
                <a:ea typeface="Calibri"/>
                <a:cs typeface="Calibri"/>
                <a:sym typeface="Calibri"/>
              </a:defRPr>
            </a:lvl8pPr>
            <a:lvl9pPr marL="0" marR="0" lvl="8" indent="0" algn="ctr">
              <a:lnSpc>
                <a:spcPct val="106000"/>
              </a:lnSpc>
              <a:spcBef>
                <a:spcPts val="0"/>
              </a:spcBef>
              <a:spcAft>
                <a:spcPts val="0"/>
              </a:spcAft>
              <a:buClr>
                <a:srgbClr val="000000"/>
              </a:buClr>
              <a:buSzPts val="1200"/>
              <a:buFont typeface="Noto Sans Symbols"/>
              <a:buNone/>
              <a:defRPr sz="1200" b="0" i="0" u="none" strike="noStrike" cap="none">
                <a:solidFill>
                  <a:srgbClr val="0000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41" name="Google Shape;41;p120"/>
          <p:cNvSpPr txBox="1">
            <a:spLocks noGrp="1"/>
          </p:cNvSpPr>
          <p:nvPr>
            <p:ph type="title"/>
          </p:nvPr>
        </p:nvSpPr>
        <p:spPr>
          <a:xfrm>
            <a:off x="507999" y="180105"/>
            <a:ext cx="11216640" cy="601439"/>
          </a:xfrm>
          <a:prstGeom prst="rect">
            <a:avLst/>
          </a:prstGeom>
          <a:noFill/>
          <a:ln>
            <a:noFill/>
          </a:ln>
        </p:spPr>
        <p:txBody>
          <a:bodyPr spcFirstLastPara="1" wrap="square" lIns="50900" tIns="50900" rIns="50900" bIns="50900" anchor="t" anchorCtr="0">
            <a:spAutoFit/>
          </a:bodyPr>
          <a:lstStyle>
            <a:lvl1pPr lvl="0" algn="l">
              <a:lnSpc>
                <a:spcPct val="90000"/>
              </a:lnSpc>
              <a:spcBef>
                <a:spcPts val="0"/>
              </a:spcBef>
              <a:spcAft>
                <a:spcPts val="0"/>
              </a:spcAft>
              <a:buClr>
                <a:srgbClr val="3E404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20"/>
          <p:cNvSpPr txBox="1">
            <a:spLocks noGrp="1"/>
          </p:cNvSpPr>
          <p:nvPr>
            <p:ph type="body" idx="1"/>
          </p:nvPr>
        </p:nvSpPr>
        <p:spPr>
          <a:xfrm>
            <a:off x="507999" y="942099"/>
            <a:ext cx="11216640" cy="1664294"/>
          </a:xfrm>
          <a:prstGeom prst="rect">
            <a:avLst/>
          </a:prstGeom>
          <a:noFill/>
          <a:ln>
            <a:noFill/>
          </a:ln>
        </p:spPr>
        <p:txBody>
          <a:bodyPr spcFirstLastPara="1" wrap="square" lIns="50900" tIns="50900" rIns="50900" bIns="50900" anchor="t" anchorCtr="0">
            <a:spAutoFit/>
          </a:bodyPr>
          <a:lstStyle>
            <a:lvl1pPr marL="457200" lvl="0" indent="-228600" algn="l">
              <a:lnSpc>
                <a:spcPct val="100000"/>
              </a:lnSpc>
              <a:spcBef>
                <a:spcPts val="0"/>
              </a:spcBef>
              <a:spcAft>
                <a:spcPts val="0"/>
              </a:spcAft>
              <a:buClr>
                <a:srgbClr val="3E4043"/>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1"/>
          <p:cNvSpPr txBox="1">
            <a:spLocks noGrp="1"/>
          </p:cNvSpPr>
          <p:nvPr>
            <p:ph type="title"/>
          </p:nvPr>
        </p:nvSpPr>
        <p:spPr>
          <a:xfrm>
            <a:off x="643111" y="1327694"/>
            <a:ext cx="10878329" cy="590931"/>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rgbClr val="3E4043"/>
              </a:buClr>
              <a:buSzPts val="3600"/>
              <a:buFont typeface="Calibri"/>
              <a:buNone/>
              <a:defRPr sz="3600" b="1" i="0" u="none" strike="noStrike" cap="none">
                <a:solidFill>
                  <a:srgbClr val="3E404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1"/>
          <p:cNvSpPr txBox="1">
            <a:spLocks noGrp="1"/>
          </p:cNvSpPr>
          <p:nvPr>
            <p:ph type="body" idx="1"/>
          </p:nvPr>
        </p:nvSpPr>
        <p:spPr>
          <a:xfrm>
            <a:off x="626410" y="2070714"/>
            <a:ext cx="10895030" cy="1938992"/>
          </a:xfrm>
          <a:prstGeom prst="rect">
            <a:avLst/>
          </a:prstGeom>
          <a:noFill/>
          <a:ln>
            <a:noFill/>
          </a:ln>
        </p:spPr>
        <p:txBody>
          <a:bodyPr spcFirstLastPara="1" wrap="square" lIns="91425" tIns="45700" rIns="91425" bIns="45700" anchor="t" anchorCtr="0">
            <a:spAutoFit/>
          </a:bodyPr>
          <a:lstStyle>
            <a:lvl1pPr marL="457200" marR="0" lvl="0" indent="-228600" algn="l" rtl="0">
              <a:lnSpc>
                <a:spcPct val="100000"/>
              </a:lnSpc>
              <a:spcBef>
                <a:spcPts val="0"/>
              </a:spcBef>
              <a:spcAft>
                <a:spcPts val="0"/>
              </a:spcAft>
              <a:buClr>
                <a:srgbClr val="3E4043"/>
              </a:buClr>
              <a:buSzPts val="2000"/>
              <a:buFont typeface="Arial"/>
              <a:buNone/>
              <a:defRPr sz="2000" b="0" i="0" u="none" strike="noStrike" cap="none">
                <a:solidFill>
                  <a:srgbClr val="3E4043"/>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1"/>
          <p:cNvSpPr txBox="1">
            <a:spLocks noGrp="1"/>
          </p:cNvSpPr>
          <p:nvPr>
            <p:ph type="dt" idx="10"/>
          </p:nvPr>
        </p:nvSpPr>
        <p:spPr>
          <a:xfrm>
            <a:off x="626410" y="6173789"/>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1"/>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0.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1.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1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12.xml"/><Relationship Id="rId16"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miro.com/app/board/o9J_kvfvWeY=/?moveToWidget=3074457356449611848&amp;cot=14"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23.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title"/>
          </p:nvPr>
        </p:nvSpPr>
        <p:spPr>
          <a:xfrm>
            <a:off x="6904180" y="3456733"/>
            <a:ext cx="4808847" cy="1643486"/>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4693AF"/>
              </a:buClr>
              <a:buSzPts val="2200"/>
              <a:buFont typeface="Calibri"/>
              <a:buNone/>
            </a:pPr>
            <a:r>
              <a:rPr lang="en-US"/>
              <a:t>Story and Domain Driven Delivery</a:t>
            </a:r>
            <a:br>
              <a:rPr lang="en-US"/>
            </a:br>
            <a:br>
              <a:rPr lang="en-US" b="0"/>
            </a:br>
            <a:r>
              <a:rPr lang="en-US" sz="1800" b="0">
                <a:solidFill>
                  <a:srgbClr val="000000"/>
                </a:solidFill>
              </a:rPr>
              <a:t>March 28, 2021</a:t>
            </a:r>
            <a:br>
              <a:rPr lang="en-US" sz="1800" b="0">
                <a:solidFill>
                  <a:srgbClr val="000000"/>
                </a:solidFill>
              </a:rPr>
            </a:br>
            <a:br>
              <a:rPr lang="en-US" sz="1800" b="0">
                <a:solidFill>
                  <a:srgbClr val="000000"/>
                </a:solidFill>
              </a:rPr>
            </a:br>
            <a:r>
              <a:rPr lang="en-US" sz="1400" b="0">
                <a:solidFill>
                  <a:srgbClr val="000000"/>
                </a:solidFill>
              </a:rPr>
              <a:t>Jeff Anderson, Adeeb Dhanani,</a:t>
            </a:r>
            <a:br>
              <a:rPr lang="en-US" sz="1400" b="0">
                <a:solidFill>
                  <a:srgbClr val="000000"/>
                </a:solidFill>
              </a:rPr>
            </a:br>
            <a:r>
              <a:rPr lang="en-US" sz="1400" b="0">
                <a:solidFill>
                  <a:srgbClr val="000000"/>
                </a:solidFill>
              </a:rPr>
              <a:t>Margaret Walczyk &amp; Malcolm Bastien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0"/>
          <p:cNvSpPr txBox="1">
            <a:spLocks noGrp="1"/>
          </p:cNvSpPr>
          <p:nvPr>
            <p:ph type="title"/>
          </p:nvPr>
        </p:nvSpPr>
        <p:spPr>
          <a:xfrm>
            <a:off x="626411" y="329498"/>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2400">
                <a:latin typeface="Calibri"/>
                <a:ea typeface="Calibri"/>
                <a:cs typeface="Calibri"/>
                <a:sym typeface="Calibri"/>
              </a:rPr>
              <a:t>Perhaps the most powerful aspect of Domain Driven Design is the definition and sharing of a Ubiquitous Language</a:t>
            </a:r>
            <a:endParaRPr sz="2400"/>
          </a:p>
        </p:txBody>
      </p:sp>
      <p:sp>
        <p:nvSpPr>
          <p:cNvPr id="216" name="Google Shape;216;p10"/>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3E4043"/>
              </a:buClr>
              <a:buSzPts val="1200"/>
              <a:buFont typeface="Calibri"/>
              <a:buNone/>
            </a:pPr>
            <a:fld id="{00000000-1234-1234-1234-123412341234}" type="slidenum">
              <a:rPr lang="en-US" sz="1200" b="0" i="0" u="none" strike="noStrike" cap="none">
                <a:solidFill>
                  <a:srgbClr val="3E4043"/>
                </a:solidFill>
                <a:latin typeface="Calibri"/>
                <a:ea typeface="Calibri"/>
                <a:cs typeface="Calibri"/>
                <a:sym typeface="Calibri"/>
              </a:rPr>
              <a:t>10</a:t>
            </a:fld>
            <a:endParaRPr sz="1200" b="0" i="0" u="none" strike="noStrike" cap="none">
              <a:solidFill>
                <a:srgbClr val="3E4043"/>
              </a:solidFill>
              <a:latin typeface="Calibri"/>
              <a:ea typeface="Calibri"/>
              <a:cs typeface="Calibri"/>
              <a:sym typeface="Calibri"/>
            </a:endParaRPr>
          </a:p>
        </p:txBody>
      </p:sp>
      <p:pic>
        <p:nvPicPr>
          <p:cNvPr id="217" name="Google Shape;217;p10"/>
          <p:cNvPicPr preferRelativeResize="0"/>
          <p:nvPr/>
        </p:nvPicPr>
        <p:blipFill rotWithShape="1">
          <a:blip r:embed="rId3">
            <a:alphaModFix/>
          </a:blip>
          <a:srcRect/>
          <a:stretch/>
        </p:blipFill>
        <p:spPr>
          <a:xfrm>
            <a:off x="475736" y="3406384"/>
            <a:ext cx="2604400" cy="2426484"/>
          </a:xfrm>
          <a:prstGeom prst="rect">
            <a:avLst/>
          </a:prstGeom>
          <a:noFill/>
          <a:ln>
            <a:noFill/>
          </a:ln>
        </p:spPr>
      </p:pic>
      <p:sp>
        <p:nvSpPr>
          <p:cNvPr id="218" name="Google Shape;218;p10"/>
          <p:cNvSpPr txBox="1"/>
          <p:nvPr/>
        </p:nvSpPr>
        <p:spPr>
          <a:xfrm>
            <a:off x="1161598" y="2870400"/>
            <a:ext cx="1232677" cy="3218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The Model</a:t>
            </a:r>
            <a:endParaRPr sz="1800" b="1" i="0" u="none" strike="noStrike" cap="none">
              <a:solidFill>
                <a:srgbClr val="000000"/>
              </a:solidFill>
              <a:latin typeface="Calibri"/>
              <a:ea typeface="Calibri"/>
              <a:cs typeface="Calibri"/>
              <a:sym typeface="Calibri"/>
            </a:endParaRPr>
          </a:p>
        </p:txBody>
      </p:sp>
      <p:sp>
        <p:nvSpPr>
          <p:cNvPr id="219" name="Google Shape;219;p10"/>
          <p:cNvSpPr txBox="1"/>
          <p:nvPr/>
        </p:nvSpPr>
        <p:spPr>
          <a:xfrm>
            <a:off x="4831776" y="2870400"/>
            <a:ext cx="1959731" cy="3218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The Conversation</a:t>
            </a:r>
            <a:endParaRPr sz="1800" b="1" i="0" u="none" strike="noStrike" cap="none">
              <a:solidFill>
                <a:srgbClr val="000000"/>
              </a:solidFill>
              <a:latin typeface="Calibri"/>
              <a:ea typeface="Calibri"/>
              <a:cs typeface="Calibri"/>
              <a:sym typeface="Calibri"/>
            </a:endParaRPr>
          </a:p>
        </p:txBody>
      </p:sp>
      <p:pic>
        <p:nvPicPr>
          <p:cNvPr id="220" name="Google Shape;220;p10"/>
          <p:cNvPicPr preferRelativeResize="0"/>
          <p:nvPr/>
        </p:nvPicPr>
        <p:blipFill rotWithShape="1">
          <a:blip r:embed="rId4">
            <a:alphaModFix/>
          </a:blip>
          <a:srcRect r="31281"/>
          <a:stretch/>
        </p:blipFill>
        <p:spPr>
          <a:xfrm>
            <a:off x="8100271" y="3355189"/>
            <a:ext cx="3600577" cy="2551223"/>
          </a:xfrm>
          <a:prstGeom prst="rect">
            <a:avLst/>
          </a:prstGeom>
          <a:noFill/>
          <a:ln>
            <a:noFill/>
          </a:ln>
        </p:spPr>
      </p:pic>
      <p:sp>
        <p:nvSpPr>
          <p:cNvPr id="221" name="Google Shape;221;p10"/>
          <p:cNvSpPr txBox="1"/>
          <p:nvPr/>
        </p:nvSpPr>
        <p:spPr>
          <a:xfrm>
            <a:off x="8894971" y="2870400"/>
            <a:ext cx="2011177" cy="3218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And Yes, </a:t>
            </a:r>
            <a:r>
              <a:rPr lang="en-US" sz="1800" b="1" i="1" u="none" strike="noStrike" cap="none">
                <a:solidFill>
                  <a:srgbClr val="000000"/>
                </a:solidFill>
                <a:latin typeface="Calibri"/>
                <a:ea typeface="Calibri"/>
                <a:cs typeface="Calibri"/>
                <a:sym typeface="Calibri"/>
              </a:rPr>
              <a:t>The Code</a:t>
            </a:r>
            <a:endParaRPr sz="1800" b="1" i="1" u="none" strike="noStrike" cap="none">
              <a:solidFill>
                <a:srgbClr val="000000"/>
              </a:solidFill>
              <a:latin typeface="Calibri"/>
              <a:ea typeface="Calibri"/>
              <a:cs typeface="Calibri"/>
              <a:sym typeface="Calibri"/>
            </a:endParaRPr>
          </a:p>
        </p:txBody>
      </p:sp>
      <p:pic>
        <p:nvPicPr>
          <p:cNvPr id="222" name="Google Shape;222;p10"/>
          <p:cNvPicPr preferRelativeResize="0"/>
          <p:nvPr/>
        </p:nvPicPr>
        <p:blipFill rotWithShape="1">
          <a:blip r:embed="rId5">
            <a:alphaModFix/>
          </a:blip>
          <a:srcRect b="16214"/>
          <a:stretch/>
        </p:blipFill>
        <p:spPr>
          <a:xfrm>
            <a:off x="4091730" y="4041971"/>
            <a:ext cx="2623995" cy="2228457"/>
          </a:xfrm>
          <a:prstGeom prst="rect">
            <a:avLst/>
          </a:prstGeom>
          <a:noFill/>
          <a:ln>
            <a:noFill/>
          </a:ln>
        </p:spPr>
      </p:pic>
      <p:sp>
        <p:nvSpPr>
          <p:cNvPr id="223" name="Google Shape;223;p10"/>
          <p:cNvSpPr/>
          <p:nvPr/>
        </p:nvSpPr>
        <p:spPr>
          <a:xfrm>
            <a:off x="3714895" y="3378258"/>
            <a:ext cx="19937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How do we want to treat Cars differently from vehicles in general?</a:t>
            </a:r>
            <a:endParaRPr sz="1200" b="0" i="0" u="none" strike="noStrike" cap="none">
              <a:solidFill>
                <a:srgbClr val="000000"/>
              </a:solidFill>
              <a:latin typeface="Calibri"/>
              <a:ea typeface="Calibri"/>
              <a:cs typeface="Calibri"/>
              <a:sym typeface="Calibri"/>
            </a:endParaRPr>
          </a:p>
        </p:txBody>
      </p:sp>
      <p:cxnSp>
        <p:nvCxnSpPr>
          <p:cNvPr id="224" name="Google Shape;224;p10"/>
          <p:cNvCxnSpPr/>
          <p:nvPr/>
        </p:nvCxnSpPr>
        <p:spPr>
          <a:xfrm>
            <a:off x="4555323" y="3816854"/>
            <a:ext cx="314507" cy="390221"/>
          </a:xfrm>
          <a:prstGeom prst="straightConnector1">
            <a:avLst/>
          </a:prstGeom>
          <a:noFill/>
          <a:ln w="9525" cap="flat" cmpd="sng">
            <a:solidFill>
              <a:schemeClr val="dk1"/>
            </a:solidFill>
            <a:prstDash val="solid"/>
            <a:miter lim="800000"/>
            <a:headEnd type="none" w="sm" len="sm"/>
            <a:tailEnd type="none" w="sm" len="sm"/>
          </a:ln>
        </p:spPr>
      </p:cxnSp>
      <p:cxnSp>
        <p:nvCxnSpPr>
          <p:cNvPr id="225" name="Google Shape;225;p10"/>
          <p:cNvCxnSpPr/>
          <p:nvPr/>
        </p:nvCxnSpPr>
        <p:spPr>
          <a:xfrm flipH="1">
            <a:off x="6400932" y="3776474"/>
            <a:ext cx="328976" cy="326305"/>
          </a:xfrm>
          <a:prstGeom prst="straightConnector1">
            <a:avLst/>
          </a:prstGeom>
          <a:noFill/>
          <a:ln w="9525" cap="flat" cmpd="sng">
            <a:solidFill>
              <a:schemeClr val="dk1"/>
            </a:solidFill>
            <a:prstDash val="solid"/>
            <a:miter lim="800000"/>
            <a:headEnd type="none" w="sm" len="sm"/>
            <a:tailEnd type="none" w="sm" len="sm"/>
          </a:ln>
        </p:spPr>
      </p:cxnSp>
      <p:sp>
        <p:nvSpPr>
          <p:cNvPr id="226" name="Google Shape;226;p10"/>
          <p:cNvSpPr/>
          <p:nvPr/>
        </p:nvSpPr>
        <p:spPr>
          <a:xfrm>
            <a:off x="5955557" y="3355189"/>
            <a:ext cx="199376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For cars we are concerned with passengers and fuel…</a:t>
            </a:r>
            <a:endParaRPr sz="1200" b="0" i="0" u="none" strike="noStrike" cap="none">
              <a:solidFill>
                <a:srgbClr val="000000"/>
              </a:solidFill>
              <a:latin typeface="Calibri"/>
              <a:ea typeface="Calibri"/>
              <a:cs typeface="Calibri"/>
              <a:sym typeface="Calibri"/>
            </a:endParaRPr>
          </a:p>
        </p:txBody>
      </p:sp>
      <p:cxnSp>
        <p:nvCxnSpPr>
          <p:cNvPr id="227" name="Google Shape;227;p10"/>
          <p:cNvCxnSpPr/>
          <p:nvPr/>
        </p:nvCxnSpPr>
        <p:spPr>
          <a:xfrm rot="-4500000">
            <a:off x="4788424" y="5134131"/>
            <a:ext cx="314507" cy="390221"/>
          </a:xfrm>
          <a:prstGeom prst="straightConnector1">
            <a:avLst/>
          </a:prstGeom>
          <a:noFill/>
          <a:ln w="9525" cap="flat" cmpd="sng">
            <a:solidFill>
              <a:schemeClr val="dk1"/>
            </a:solidFill>
            <a:prstDash val="solid"/>
            <a:miter lim="800000"/>
            <a:headEnd type="none" w="sm" len="sm"/>
            <a:tailEnd type="none" w="sm" len="sm"/>
          </a:ln>
        </p:spPr>
      </p:cxnSp>
      <p:sp>
        <p:nvSpPr>
          <p:cNvPr id="228" name="Google Shape;228;p10"/>
          <p:cNvSpPr/>
          <p:nvPr/>
        </p:nvSpPr>
        <p:spPr>
          <a:xfrm>
            <a:off x="3405050" y="5419628"/>
            <a:ext cx="168356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Hey I think I can understand what these guys are talking about…</a:t>
            </a:r>
            <a:endParaRPr sz="1200" b="0" i="0" u="none" strike="noStrike" cap="none">
              <a:solidFill>
                <a:srgbClr val="000000"/>
              </a:solidFill>
              <a:latin typeface="Calibri"/>
              <a:ea typeface="Calibri"/>
              <a:cs typeface="Calibri"/>
              <a:sym typeface="Calibri"/>
            </a:endParaRPr>
          </a:p>
        </p:txBody>
      </p:sp>
      <p:grpSp>
        <p:nvGrpSpPr>
          <p:cNvPr id="229" name="Google Shape;229;p10"/>
          <p:cNvGrpSpPr/>
          <p:nvPr/>
        </p:nvGrpSpPr>
        <p:grpSpPr>
          <a:xfrm>
            <a:off x="1472628" y="1260801"/>
            <a:ext cx="9246744" cy="1356024"/>
            <a:chOff x="1699930" y="1260801"/>
            <a:chExt cx="9246744" cy="1356024"/>
          </a:xfrm>
        </p:grpSpPr>
        <p:sp>
          <p:nvSpPr>
            <p:cNvPr id="230" name="Google Shape;230;p10"/>
            <p:cNvSpPr/>
            <p:nvPr/>
          </p:nvSpPr>
          <p:spPr>
            <a:xfrm>
              <a:off x="3855213" y="1260801"/>
              <a:ext cx="7091461" cy="1356024"/>
            </a:xfrm>
            <a:prstGeom prst="rect">
              <a:avLst/>
            </a:prstGeom>
            <a:solidFill>
              <a:srgbClr val="D5DBE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555625" marR="0" lvl="0" indent="-322263"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A</a:t>
              </a:r>
              <a:r>
                <a:rPr lang="en-US" sz="1800" b="0" i="1" u="none" strike="noStrike" cap="none">
                  <a:solidFill>
                    <a:schemeClr val="dk1"/>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rigorous, common language between developers and users</a:t>
              </a:r>
              <a:endParaRPr sz="1400" b="0" i="0" u="none" strike="noStrike" cap="none">
                <a:solidFill>
                  <a:srgbClr val="000000"/>
                </a:solidFill>
                <a:latin typeface="Arial"/>
                <a:ea typeface="Arial"/>
                <a:cs typeface="Arial"/>
                <a:sym typeface="Arial"/>
              </a:endParaRPr>
            </a:p>
            <a:p>
              <a:pPr marL="555625" marR="0" lvl="0" indent="-322263"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Tested through the constant dialog with domain experts</a:t>
              </a:r>
              <a:endParaRPr sz="1400" b="0" i="0" u="none" strike="noStrike" cap="none">
                <a:solidFill>
                  <a:srgbClr val="000000"/>
                </a:solidFill>
                <a:latin typeface="Arial"/>
                <a:ea typeface="Arial"/>
                <a:cs typeface="Arial"/>
                <a:sym typeface="Arial"/>
              </a:endParaRPr>
            </a:p>
            <a:p>
              <a:pPr marL="555625" marR="0" lvl="0" indent="-322263"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Evolved as the team’s understanding of the domain grows</a:t>
              </a:r>
              <a:endParaRPr sz="1400" b="0" i="0" u="none" strike="noStrike" cap="none">
                <a:solidFill>
                  <a:srgbClr val="000000"/>
                </a:solidFill>
                <a:latin typeface="Arial"/>
                <a:ea typeface="Arial"/>
                <a:cs typeface="Arial"/>
                <a:sym typeface="Arial"/>
              </a:endParaRPr>
            </a:p>
            <a:p>
              <a:pPr marL="555625" marR="0" lvl="0" indent="-322263"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Is expressed using the identical terms and concepts in…</a:t>
              </a:r>
              <a:endParaRPr sz="1400" b="0" i="0" u="none" strike="noStrike" cap="none">
                <a:solidFill>
                  <a:srgbClr val="000000"/>
                </a:solidFill>
                <a:latin typeface="Arial"/>
                <a:ea typeface="Arial"/>
                <a:cs typeface="Arial"/>
                <a:sym typeface="Arial"/>
              </a:endParaRPr>
            </a:p>
          </p:txBody>
        </p:sp>
        <p:sp>
          <p:nvSpPr>
            <p:cNvPr id="231" name="Google Shape;231;p10"/>
            <p:cNvSpPr/>
            <p:nvPr/>
          </p:nvSpPr>
          <p:spPr>
            <a:xfrm>
              <a:off x="1699930" y="1260801"/>
              <a:ext cx="2120447" cy="1356023"/>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Calibri"/>
                  <a:ea typeface="Calibri"/>
                  <a:cs typeface="Calibri"/>
                  <a:sym typeface="Calibri"/>
                </a:rPr>
                <a:t>Ubiquitous Language</a:t>
              </a:r>
              <a:endParaRPr sz="1400" b="0" i="0" u="none" strike="noStrike" cap="none">
                <a:solidFill>
                  <a:srgbClr val="000000"/>
                </a:solidFill>
                <a:latin typeface="Arial"/>
                <a:ea typeface="Arial"/>
                <a:cs typeface="Arial"/>
                <a:sym typeface="Arial"/>
              </a:endParaRPr>
            </a:p>
          </p:txBody>
        </p:sp>
      </p:grpSp>
      <p:sp>
        <p:nvSpPr>
          <p:cNvPr id="232" name="Google Shape;232;p10"/>
          <p:cNvSpPr txBox="1"/>
          <p:nvPr/>
        </p:nvSpPr>
        <p:spPr>
          <a:xfrm>
            <a:off x="424252" y="6226072"/>
            <a:ext cx="11155143"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dk1"/>
                </a:solidFill>
                <a:latin typeface="Calibri"/>
                <a:ea typeface="Calibri"/>
                <a:cs typeface="Calibri"/>
                <a:sym typeface="Calibri"/>
              </a:rPr>
              <a:t>Historically, technology and the business have spoken entirely different languages, interfering with collaboration, blocking understanding, and impeding progress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pic>
        <p:nvPicPr>
          <p:cNvPr id="2571" name="Google Shape;2571;p98"/>
          <p:cNvPicPr preferRelativeResize="0"/>
          <p:nvPr/>
        </p:nvPicPr>
        <p:blipFill rotWithShape="1">
          <a:blip r:embed="rId3">
            <a:alphaModFix/>
          </a:blip>
          <a:srcRect/>
          <a:stretch/>
        </p:blipFill>
        <p:spPr>
          <a:xfrm rot="10800000">
            <a:off x="1524000" y="-1"/>
            <a:ext cx="9144000" cy="6858000"/>
          </a:xfrm>
          <a:prstGeom prst="rect">
            <a:avLst/>
          </a:prstGeom>
          <a:noFill/>
          <a:ln>
            <a:noFill/>
          </a:ln>
        </p:spPr>
      </p:pic>
      <p:sp>
        <p:nvSpPr>
          <p:cNvPr id="2572" name="Google Shape;2572;p98"/>
          <p:cNvSpPr txBox="1">
            <a:spLocks noGrp="1"/>
          </p:cNvSpPr>
          <p:nvPr>
            <p:ph type="title"/>
          </p:nvPr>
        </p:nvSpPr>
        <p:spPr>
          <a:xfrm>
            <a:off x="4702992" y="5373217"/>
            <a:ext cx="5576842" cy="57687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E4043"/>
              </a:buClr>
              <a:buSzPts val="1800"/>
              <a:buFont typeface="Calibri"/>
              <a:buNone/>
            </a:pPr>
            <a:r>
              <a:rPr lang="en-US" sz="1800"/>
              <a:t>Connect the model to architecture by “injecting” common functionality through inheritance, collect common behavior into a set of requirements that influence the choice of technology, patterns and/or APIs</a:t>
            </a:r>
            <a:endParaRPr/>
          </a:p>
        </p:txBody>
      </p:sp>
      <p:sp>
        <p:nvSpPr>
          <p:cNvPr id="2573" name="Google Shape;2573;p98"/>
          <p:cNvSpPr txBox="1">
            <a:spLocks noGrp="1"/>
          </p:cNvSpPr>
          <p:nvPr>
            <p:ph type="sldNum" idx="12"/>
          </p:nvPr>
        </p:nvSpPr>
        <p:spPr>
          <a:xfrm>
            <a:off x="2247901" y="6519864"/>
            <a:ext cx="5243513" cy="122237"/>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SzPts val="12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99"/>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lt1"/>
              </a:buClr>
              <a:buSzPts val="1200"/>
              <a:buFont typeface="Calibri"/>
              <a:buNone/>
            </a:pPr>
            <a:fld id="{00000000-1234-1234-1234-123412341234}" type="slidenum">
              <a:rPr lang="en-US"/>
              <a:t>101</a:t>
            </a:fld>
            <a:endParaRPr/>
          </a:p>
        </p:txBody>
      </p:sp>
      <p:sp>
        <p:nvSpPr>
          <p:cNvPr id="2579" name="Google Shape;2579;p99"/>
          <p:cNvSpPr txBox="1">
            <a:spLocks noGrp="1"/>
          </p:cNvSpPr>
          <p:nvPr>
            <p:ph type="title"/>
          </p:nvPr>
        </p:nvSpPr>
        <p:spPr>
          <a:xfrm>
            <a:off x="630936" y="2342053"/>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Domain Driven Design and Team Structure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100"/>
          <p:cNvSpPr txBox="1">
            <a:spLocks noGrp="1"/>
          </p:cNvSpPr>
          <p:nvPr>
            <p:ph type="sldNum" idx="12"/>
          </p:nvPr>
        </p:nvSpPr>
        <p:spPr>
          <a:xfrm>
            <a:off x="5846235" y="6605978"/>
            <a:ext cx="731520" cy="163122"/>
          </a:xfrm>
          <a:prstGeom prst="rect">
            <a:avLst/>
          </a:prstGeom>
          <a:noFill/>
          <a:ln>
            <a:noFill/>
          </a:ln>
        </p:spPr>
        <p:txBody>
          <a:bodyPr spcFirstLastPara="1" wrap="square" lIns="101850" tIns="50925" rIns="101850" bIns="50925" anchor="t" anchorCtr="0">
            <a:noAutofit/>
          </a:bodyPr>
          <a:lstStyle/>
          <a:p>
            <a:pPr marL="0" lvl="0" indent="0" algn="ctr" rtl="0">
              <a:lnSpc>
                <a:spcPct val="106000"/>
              </a:lnSpc>
              <a:spcBef>
                <a:spcPts val="0"/>
              </a:spcBef>
              <a:spcAft>
                <a:spcPts val="0"/>
              </a:spcAft>
              <a:buSzPts val="971"/>
              <a:buNone/>
            </a:pPr>
            <a:fld id="{00000000-1234-1234-1234-123412341234}" type="slidenum">
              <a:rPr lang="en-US"/>
              <a:t>102</a:t>
            </a:fld>
            <a:endParaRPr/>
          </a:p>
        </p:txBody>
      </p:sp>
      <p:sp>
        <p:nvSpPr>
          <p:cNvPr id="2585" name="Google Shape;2585;p100"/>
          <p:cNvSpPr txBox="1">
            <a:spLocks noGrp="1"/>
          </p:cNvSpPr>
          <p:nvPr>
            <p:ph type="title"/>
          </p:nvPr>
        </p:nvSpPr>
        <p:spPr>
          <a:xfrm>
            <a:off x="507999" y="180105"/>
            <a:ext cx="11216640" cy="594360"/>
          </a:xfrm>
          <a:prstGeom prst="rect">
            <a:avLst/>
          </a:prstGeom>
          <a:noFill/>
          <a:ln>
            <a:noFill/>
          </a:ln>
        </p:spPr>
        <p:txBody>
          <a:bodyPr spcFirstLastPara="1" wrap="square" lIns="50900" tIns="50900" rIns="50900" bIns="50900" anchor="t" anchorCtr="0">
            <a:noAutofit/>
          </a:bodyPr>
          <a:lstStyle/>
          <a:p>
            <a:pPr marL="0" lvl="0" indent="0" algn="l" rtl="0">
              <a:lnSpc>
                <a:spcPct val="120166"/>
              </a:lnSpc>
              <a:spcBef>
                <a:spcPts val="0"/>
              </a:spcBef>
              <a:spcAft>
                <a:spcPts val="0"/>
              </a:spcAft>
              <a:buClr>
                <a:srgbClr val="3E4043"/>
              </a:buClr>
              <a:buSzPts val="1400"/>
              <a:buFont typeface="Calibri"/>
              <a:buNone/>
            </a:pPr>
            <a:endParaRPr/>
          </a:p>
        </p:txBody>
      </p:sp>
      <p:sp>
        <p:nvSpPr>
          <p:cNvPr id="2586" name="Google Shape;2586;p100"/>
          <p:cNvSpPr txBox="1">
            <a:spLocks noGrp="1"/>
          </p:cNvSpPr>
          <p:nvPr>
            <p:ph type="body" idx="1"/>
          </p:nvPr>
        </p:nvSpPr>
        <p:spPr>
          <a:xfrm>
            <a:off x="5996197" y="942099"/>
            <a:ext cx="5728441" cy="5577840"/>
          </a:xfrm>
          <a:prstGeom prst="rect">
            <a:avLst/>
          </a:prstGeom>
          <a:noFill/>
          <a:ln>
            <a:noFill/>
          </a:ln>
        </p:spPr>
        <p:txBody>
          <a:bodyPr spcFirstLastPara="1" wrap="square" lIns="50900" tIns="50900" rIns="50900" bIns="50900" anchor="t" anchorCtr="0">
            <a:noAutofit/>
          </a:bodyPr>
          <a:lstStyle/>
          <a:p>
            <a:pPr marL="457200" lvl="0" indent="-228600" algn="l" rtl="0">
              <a:lnSpc>
                <a:spcPct val="100000"/>
              </a:lnSpc>
              <a:spcBef>
                <a:spcPts val="0"/>
              </a:spcBef>
              <a:spcAft>
                <a:spcPts val="0"/>
              </a:spcAft>
              <a:buClr>
                <a:srgbClr val="002776"/>
              </a:buClr>
              <a:buSzPts val="1800"/>
              <a:buNone/>
            </a:pPr>
            <a:endParaRPr/>
          </a:p>
        </p:txBody>
      </p:sp>
      <p:sp>
        <p:nvSpPr>
          <p:cNvPr id="2587" name="Google Shape;2587;p100"/>
          <p:cNvSpPr txBox="1"/>
          <p:nvPr/>
        </p:nvSpPr>
        <p:spPr>
          <a:xfrm>
            <a:off x="629380" y="1150520"/>
            <a:ext cx="4403866"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Calibri"/>
                <a:ea typeface="Calibri"/>
                <a:cs typeface="Calibri"/>
                <a:sym typeface="Calibri"/>
              </a:rPr>
              <a:t>Your Org and Software Are Really One System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Arial"/>
                <a:ea typeface="Arial"/>
                <a:cs typeface="Arial"/>
                <a:sym typeface="Arial"/>
              </a:rPr>
              <a:t>The Peril Of Ignoring Conway’s Law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Arial"/>
                <a:ea typeface="Arial"/>
                <a:cs typeface="Arial"/>
                <a:sym typeface="Arial"/>
              </a:rPr>
              <a:t>Introducing The Inverse Conway Manuever</a:t>
            </a:r>
            <a:endParaRPr sz="1800" b="0" i="0" u="none" strike="noStrike" cap="none">
              <a:solidFill>
                <a:srgbClr val="3333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2" name="Google Shape;2592;p101"/>
          <p:cNvSpPr txBox="1">
            <a:spLocks noGrp="1"/>
          </p:cNvSpPr>
          <p:nvPr>
            <p:ph type="sldNum" idx="12"/>
          </p:nvPr>
        </p:nvSpPr>
        <p:spPr>
          <a:xfrm>
            <a:off x="5846235" y="6605978"/>
            <a:ext cx="731520" cy="163122"/>
          </a:xfrm>
          <a:prstGeom prst="rect">
            <a:avLst/>
          </a:prstGeom>
          <a:noFill/>
          <a:ln>
            <a:noFill/>
          </a:ln>
        </p:spPr>
        <p:txBody>
          <a:bodyPr spcFirstLastPara="1" wrap="square" lIns="101850" tIns="50925" rIns="101850" bIns="50925" anchor="t" anchorCtr="0">
            <a:noAutofit/>
          </a:bodyPr>
          <a:lstStyle/>
          <a:p>
            <a:pPr marL="0" lvl="0" indent="0" algn="ctr" rtl="0">
              <a:lnSpc>
                <a:spcPct val="106000"/>
              </a:lnSpc>
              <a:spcBef>
                <a:spcPts val="0"/>
              </a:spcBef>
              <a:spcAft>
                <a:spcPts val="0"/>
              </a:spcAft>
              <a:buSzPts val="971"/>
              <a:buNone/>
            </a:pPr>
            <a:fld id="{00000000-1234-1234-1234-123412341234}" type="slidenum">
              <a:rPr lang="en-US"/>
              <a:t>103</a:t>
            </a:fld>
            <a:endParaRPr/>
          </a:p>
        </p:txBody>
      </p:sp>
      <p:sp>
        <p:nvSpPr>
          <p:cNvPr id="2593" name="Google Shape;2593;p101"/>
          <p:cNvSpPr txBox="1">
            <a:spLocks noGrp="1"/>
          </p:cNvSpPr>
          <p:nvPr>
            <p:ph type="title"/>
          </p:nvPr>
        </p:nvSpPr>
        <p:spPr>
          <a:xfrm>
            <a:off x="507999" y="180105"/>
            <a:ext cx="11216640" cy="594360"/>
          </a:xfrm>
          <a:prstGeom prst="rect">
            <a:avLst/>
          </a:prstGeom>
          <a:noFill/>
          <a:ln>
            <a:noFill/>
          </a:ln>
        </p:spPr>
        <p:txBody>
          <a:bodyPr spcFirstLastPara="1" wrap="square" lIns="50900" tIns="50900" rIns="50900" bIns="50900" anchor="t" anchorCtr="0">
            <a:noAutofit/>
          </a:bodyPr>
          <a:lstStyle/>
          <a:p>
            <a:pPr marL="0" lvl="0" indent="0" algn="l" rtl="0">
              <a:lnSpc>
                <a:spcPct val="120166"/>
              </a:lnSpc>
              <a:spcBef>
                <a:spcPts val="0"/>
              </a:spcBef>
              <a:spcAft>
                <a:spcPts val="0"/>
              </a:spcAft>
              <a:buClr>
                <a:srgbClr val="333333"/>
              </a:buClr>
              <a:buSzPts val="1400"/>
              <a:buFont typeface="Arial"/>
              <a:buNone/>
            </a:pPr>
            <a:r>
              <a:rPr lang="en-US" b="1" i="0">
                <a:solidFill>
                  <a:srgbClr val="333333"/>
                </a:solidFill>
                <a:latin typeface="Arial"/>
                <a:ea typeface="Arial"/>
                <a:cs typeface="Arial"/>
                <a:sym typeface="Arial"/>
              </a:rPr>
              <a:t>The Perils Of Focusing On Software Internals</a:t>
            </a:r>
            <a:br>
              <a:rPr lang="en-US" b="1" i="0">
                <a:solidFill>
                  <a:srgbClr val="333333"/>
                </a:solidFill>
                <a:latin typeface="Arial"/>
                <a:ea typeface="Arial"/>
                <a:cs typeface="Arial"/>
                <a:sym typeface="Arial"/>
              </a:rPr>
            </a:br>
            <a:endParaRPr b="0"/>
          </a:p>
        </p:txBody>
      </p:sp>
      <p:sp>
        <p:nvSpPr>
          <p:cNvPr id="2594" name="Google Shape;2594;p101"/>
          <p:cNvSpPr txBox="1">
            <a:spLocks noGrp="1"/>
          </p:cNvSpPr>
          <p:nvPr>
            <p:ph type="body" idx="1"/>
          </p:nvPr>
        </p:nvSpPr>
        <p:spPr>
          <a:xfrm>
            <a:off x="5996197" y="942099"/>
            <a:ext cx="5728441" cy="5577840"/>
          </a:xfrm>
          <a:prstGeom prst="rect">
            <a:avLst/>
          </a:prstGeom>
          <a:noFill/>
          <a:ln>
            <a:noFill/>
          </a:ln>
        </p:spPr>
        <p:txBody>
          <a:bodyPr spcFirstLastPara="1" wrap="square" lIns="50900" tIns="50900" rIns="50900" bIns="50900" anchor="t" anchorCtr="0">
            <a:noAutofit/>
          </a:bodyPr>
          <a:lstStyle/>
          <a:p>
            <a:pPr marL="457200" lvl="0" indent="-228600" algn="l" rtl="0">
              <a:lnSpc>
                <a:spcPct val="100000"/>
              </a:lnSpc>
              <a:spcBef>
                <a:spcPts val="0"/>
              </a:spcBef>
              <a:spcAft>
                <a:spcPts val="0"/>
              </a:spcAft>
              <a:buClr>
                <a:srgbClr val="002776"/>
              </a:buClr>
              <a:buSzPts val="1800"/>
              <a:buNone/>
            </a:pPr>
            <a:endParaRPr/>
          </a:p>
        </p:txBody>
      </p:sp>
      <p:sp>
        <p:nvSpPr>
          <p:cNvPr id="2595" name="Google Shape;2595;p101"/>
          <p:cNvSpPr txBox="1"/>
          <p:nvPr/>
        </p:nvSpPr>
        <p:spPr>
          <a:xfrm>
            <a:off x="629380" y="1150520"/>
            <a:ext cx="4403866"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Calibri"/>
                <a:ea typeface="Calibri"/>
                <a:cs typeface="Calibri"/>
                <a:sym typeface="Calibri"/>
              </a:rPr>
              <a:t>Your Org and Software Are Really One System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Arial"/>
                <a:ea typeface="Arial"/>
                <a:cs typeface="Arial"/>
                <a:sym typeface="Arial"/>
              </a:rPr>
              <a:t>The Peril Of Ignoring Conway’s Law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Arial"/>
                <a:ea typeface="Arial"/>
                <a:cs typeface="Arial"/>
                <a:sym typeface="Arial"/>
              </a:rPr>
              <a:t>Introducing The Inverse Conway Manuever</a:t>
            </a:r>
            <a:endParaRPr sz="1800" b="0" i="0" u="none" strike="noStrike" cap="none">
              <a:solidFill>
                <a:srgbClr val="3333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02"/>
          <p:cNvSpPr txBox="1">
            <a:spLocks noGrp="1"/>
          </p:cNvSpPr>
          <p:nvPr>
            <p:ph type="sldNum" idx="12"/>
          </p:nvPr>
        </p:nvSpPr>
        <p:spPr>
          <a:xfrm>
            <a:off x="5846235" y="6605978"/>
            <a:ext cx="731520" cy="163122"/>
          </a:xfrm>
          <a:prstGeom prst="rect">
            <a:avLst/>
          </a:prstGeom>
          <a:noFill/>
          <a:ln>
            <a:noFill/>
          </a:ln>
        </p:spPr>
        <p:txBody>
          <a:bodyPr spcFirstLastPara="1" wrap="square" lIns="101850" tIns="50925" rIns="101850" bIns="50925" anchor="t" anchorCtr="0">
            <a:noAutofit/>
          </a:bodyPr>
          <a:lstStyle/>
          <a:p>
            <a:pPr marL="0" lvl="0" indent="0" algn="ctr" rtl="0">
              <a:lnSpc>
                <a:spcPct val="106000"/>
              </a:lnSpc>
              <a:spcBef>
                <a:spcPts val="0"/>
              </a:spcBef>
              <a:spcAft>
                <a:spcPts val="0"/>
              </a:spcAft>
              <a:buSzPts val="971"/>
              <a:buNone/>
            </a:pPr>
            <a:fld id="{00000000-1234-1234-1234-123412341234}" type="slidenum">
              <a:rPr lang="en-US"/>
              <a:t>104</a:t>
            </a:fld>
            <a:endParaRPr/>
          </a:p>
        </p:txBody>
      </p:sp>
      <p:sp>
        <p:nvSpPr>
          <p:cNvPr id="2601" name="Google Shape;2601;p102"/>
          <p:cNvSpPr txBox="1">
            <a:spLocks noGrp="1"/>
          </p:cNvSpPr>
          <p:nvPr>
            <p:ph type="title"/>
          </p:nvPr>
        </p:nvSpPr>
        <p:spPr>
          <a:xfrm>
            <a:off x="507999" y="180105"/>
            <a:ext cx="11216640" cy="594360"/>
          </a:xfrm>
          <a:prstGeom prst="rect">
            <a:avLst/>
          </a:prstGeom>
          <a:noFill/>
          <a:ln>
            <a:noFill/>
          </a:ln>
        </p:spPr>
        <p:txBody>
          <a:bodyPr spcFirstLastPara="1" wrap="square" lIns="50900" tIns="50900" rIns="50900" bIns="50900" anchor="t" anchorCtr="0">
            <a:noAutofit/>
          </a:bodyPr>
          <a:lstStyle/>
          <a:p>
            <a:pPr marL="0" lvl="0" indent="0" algn="l" rtl="0">
              <a:lnSpc>
                <a:spcPct val="120166"/>
              </a:lnSpc>
              <a:spcBef>
                <a:spcPts val="0"/>
              </a:spcBef>
              <a:spcAft>
                <a:spcPts val="0"/>
              </a:spcAft>
              <a:buClr>
                <a:srgbClr val="333333"/>
              </a:buClr>
              <a:buSzPts val="1400"/>
              <a:buFont typeface="Arial"/>
              <a:buNone/>
            </a:pPr>
            <a:r>
              <a:rPr lang="en-US" b="1" i="0">
                <a:solidFill>
                  <a:srgbClr val="333333"/>
                </a:solidFill>
                <a:latin typeface="Arial"/>
                <a:ea typeface="Arial"/>
                <a:cs typeface="Arial"/>
                <a:sym typeface="Arial"/>
              </a:rPr>
              <a:t>Remember Domain Driven Design</a:t>
            </a:r>
            <a:br>
              <a:rPr lang="en-US" b="1" i="0">
                <a:solidFill>
                  <a:srgbClr val="333333"/>
                </a:solidFill>
                <a:latin typeface="Arial"/>
                <a:ea typeface="Arial"/>
                <a:cs typeface="Arial"/>
                <a:sym typeface="Arial"/>
              </a:rPr>
            </a:br>
            <a:endParaRPr b="0"/>
          </a:p>
        </p:txBody>
      </p:sp>
      <p:sp>
        <p:nvSpPr>
          <p:cNvPr id="2602" name="Google Shape;2602;p102"/>
          <p:cNvSpPr txBox="1">
            <a:spLocks noGrp="1"/>
          </p:cNvSpPr>
          <p:nvPr>
            <p:ph type="body" idx="1"/>
          </p:nvPr>
        </p:nvSpPr>
        <p:spPr>
          <a:xfrm>
            <a:off x="5996197" y="942099"/>
            <a:ext cx="5728441" cy="5577840"/>
          </a:xfrm>
          <a:prstGeom prst="rect">
            <a:avLst/>
          </a:prstGeom>
          <a:noFill/>
          <a:ln>
            <a:noFill/>
          </a:ln>
        </p:spPr>
        <p:txBody>
          <a:bodyPr spcFirstLastPara="1" wrap="square" lIns="50900" tIns="50900" rIns="50900" bIns="50900" anchor="t" anchorCtr="0">
            <a:noAutofit/>
          </a:bodyPr>
          <a:lstStyle/>
          <a:p>
            <a:pPr marL="457200" lvl="0" indent="-342900" algn="l" rtl="0">
              <a:lnSpc>
                <a:spcPct val="100000"/>
              </a:lnSpc>
              <a:spcBef>
                <a:spcPts val="0"/>
              </a:spcBef>
              <a:spcAft>
                <a:spcPts val="0"/>
              </a:spcAft>
              <a:buClr>
                <a:srgbClr val="002776"/>
              </a:buClr>
              <a:buSzPts val="1800"/>
              <a:buChar char="•"/>
            </a:pPr>
            <a:r>
              <a:rPr lang="en-US"/>
              <a:t>Organize </a:t>
            </a:r>
            <a:r>
              <a:rPr lang="en-US" b="1" i="0">
                <a:solidFill>
                  <a:srgbClr val="333333"/>
                </a:solidFill>
                <a:latin typeface="Arial"/>
                <a:ea typeface="Arial"/>
                <a:cs typeface="Arial"/>
                <a:sym typeface="Arial"/>
              </a:rPr>
              <a:t>Domain Aggregates</a:t>
            </a:r>
            <a:endParaRPr/>
          </a:p>
          <a:p>
            <a:pPr marL="457200" lvl="0" indent="-342900" algn="l" rtl="0">
              <a:lnSpc>
                <a:spcPct val="100000"/>
              </a:lnSpc>
              <a:spcBef>
                <a:spcPts val="0"/>
              </a:spcBef>
              <a:spcAft>
                <a:spcPts val="0"/>
              </a:spcAft>
              <a:buClr>
                <a:srgbClr val="002776"/>
              </a:buClr>
              <a:buSzPts val="1800"/>
              <a:buChar char="•"/>
            </a:pPr>
            <a:r>
              <a:rPr lang="en-US" b="1" i="0">
                <a:solidFill>
                  <a:srgbClr val="333333"/>
                </a:solidFill>
                <a:latin typeface="Arial"/>
                <a:ea typeface="Arial"/>
                <a:cs typeface="Arial"/>
                <a:sym typeface="Arial"/>
              </a:rPr>
              <a:t>Bounded Contexts</a:t>
            </a:r>
            <a:endParaRPr/>
          </a:p>
          <a:p>
            <a:pPr marL="457200" lvl="0" indent="-228600" algn="l" rtl="0">
              <a:lnSpc>
                <a:spcPct val="100000"/>
              </a:lnSpc>
              <a:spcBef>
                <a:spcPts val="0"/>
              </a:spcBef>
              <a:spcAft>
                <a:spcPts val="0"/>
              </a:spcAft>
              <a:buClr>
                <a:srgbClr val="002776"/>
              </a:buClr>
              <a:buSzPts val="1800"/>
              <a:buNone/>
            </a:pPr>
            <a:endParaRPr b="1" i="0">
              <a:solidFill>
                <a:srgbClr val="333333"/>
              </a:solidFill>
              <a:latin typeface="Arial"/>
              <a:ea typeface="Arial"/>
              <a:cs typeface="Arial"/>
              <a:sym typeface="Arial"/>
            </a:endParaRPr>
          </a:p>
          <a:p>
            <a:pPr marL="457200" lvl="0" indent="-228600" algn="l" rtl="0">
              <a:lnSpc>
                <a:spcPct val="100000"/>
              </a:lnSpc>
              <a:spcBef>
                <a:spcPts val="0"/>
              </a:spcBef>
              <a:spcAft>
                <a:spcPts val="0"/>
              </a:spcAft>
              <a:buClr>
                <a:srgbClr val="002776"/>
              </a:buClr>
              <a:buSzPts val="1800"/>
              <a:buNone/>
            </a:pPr>
            <a:endParaRPr/>
          </a:p>
        </p:txBody>
      </p:sp>
      <p:pic>
        <p:nvPicPr>
          <p:cNvPr id="2603" name="Google Shape;2603;p102" descr="grouping domains into aggregates"/>
          <p:cNvPicPr preferRelativeResize="0"/>
          <p:nvPr/>
        </p:nvPicPr>
        <p:blipFill rotWithShape="1">
          <a:blip r:embed="rId3">
            <a:alphaModFix/>
          </a:blip>
          <a:srcRect/>
          <a:stretch/>
        </p:blipFill>
        <p:spPr>
          <a:xfrm>
            <a:off x="507998" y="942099"/>
            <a:ext cx="5423973" cy="2327083"/>
          </a:xfrm>
          <a:prstGeom prst="rect">
            <a:avLst/>
          </a:prstGeom>
          <a:noFill/>
          <a:ln>
            <a:noFill/>
          </a:ln>
        </p:spPr>
      </p:pic>
      <p:pic>
        <p:nvPicPr>
          <p:cNvPr id="2604" name="Google Shape;2604;p102" descr="defining bounded contexts for teams and the aggregates they work on"/>
          <p:cNvPicPr preferRelativeResize="0"/>
          <p:nvPr/>
        </p:nvPicPr>
        <p:blipFill rotWithShape="1">
          <a:blip r:embed="rId4">
            <a:alphaModFix/>
          </a:blip>
          <a:srcRect/>
          <a:stretch/>
        </p:blipFill>
        <p:spPr>
          <a:xfrm>
            <a:off x="687823" y="3928308"/>
            <a:ext cx="4909168" cy="267767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p103"/>
          <p:cNvSpPr txBox="1">
            <a:spLocks noGrp="1"/>
          </p:cNvSpPr>
          <p:nvPr>
            <p:ph type="sldNum" idx="12"/>
          </p:nvPr>
        </p:nvSpPr>
        <p:spPr>
          <a:xfrm>
            <a:off x="5846235" y="6605978"/>
            <a:ext cx="731520" cy="163122"/>
          </a:xfrm>
          <a:prstGeom prst="rect">
            <a:avLst/>
          </a:prstGeom>
          <a:noFill/>
          <a:ln>
            <a:noFill/>
          </a:ln>
        </p:spPr>
        <p:txBody>
          <a:bodyPr spcFirstLastPara="1" wrap="square" lIns="101850" tIns="50925" rIns="101850" bIns="50925" anchor="t" anchorCtr="0">
            <a:noAutofit/>
          </a:bodyPr>
          <a:lstStyle/>
          <a:p>
            <a:pPr marL="0" marR="0" lvl="0" indent="0" algn="ctr" rtl="0">
              <a:lnSpc>
                <a:spcPct val="106000"/>
              </a:lnSpc>
              <a:spcBef>
                <a:spcPts val="0"/>
              </a:spcBef>
              <a:spcAft>
                <a:spcPts val="0"/>
              </a:spcAft>
              <a:buClr>
                <a:srgbClr val="000000"/>
              </a:buClr>
              <a:buSzPts val="971"/>
              <a:buFont typeface="Noto Sans Symbols"/>
              <a:buNone/>
            </a:pPr>
            <a:fld id="{00000000-1234-1234-1234-123412341234}" type="slidenum">
              <a:rPr lang="en-US"/>
              <a:t>105</a:t>
            </a:fld>
            <a:endParaRPr/>
          </a:p>
        </p:txBody>
      </p:sp>
      <p:sp>
        <p:nvSpPr>
          <p:cNvPr id="2610" name="Google Shape;2610;p103"/>
          <p:cNvSpPr txBox="1">
            <a:spLocks noGrp="1"/>
          </p:cNvSpPr>
          <p:nvPr>
            <p:ph type="title"/>
          </p:nvPr>
        </p:nvSpPr>
        <p:spPr>
          <a:xfrm>
            <a:off x="507999" y="180105"/>
            <a:ext cx="11216640" cy="594360"/>
          </a:xfrm>
          <a:prstGeom prst="rect">
            <a:avLst/>
          </a:prstGeom>
          <a:noFill/>
          <a:ln>
            <a:noFill/>
          </a:ln>
        </p:spPr>
        <p:txBody>
          <a:bodyPr spcFirstLastPara="1" wrap="square" lIns="50900" tIns="50900" rIns="50900" bIns="50900" anchor="t" anchorCtr="0">
            <a:noAutofit/>
          </a:bodyPr>
          <a:lstStyle/>
          <a:p>
            <a:pPr marL="0" lvl="0" indent="0" algn="l" rtl="0">
              <a:lnSpc>
                <a:spcPct val="120166"/>
              </a:lnSpc>
              <a:spcBef>
                <a:spcPts val="0"/>
              </a:spcBef>
              <a:spcAft>
                <a:spcPts val="0"/>
              </a:spcAft>
              <a:buClr>
                <a:srgbClr val="333333"/>
              </a:buClr>
              <a:buSzPts val="1400"/>
              <a:buFont typeface="Arial"/>
              <a:buNone/>
            </a:pPr>
            <a:r>
              <a:rPr lang="en-US" b="1" i="0">
                <a:solidFill>
                  <a:srgbClr val="333333"/>
                </a:solidFill>
                <a:latin typeface="Arial"/>
                <a:ea typeface="Arial"/>
                <a:cs typeface="Arial"/>
                <a:sym typeface="Arial"/>
              </a:rPr>
              <a:t>Identifying Domain Aggregates and Context Boundaries</a:t>
            </a:r>
            <a:br>
              <a:rPr lang="en-US" b="1" i="0">
                <a:solidFill>
                  <a:srgbClr val="333333"/>
                </a:solidFill>
                <a:latin typeface="Arial"/>
                <a:ea typeface="Arial"/>
                <a:cs typeface="Arial"/>
                <a:sym typeface="Arial"/>
              </a:rPr>
            </a:br>
            <a:endParaRPr/>
          </a:p>
        </p:txBody>
      </p:sp>
      <p:sp>
        <p:nvSpPr>
          <p:cNvPr id="2611" name="Google Shape;2611;p103"/>
          <p:cNvSpPr txBox="1">
            <a:spLocks noGrp="1"/>
          </p:cNvSpPr>
          <p:nvPr>
            <p:ph type="body" idx="1"/>
          </p:nvPr>
        </p:nvSpPr>
        <p:spPr>
          <a:xfrm>
            <a:off x="507999" y="942099"/>
            <a:ext cx="11216640" cy="5577840"/>
          </a:xfrm>
          <a:prstGeom prst="rect">
            <a:avLst/>
          </a:prstGeom>
          <a:noFill/>
          <a:ln>
            <a:noFill/>
          </a:ln>
        </p:spPr>
        <p:txBody>
          <a:bodyPr spcFirstLastPara="1" wrap="square" lIns="50900" tIns="50900" rIns="50900" bIns="50900" anchor="t" anchorCtr="0">
            <a:noAutofit/>
          </a:bodyPr>
          <a:lstStyle/>
          <a:p>
            <a:pPr marL="457200" lvl="0" indent="-342900" algn="l" rtl="0">
              <a:lnSpc>
                <a:spcPct val="100000"/>
              </a:lnSpc>
              <a:spcBef>
                <a:spcPts val="0"/>
              </a:spcBef>
              <a:spcAft>
                <a:spcPts val="0"/>
              </a:spcAft>
              <a:buClr>
                <a:srgbClr val="002776"/>
              </a:buClr>
              <a:buSzPts val="1800"/>
              <a:buChar char="•"/>
            </a:pPr>
            <a:r>
              <a:rPr lang="en-US" b="1" i="0">
                <a:solidFill>
                  <a:srgbClr val="333333"/>
                </a:solidFill>
                <a:latin typeface="Arial"/>
                <a:ea typeface="Arial"/>
                <a:cs typeface="Arial"/>
                <a:sym typeface="Arial"/>
              </a:rPr>
              <a:t>Regulatory and Compliance</a:t>
            </a:r>
            <a:endParaRPr/>
          </a:p>
          <a:p>
            <a:pPr marL="457200" lvl="0" indent="-342900" algn="l" rtl="0">
              <a:lnSpc>
                <a:spcPct val="100000"/>
              </a:lnSpc>
              <a:spcBef>
                <a:spcPts val="0"/>
              </a:spcBef>
              <a:spcAft>
                <a:spcPts val="0"/>
              </a:spcAft>
              <a:buClr>
                <a:srgbClr val="002776"/>
              </a:buClr>
              <a:buSzPts val="1800"/>
              <a:buChar char="•"/>
            </a:pPr>
            <a:r>
              <a:rPr lang="en-US" b="1" i="0">
                <a:solidFill>
                  <a:srgbClr val="333333"/>
                </a:solidFill>
                <a:latin typeface="Arial"/>
                <a:ea typeface="Arial"/>
                <a:cs typeface="Arial"/>
                <a:sym typeface="Arial"/>
              </a:rPr>
              <a:t>Transaction Rates</a:t>
            </a:r>
            <a:endParaRPr b="1">
              <a:solidFill>
                <a:srgbClr val="333333"/>
              </a:solidFill>
              <a:latin typeface="Arial"/>
              <a:ea typeface="Arial"/>
              <a:cs typeface="Arial"/>
              <a:sym typeface="Arial"/>
            </a:endParaRPr>
          </a:p>
          <a:p>
            <a:pPr marL="457200" lvl="0" indent="-342900" algn="l" rtl="0">
              <a:lnSpc>
                <a:spcPct val="100000"/>
              </a:lnSpc>
              <a:spcBef>
                <a:spcPts val="0"/>
              </a:spcBef>
              <a:spcAft>
                <a:spcPts val="0"/>
              </a:spcAft>
              <a:buClr>
                <a:srgbClr val="002776"/>
              </a:buClr>
              <a:buSzPts val="1800"/>
              <a:buChar char="•"/>
            </a:pPr>
            <a:r>
              <a:rPr lang="en-US" b="1" i="0">
                <a:solidFill>
                  <a:srgbClr val="333333"/>
                </a:solidFill>
                <a:latin typeface="Arial"/>
                <a:ea typeface="Arial"/>
                <a:cs typeface="Arial"/>
                <a:sym typeface="Arial"/>
              </a:rPr>
              <a:t>Market Actors</a:t>
            </a:r>
            <a:endParaRPr/>
          </a:p>
          <a:p>
            <a:pPr marL="457200" lvl="0" indent="-342900" algn="l" rtl="0">
              <a:lnSpc>
                <a:spcPct val="100000"/>
              </a:lnSpc>
              <a:spcBef>
                <a:spcPts val="0"/>
              </a:spcBef>
              <a:spcAft>
                <a:spcPts val="0"/>
              </a:spcAft>
              <a:buClr>
                <a:srgbClr val="002776"/>
              </a:buClr>
              <a:buSzPts val="1800"/>
              <a:buChar char="•"/>
            </a:pPr>
            <a:r>
              <a:rPr lang="en-US" b="1" i="0">
                <a:solidFill>
                  <a:srgbClr val="333333"/>
                </a:solidFill>
                <a:latin typeface="Arial"/>
                <a:ea typeface="Arial"/>
                <a:cs typeface="Arial"/>
                <a:sym typeface="Arial"/>
              </a:rPr>
              <a:t>Domain Life Cycle State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p104"/>
          <p:cNvSpPr txBox="1">
            <a:spLocks noGrp="1"/>
          </p:cNvSpPr>
          <p:nvPr>
            <p:ph type="sldNum" idx="12"/>
          </p:nvPr>
        </p:nvSpPr>
        <p:spPr>
          <a:xfrm>
            <a:off x="5846235" y="6605978"/>
            <a:ext cx="731520" cy="163122"/>
          </a:xfrm>
          <a:prstGeom prst="rect">
            <a:avLst/>
          </a:prstGeom>
          <a:noFill/>
          <a:ln>
            <a:noFill/>
          </a:ln>
        </p:spPr>
        <p:txBody>
          <a:bodyPr spcFirstLastPara="1" wrap="square" lIns="101850" tIns="50925" rIns="101850" bIns="50925" anchor="t" anchorCtr="0">
            <a:noAutofit/>
          </a:bodyPr>
          <a:lstStyle/>
          <a:p>
            <a:pPr marL="0" marR="0" lvl="0" indent="0" algn="ctr" rtl="0">
              <a:lnSpc>
                <a:spcPct val="106000"/>
              </a:lnSpc>
              <a:spcBef>
                <a:spcPts val="0"/>
              </a:spcBef>
              <a:spcAft>
                <a:spcPts val="0"/>
              </a:spcAft>
              <a:buClr>
                <a:srgbClr val="000000"/>
              </a:buClr>
              <a:buSzPts val="971"/>
              <a:buFont typeface="Noto Sans Symbols"/>
              <a:buNone/>
            </a:pPr>
            <a:fld id="{00000000-1234-1234-1234-123412341234}" type="slidenum">
              <a:rPr lang="en-US"/>
              <a:t>106</a:t>
            </a:fld>
            <a:endParaRPr/>
          </a:p>
        </p:txBody>
      </p:sp>
      <p:sp>
        <p:nvSpPr>
          <p:cNvPr id="2617" name="Google Shape;2617;p104"/>
          <p:cNvSpPr txBox="1">
            <a:spLocks noGrp="1"/>
          </p:cNvSpPr>
          <p:nvPr>
            <p:ph type="title"/>
          </p:nvPr>
        </p:nvSpPr>
        <p:spPr>
          <a:xfrm>
            <a:off x="507999" y="180105"/>
            <a:ext cx="11216640" cy="594360"/>
          </a:xfrm>
          <a:prstGeom prst="rect">
            <a:avLst/>
          </a:prstGeom>
          <a:noFill/>
          <a:ln>
            <a:noFill/>
          </a:ln>
        </p:spPr>
        <p:txBody>
          <a:bodyPr spcFirstLastPara="1" wrap="square" lIns="50900" tIns="50900" rIns="50900" bIns="50900" anchor="t" anchorCtr="0">
            <a:noAutofit/>
          </a:bodyPr>
          <a:lstStyle/>
          <a:p>
            <a:pPr marL="0" lvl="0" indent="0" algn="l" rtl="0">
              <a:lnSpc>
                <a:spcPct val="120166"/>
              </a:lnSpc>
              <a:spcBef>
                <a:spcPts val="0"/>
              </a:spcBef>
              <a:spcAft>
                <a:spcPts val="0"/>
              </a:spcAft>
              <a:buClr>
                <a:srgbClr val="333333"/>
              </a:buClr>
              <a:buSzPts val="1400"/>
              <a:buFont typeface="Arial"/>
              <a:buNone/>
            </a:pPr>
            <a:r>
              <a:rPr lang="en-US" b="1" i="0">
                <a:solidFill>
                  <a:srgbClr val="333333"/>
                </a:solidFill>
                <a:latin typeface="Arial"/>
                <a:ea typeface="Arial"/>
                <a:cs typeface="Arial"/>
                <a:sym typeface="Arial"/>
              </a:rPr>
              <a:t>Identifying Domain Aggregates and Context Boundaries</a:t>
            </a:r>
            <a:br>
              <a:rPr lang="en-US" b="1" i="0">
                <a:solidFill>
                  <a:srgbClr val="333333"/>
                </a:solidFill>
                <a:latin typeface="Arial"/>
                <a:ea typeface="Arial"/>
                <a:cs typeface="Arial"/>
                <a:sym typeface="Arial"/>
              </a:rPr>
            </a:br>
            <a:endParaRPr/>
          </a:p>
        </p:txBody>
      </p:sp>
      <p:sp>
        <p:nvSpPr>
          <p:cNvPr id="2618" name="Google Shape;2618;p104"/>
          <p:cNvSpPr txBox="1">
            <a:spLocks noGrp="1"/>
          </p:cNvSpPr>
          <p:nvPr>
            <p:ph type="body" idx="1"/>
          </p:nvPr>
        </p:nvSpPr>
        <p:spPr>
          <a:xfrm>
            <a:off x="507999" y="942099"/>
            <a:ext cx="11216640" cy="5577840"/>
          </a:xfrm>
          <a:prstGeom prst="rect">
            <a:avLst/>
          </a:prstGeom>
          <a:noFill/>
          <a:ln>
            <a:noFill/>
          </a:ln>
        </p:spPr>
        <p:txBody>
          <a:bodyPr spcFirstLastPara="1" wrap="square" lIns="50900" tIns="50900" rIns="50900" bIns="50900" anchor="t" anchorCtr="0">
            <a:noAutofit/>
          </a:bodyPr>
          <a:lstStyle/>
          <a:p>
            <a:pPr marL="457200" lvl="0" indent="-342900" algn="l" rtl="0">
              <a:lnSpc>
                <a:spcPct val="100000"/>
              </a:lnSpc>
              <a:spcBef>
                <a:spcPts val="0"/>
              </a:spcBef>
              <a:spcAft>
                <a:spcPts val="0"/>
              </a:spcAft>
              <a:buSzPts val="1800"/>
              <a:buChar char="•"/>
            </a:pPr>
            <a:r>
              <a:rPr lang="en-US" b="1" i="0">
                <a:solidFill>
                  <a:srgbClr val="333333"/>
                </a:solidFill>
                <a:latin typeface="Arial"/>
                <a:ea typeface="Arial"/>
                <a:cs typeface="Arial"/>
                <a:sym typeface="Arial"/>
              </a:rPr>
              <a:t>Limiting Domain Complexity Per Team</a:t>
            </a:r>
            <a:endParaRPr/>
          </a:p>
          <a:p>
            <a:pPr marL="457200" lvl="0" indent="-342900" algn="l" rtl="0">
              <a:lnSpc>
                <a:spcPct val="100000"/>
              </a:lnSpc>
              <a:spcBef>
                <a:spcPts val="0"/>
              </a:spcBef>
              <a:spcAft>
                <a:spcPts val="0"/>
              </a:spcAft>
              <a:buClr>
                <a:srgbClr val="002776"/>
              </a:buClr>
              <a:buSzPts val="1800"/>
              <a:buChar char="•"/>
            </a:pPr>
            <a:r>
              <a:rPr lang="en-US" b="1" i="0">
                <a:solidFill>
                  <a:srgbClr val="333333"/>
                </a:solidFill>
                <a:latin typeface="Arial"/>
                <a:ea typeface="Arial"/>
                <a:cs typeface="Arial"/>
                <a:sym typeface="Arial"/>
              </a:rPr>
              <a:t>The Modern World Of Micro-Services</a:t>
            </a:r>
            <a:endParaRPr/>
          </a:p>
          <a:p>
            <a:pPr marL="457200" lvl="0" indent="-228600" algn="l" rtl="0">
              <a:lnSpc>
                <a:spcPct val="100000"/>
              </a:lnSpc>
              <a:spcBef>
                <a:spcPts val="0"/>
              </a:spcBef>
              <a:spcAft>
                <a:spcPts val="0"/>
              </a:spcAft>
              <a:buSzPts val="1800"/>
              <a:buNone/>
            </a:pPr>
            <a:endParaRPr b="1" i="0">
              <a:solidFill>
                <a:srgbClr val="333333"/>
              </a:solidFill>
              <a:latin typeface="Arial"/>
              <a:ea typeface="Arial"/>
              <a:cs typeface="Arial"/>
              <a:sym typeface="Arial"/>
            </a:endParaRPr>
          </a:p>
        </p:txBody>
      </p:sp>
      <p:pic>
        <p:nvPicPr>
          <p:cNvPr id="2619" name="Google Shape;2619;p104"/>
          <p:cNvPicPr preferRelativeResize="0"/>
          <p:nvPr/>
        </p:nvPicPr>
        <p:blipFill rotWithShape="1">
          <a:blip r:embed="rId3">
            <a:alphaModFix/>
          </a:blip>
          <a:srcRect/>
          <a:stretch/>
        </p:blipFill>
        <p:spPr>
          <a:xfrm>
            <a:off x="4227648" y="1669382"/>
            <a:ext cx="3735117" cy="351923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623"/>
        <p:cNvGrpSpPr/>
        <p:nvPr/>
      </p:nvGrpSpPr>
      <p:grpSpPr>
        <a:xfrm>
          <a:off x="0" y="0"/>
          <a:ext cx="0" cy="0"/>
          <a:chOff x="0" y="0"/>
          <a:chExt cx="0" cy="0"/>
        </a:xfrm>
      </p:grpSpPr>
      <p:sp>
        <p:nvSpPr>
          <p:cNvPr id="2624" name="Google Shape;2624;p105"/>
          <p:cNvSpPr txBox="1">
            <a:spLocks noGrp="1"/>
          </p:cNvSpPr>
          <p:nvPr>
            <p:ph type="sldNum" idx="12"/>
          </p:nvPr>
        </p:nvSpPr>
        <p:spPr>
          <a:xfrm>
            <a:off x="5846235" y="6605978"/>
            <a:ext cx="731520" cy="163122"/>
          </a:xfrm>
          <a:prstGeom prst="rect">
            <a:avLst/>
          </a:prstGeom>
          <a:noFill/>
          <a:ln>
            <a:noFill/>
          </a:ln>
        </p:spPr>
        <p:txBody>
          <a:bodyPr spcFirstLastPara="1" wrap="square" lIns="101850" tIns="50925" rIns="101850" bIns="50925" anchor="t" anchorCtr="0">
            <a:noAutofit/>
          </a:bodyPr>
          <a:lstStyle/>
          <a:p>
            <a:pPr marL="0" marR="0" lvl="0" indent="0" algn="ctr" rtl="0">
              <a:lnSpc>
                <a:spcPct val="106000"/>
              </a:lnSpc>
              <a:spcBef>
                <a:spcPts val="0"/>
              </a:spcBef>
              <a:spcAft>
                <a:spcPts val="0"/>
              </a:spcAft>
              <a:buClr>
                <a:srgbClr val="000000"/>
              </a:buClr>
              <a:buSzPts val="971"/>
              <a:buFont typeface="Noto Sans Symbols"/>
              <a:buNone/>
            </a:pPr>
            <a:fld id="{00000000-1234-1234-1234-123412341234}" type="slidenum">
              <a:rPr lang="en-US"/>
              <a:t>107</a:t>
            </a:fld>
            <a:endParaRPr/>
          </a:p>
        </p:txBody>
      </p:sp>
      <p:sp>
        <p:nvSpPr>
          <p:cNvPr id="2625" name="Google Shape;2625;p105"/>
          <p:cNvSpPr txBox="1">
            <a:spLocks noGrp="1"/>
          </p:cNvSpPr>
          <p:nvPr>
            <p:ph type="title"/>
          </p:nvPr>
        </p:nvSpPr>
        <p:spPr>
          <a:xfrm>
            <a:off x="507999" y="180105"/>
            <a:ext cx="11216640" cy="594360"/>
          </a:xfrm>
          <a:prstGeom prst="rect">
            <a:avLst/>
          </a:prstGeom>
          <a:noFill/>
          <a:ln>
            <a:noFill/>
          </a:ln>
        </p:spPr>
        <p:txBody>
          <a:bodyPr spcFirstLastPara="1" wrap="square" lIns="50900" tIns="50900" rIns="50900" bIns="50900" anchor="t" anchorCtr="0">
            <a:noAutofit/>
          </a:bodyPr>
          <a:lstStyle/>
          <a:p>
            <a:pPr marL="0" lvl="0" indent="0" algn="l" rtl="0">
              <a:lnSpc>
                <a:spcPct val="120166"/>
              </a:lnSpc>
              <a:spcBef>
                <a:spcPts val="0"/>
              </a:spcBef>
              <a:spcAft>
                <a:spcPts val="0"/>
              </a:spcAft>
              <a:buClr>
                <a:srgbClr val="333333"/>
              </a:buClr>
              <a:buSzPts val="1400"/>
              <a:buFont typeface="Arial"/>
              <a:buNone/>
            </a:pPr>
            <a:r>
              <a:rPr lang="en-US" b="1" i="0">
                <a:solidFill>
                  <a:srgbClr val="333333"/>
                </a:solidFill>
                <a:latin typeface="Arial"/>
                <a:ea typeface="Arial"/>
                <a:cs typeface="Arial"/>
                <a:sym typeface="Arial"/>
              </a:rPr>
              <a:t>Organize Around Technology Instead</a:t>
            </a:r>
            <a:br>
              <a:rPr lang="en-US" b="1" i="0">
                <a:solidFill>
                  <a:srgbClr val="333333"/>
                </a:solidFill>
                <a:latin typeface="Arial"/>
                <a:ea typeface="Arial"/>
                <a:cs typeface="Arial"/>
                <a:sym typeface="Arial"/>
              </a:rPr>
            </a:br>
            <a:endParaRPr/>
          </a:p>
        </p:txBody>
      </p:sp>
      <p:sp>
        <p:nvSpPr>
          <p:cNvPr id="2626" name="Google Shape;2626;p105"/>
          <p:cNvSpPr txBox="1">
            <a:spLocks noGrp="1"/>
          </p:cNvSpPr>
          <p:nvPr>
            <p:ph type="body" idx="1"/>
          </p:nvPr>
        </p:nvSpPr>
        <p:spPr>
          <a:xfrm>
            <a:off x="507999" y="942099"/>
            <a:ext cx="11216640" cy="5577840"/>
          </a:xfrm>
          <a:prstGeom prst="rect">
            <a:avLst/>
          </a:prstGeom>
          <a:noFill/>
          <a:ln>
            <a:noFill/>
          </a:ln>
        </p:spPr>
        <p:txBody>
          <a:bodyPr spcFirstLastPara="1" wrap="square" lIns="50900" tIns="50900" rIns="50900" bIns="50900" anchor="t" anchorCtr="0">
            <a:noAutofit/>
          </a:bodyPr>
          <a:lstStyle/>
          <a:p>
            <a:pPr marL="457200" lvl="0" indent="-228600" algn="l" rtl="0">
              <a:lnSpc>
                <a:spcPct val="100000"/>
              </a:lnSpc>
              <a:spcBef>
                <a:spcPts val="0"/>
              </a:spcBef>
              <a:spcAft>
                <a:spcPts val="0"/>
              </a:spcAft>
              <a:buClr>
                <a:srgbClr val="002776"/>
              </a:buClr>
              <a:buSzPts val="1800"/>
              <a:buNone/>
            </a:pPr>
            <a:endParaRPr/>
          </a:p>
        </p:txBody>
      </p:sp>
      <p:pic>
        <p:nvPicPr>
          <p:cNvPr id="2627" name="Google Shape;2627;p105"/>
          <p:cNvPicPr preferRelativeResize="0"/>
          <p:nvPr/>
        </p:nvPicPr>
        <p:blipFill rotWithShape="1">
          <a:blip r:embed="rId3">
            <a:alphaModFix/>
          </a:blip>
          <a:srcRect/>
          <a:stretch/>
        </p:blipFill>
        <p:spPr>
          <a:xfrm>
            <a:off x="1073150" y="0"/>
            <a:ext cx="10044113" cy="68580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106"/>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lt1"/>
              </a:buClr>
              <a:buSzPts val="1200"/>
              <a:buFont typeface="Calibri"/>
              <a:buNone/>
            </a:pPr>
            <a:fld id="{00000000-1234-1234-1234-123412341234}" type="slidenum">
              <a:rPr lang="en-US"/>
              <a:t>108</a:t>
            </a:fld>
            <a:endParaRPr/>
          </a:p>
        </p:txBody>
      </p:sp>
      <p:sp>
        <p:nvSpPr>
          <p:cNvPr id="2633" name="Google Shape;2633;p106"/>
          <p:cNvSpPr txBox="1">
            <a:spLocks noGrp="1"/>
          </p:cNvSpPr>
          <p:nvPr>
            <p:ph type="title"/>
          </p:nvPr>
        </p:nvSpPr>
        <p:spPr>
          <a:xfrm>
            <a:off x="899293" y="2579567"/>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Ensuring Model Consistency</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107"/>
          <p:cNvSpPr txBox="1">
            <a:spLocks noGrp="1"/>
          </p:cNvSpPr>
          <p:nvPr>
            <p:ph type="sldNum" idx="12"/>
          </p:nvPr>
        </p:nvSpPr>
        <p:spPr>
          <a:xfrm>
            <a:off x="5846235" y="6605978"/>
            <a:ext cx="731520" cy="163122"/>
          </a:xfrm>
          <a:prstGeom prst="rect">
            <a:avLst/>
          </a:prstGeom>
          <a:noFill/>
          <a:ln>
            <a:noFill/>
          </a:ln>
        </p:spPr>
        <p:txBody>
          <a:bodyPr spcFirstLastPara="1" wrap="square" lIns="101850" tIns="50925" rIns="101850" bIns="50925" anchor="t" anchorCtr="0">
            <a:noAutofit/>
          </a:bodyPr>
          <a:lstStyle/>
          <a:p>
            <a:pPr marL="0" lvl="0" indent="0" algn="ctr" rtl="0">
              <a:lnSpc>
                <a:spcPct val="106000"/>
              </a:lnSpc>
              <a:spcBef>
                <a:spcPts val="0"/>
              </a:spcBef>
              <a:spcAft>
                <a:spcPts val="0"/>
              </a:spcAft>
              <a:buSzPts val="971"/>
              <a:buNone/>
            </a:pPr>
            <a:fld id="{00000000-1234-1234-1234-123412341234}" type="slidenum">
              <a:rPr lang="en-US">
                <a:latin typeface="Arial"/>
                <a:ea typeface="Arial"/>
                <a:cs typeface="Arial"/>
                <a:sym typeface="Arial"/>
              </a:rPr>
              <a:t>109</a:t>
            </a:fld>
            <a:endParaRPr>
              <a:latin typeface="Arial"/>
              <a:ea typeface="Arial"/>
              <a:cs typeface="Arial"/>
              <a:sym typeface="Arial"/>
            </a:endParaRPr>
          </a:p>
        </p:txBody>
      </p:sp>
      <p:sp>
        <p:nvSpPr>
          <p:cNvPr id="2640" name="Google Shape;2640;p107"/>
          <p:cNvSpPr/>
          <p:nvPr/>
        </p:nvSpPr>
        <p:spPr>
          <a:xfrm>
            <a:off x="1927412" y="1236551"/>
            <a:ext cx="4894344" cy="53070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18"/>
              <a:buFont typeface="Arial"/>
              <a:buNone/>
            </a:pPr>
            <a:r>
              <a:rPr lang="en-US" sz="2118" b="0" i="0" u="none" strike="noStrike" cap="none">
                <a:solidFill>
                  <a:srgbClr val="002776"/>
                </a:solidFill>
                <a:latin typeface="Calibri"/>
                <a:ea typeface="Calibri"/>
                <a:cs typeface="Calibri"/>
                <a:sym typeface="Calibri"/>
              </a:rPr>
              <a:t>Multiple models </a:t>
            </a:r>
            <a:endParaRPr sz="1400" b="0" i="0" u="none" strike="noStrike" cap="none">
              <a:solidFill>
                <a:srgbClr val="000000"/>
              </a:solidFill>
              <a:latin typeface="Arial"/>
              <a:ea typeface="Arial"/>
              <a:cs typeface="Arial"/>
              <a:sym typeface="Arial"/>
            </a:endParaRPr>
          </a:p>
          <a:p>
            <a:pPr marL="149887" marR="0" lvl="0" indent="-149887" algn="l" rtl="0">
              <a:lnSpc>
                <a:spcPct val="100000"/>
              </a:lnSpc>
              <a:spcBef>
                <a:spcPts val="0"/>
              </a:spcBef>
              <a:spcAft>
                <a:spcPts val="0"/>
              </a:spcAft>
              <a:buClr>
                <a:srgbClr val="002776"/>
              </a:buClr>
              <a:buSzPts val="2118"/>
              <a:buFont typeface="Arial"/>
              <a:buChar char="•"/>
            </a:pPr>
            <a:r>
              <a:rPr lang="en-US" sz="2118" b="0" i="0" u="none" strike="noStrike" cap="none">
                <a:solidFill>
                  <a:srgbClr val="002776"/>
                </a:solidFill>
                <a:latin typeface="Calibri"/>
                <a:ea typeface="Calibri"/>
                <a:cs typeface="Calibri"/>
                <a:sym typeface="Calibri"/>
              </a:rPr>
              <a:t>coexist on big projects </a:t>
            </a:r>
            <a:endParaRPr sz="1400" b="0" i="0" u="none" strike="noStrike" cap="none">
              <a:solidFill>
                <a:srgbClr val="000000"/>
              </a:solidFill>
              <a:latin typeface="Arial"/>
              <a:ea typeface="Arial"/>
              <a:cs typeface="Arial"/>
              <a:sym typeface="Arial"/>
            </a:endParaRPr>
          </a:p>
          <a:p>
            <a:pPr marL="149887" marR="0" lvl="0" indent="-149887" algn="l" rtl="0">
              <a:lnSpc>
                <a:spcPct val="100000"/>
              </a:lnSpc>
              <a:spcBef>
                <a:spcPts val="0"/>
              </a:spcBef>
              <a:spcAft>
                <a:spcPts val="0"/>
              </a:spcAft>
              <a:buClr>
                <a:srgbClr val="002776"/>
              </a:buClr>
              <a:buSzPts val="2118"/>
              <a:buFont typeface="Arial"/>
              <a:buChar char="•"/>
            </a:pPr>
            <a:r>
              <a:rPr lang="en-US" sz="2118" b="0" i="0" u="none" strike="noStrike" cap="none">
                <a:solidFill>
                  <a:srgbClr val="002776"/>
                </a:solidFill>
                <a:latin typeface="Calibri"/>
                <a:ea typeface="Calibri"/>
                <a:cs typeface="Calibri"/>
                <a:sym typeface="Calibri"/>
              </a:rPr>
              <a:t>Is applicable in a context; a certain part of the code, or the work of a particular team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18"/>
              <a:buFont typeface="Arial"/>
              <a:buNone/>
            </a:pPr>
            <a:endParaRPr sz="2118" b="0" i="0" u="none" strike="noStrike" cap="none">
              <a:solidFill>
                <a:srgbClr val="00277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18"/>
              <a:buFont typeface="Arial"/>
              <a:buNone/>
            </a:pPr>
            <a:r>
              <a:rPr lang="en-US" sz="2118" b="0" i="0" u="none" strike="noStrike" cap="none">
                <a:solidFill>
                  <a:srgbClr val="002776"/>
                </a:solidFill>
                <a:latin typeface="Calibri"/>
                <a:ea typeface="Calibri"/>
                <a:cs typeface="Calibri"/>
                <a:sym typeface="Calibri"/>
              </a:rPr>
              <a:t>Improper sharing of models results in confusion</a:t>
            </a:r>
            <a:endParaRPr sz="1400" b="0" i="0" u="none" strike="noStrike" cap="none">
              <a:solidFill>
                <a:srgbClr val="000000"/>
              </a:solidFill>
              <a:latin typeface="Arial"/>
              <a:ea typeface="Arial"/>
              <a:cs typeface="Arial"/>
              <a:sym typeface="Arial"/>
            </a:endParaRPr>
          </a:p>
          <a:p>
            <a:pPr marL="252146" marR="0" lvl="0" indent="-252146" algn="l" rtl="0">
              <a:lnSpc>
                <a:spcPct val="100000"/>
              </a:lnSpc>
              <a:spcBef>
                <a:spcPts val="0"/>
              </a:spcBef>
              <a:spcAft>
                <a:spcPts val="0"/>
              </a:spcAft>
              <a:buClr>
                <a:srgbClr val="002776"/>
              </a:buClr>
              <a:buSzPts val="2118"/>
              <a:buFont typeface="Arial"/>
              <a:buChar char="•"/>
            </a:pPr>
            <a:r>
              <a:rPr lang="en-US" sz="2118" b="1" i="1" u="none" strike="noStrike" cap="none">
                <a:solidFill>
                  <a:srgbClr val="002776"/>
                </a:solidFill>
                <a:latin typeface="Calibri"/>
                <a:ea typeface="Calibri"/>
                <a:cs typeface="Calibri"/>
                <a:sym typeface="Calibri"/>
              </a:rPr>
              <a:t>Duplication</a:t>
            </a:r>
            <a:r>
              <a:rPr lang="en-US" sz="2118" b="1" i="0" u="none" strike="noStrike" cap="none">
                <a:solidFill>
                  <a:srgbClr val="002776"/>
                </a:solidFill>
                <a:latin typeface="Calibri"/>
                <a:ea typeface="Calibri"/>
                <a:cs typeface="Calibri"/>
                <a:sym typeface="Calibri"/>
              </a:rPr>
              <a:t>: </a:t>
            </a:r>
            <a:r>
              <a:rPr lang="en-US" sz="2118" b="0" i="0" u="none" strike="noStrike" cap="none">
                <a:solidFill>
                  <a:srgbClr val="002776"/>
                </a:solidFill>
                <a:latin typeface="Calibri"/>
                <a:ea typeface="Calibri"/>
                <a:cs typeface="Calibri"/>
                <a:sym typeface="Calibri"/>
              </a:rPr>
              <a:t>multiple model updates and synchronization increase complexity and inefficiency </a:t>
            </a:r>
            <a:endParaRPr sz="1400" b="0" i="0" u="none" strike="noStrike" cap="none">
              <a:solidFill>
                <a:srgbClr val="000000"/>
              </a:solidFill>
              <a:latin typeface="Arial"/>
              <a:ea typeface="Arial"/>
              <a:cs typeface="Arial"/>
              <a:sym typeface="Arial"/>
            </a:endParaRPr>
          </a:p>
          <a:p>
            <a:pPr marL="252146" marR="0" lvl="0" indent="-252146" algn="l" rtl="0">
              <a:lnSpc>
                <a:spcPct val="100000"/>
              </a:lnSpc>
              <a:spcBef>
                <a:spcPts val="0"/>
              </a:spcBef>
              <a:spcAft>
                <a:spcPts val="0"/>
              </a:spcAft>
              <a:buClr>
                <a:srgbClr val="002776"/>
              </a:buClr>
              <a:buSzPts val="2118"/>
              <a:buFont typeface="Arial"/>
              <a:buChar char="•"/>
            </a:pPr>
            <a:r>
              <a:rPr lang="en-US" sz="2118" b="1" i="1" u="none" strike="noStrike" cap="none">
                <a:solidFill>
                  <a:srgbClr val="002776"/>
                </a:solidFill>
                <a:latin typeface="Calibri"/>
                <a:ea typeface="Calibri"/>
                <a:cs typeface="Calibri"/>
                <a:sym typeface="Calibri"/>
              </a:rPr>
              <a:t>Misalignment</a:t>
            </a:r>
            <a:r>
              <a:rPr lang="en-US" sz="2118" b="1" i="0" u="none" strike="noStrike" cap="none">
                <a:solidFill>
                  <a:srgbClr val="002776"/>
                </a:solidFill>
                <a:latin typeface="Calibri"/>
                <a:ea typeface="Calibri"/>
                <a:cs typeface="Calibri"/>
                <a:sym typeface="Calibri"/>
              </a:rPr>
              <a:t>: </a:t>
            </a:r>
            <a:r>
              <a:rPr lang="en-US" sz="2118" b="0" i="0" u="none" strike="noStrike" cap="none">
                <a:solidFill>
                  <a:srgbClr val="002776"/>
                </a:solidFill>
                <a:latin typeface="Calibri"/>
                <a:ea typeface="Calibri"/>
                <a:cs typeface="Calibri"/>
                <a:sym typeface="Calibri"/>
              </a:rPr>
              <a:t>the same concept or codebase is means something different to multiple parties while assuming think they are talking about the same thing</a:t>
            </a:r>
            <a:endParaRPr sz="2118" b="0" i="0" u="none" strike="noStrike" cap="none">
              <a:solidFill>
                <a:srgbClr val="00277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18"/>
              <a:buFont typeface="Arial"/>
              <a:buNone/>
            </a:pPr>
            <a:endParaRPr sz="2118" b="0" i="0" u="none" strike="noStrike" cap="none">
              <a:solidFill>
                <a:srgbClr val="002776"/>
              </a:solidFill>
              <a:latin typeface="Calibri"/>
              <a:ea typeface="Calibri"/>
              <a:cs typeface="Calibri"/>
              <a:sym typeface="Calibri"/>
            </a:endParaRPr>
          </a:p>
        </p:txBody>
      </p:sp>
      <p:grpSp>
        <p:nvGrpSpPr>
          <p:cNvPr id="2641" name="Google Shape;2641;p107"/>
          <p:cNvGrpSpPr/>
          <p:nvPr/>
        </p:nvGrpSpPr>
        <p:grpSpPr>
          <a:xfrm>
            <a:off x="6792682" y="1354455"/>
            <a:ext cx="3281267" cy="1680882"/>
            <a:chOff x="6400800" y="1371600"/>
            <a:chExt cx="2963617" cy="1413939"/>
          </a:xfrm>
        </p:grpSpPr>
        <p:grpSp>
          <p:nvGrpSpPr>
            <p:cNvPr id="2642" name="Google Shape;2642;p107"/>
            <p:cNvGrpSpPr/>
            <p:nvPr/>
          </p:nvGrpSpPr>
          <p:grpSpPr>
            <a:xfrm>
              <a:off x="6400800" y="1507086"/>
              <a:ext cx="1600200" cy="788702"/>
              <a:chOff x="6934200" y="2800821"/>
              <a:chExt cx="1600200" cy="788702"/>
            </a:xfrm>
          </p:grpSpPr>
          <p:pic>
            <p:nvPicPr>
              <p:cNvPr id="2643" name="Google Shape;2643;p107"/>
              <p:cNvPicPr preferRelativeResize="0"/>
              <p:nvPr/>
            </p:nvPicPr>
            <p:blipFill rotWithShape="1">
              <a:blip r:embed="rId3">
                <a:alphaModFix/>
              </a:blip>
              <a:srcRect/>
              <a:stretch/>
            </p:blipFill>
            <p:spPr>
              <a:xfrm rot="5100000">
                <a:off x="7854111" y="3047082"/>
                <a:ext cx="381246" cy="72887"/>
              </a:xfrm>
              <a:prstGeom prst="rect">
                <a:avLst/>
              </a:prstGeom>
              <a:noFill/>
              <a:ln>
                <a:noFill/>
              </a:ln>
            </p:spPr>
          </p:pic>
          <p:sp>
            <p:nvSpPr>
              <p:cNvPr id="2644" name="Google Shape;2644;p107"/>
              <p:cNvSpPr/>
              <p:nvPr/>
            </p:nvSpPr>
            <p:spPr>
              <a:xfrm>
                <a:off x="6975031" y="2800821"/>
                <a:ext cx="682180" cy="312923"/>
              </a:xfrm>
              <a:custGeom>
                <a:avLst/>
                <a:gdLst/>
                <a:ahLst/>
                <a:cxnLst/>
                <a:rect l="l" t="t" r="r" b="b"/>
                <a:pathLst>
                  <a:path w="194" h="143" extrusionOk="0">
                    <a:moveTo>
                      <a:pt x="194" y="141"/>
                    </a:moveTo>
                    <a:cubicBezTo>
                      <a:pt x="190" y="141"/>
                      <a:pt x="187" y="140"/>
                      <a:pt x="183" y="140"/>
                    </a:cubicBezTo>
                    <a:cubicBezTo>
                      <a:pt x="178" y="140"/>
                      <a:pt x="172" y="140"/>
                      <a:pt x="167" y="141"/>
                    </a:cubicBezTo>
                    <a:cubicBezTo>
                      <a:pt x="162" y="141"/>
                      <a:pt x="157" y="141"/>
                      <a:pt x="152" y="141"/>
                    </a:cubicBezTo>
                    <a:cubicBezTo>
                      <a:pt x="147" y="141"/>
                      <a:pt x="142" y="141"/>
                      <a:pt x="137" y="141"/>
                    </a:cubicBezTo>
                    <a:cubicBezTo>
                      <a:pt x="133" y="141"/>
                      <a:pt x="129" y="140"/>
                      <a:pt x="125" y="140"/>
                    </a:cubicBezTo>
                    <a:cubicBezTo>
                      <a:pt x="121" y="140"/>
                      <a:pt x="116" y="140"/>
                      <a:pt x="112" y="140"/>
                    </a:cubicBezTo>
                    <a:cubicBezTo>
                      <a:pt x="109" y="140"/>
                      <a:pt x="105" y="140"/>
                      <a:pt x="102" y="140"/>
                    </a:cubicBezTo>
                    <a:cubicBezTo>
                      <a:pt x="97" y="140"/>
                      <a:pt x="93" y="140"/>
                      <a:pt x="88" y="140"/>
                    </a:cubicBezTo>
                    <a:cubicBezTo>
                      <a:pt x="82" y="139"/>
                      <a:pt x="75" y="139"/>
                      <a:pt x="69" y="139"/>
                    </a:cubicBezTo>
                    <a:cubicBezTo>
                      <a:pt x="67" y="139"/>
                      <a:pt x="65" y="140"/>
                      <a:pt x="63" y="140"/>
                    </a:cubicBezTo>
                    <a:cubicBezTo>
                      <a:pt x="57" y="140"/>
                      <a:pt x="50" y="140"/>
                      <a:pt x="44" y="140"/>
                    </a:cubicBezTo>
                    <a:cubicBezTo>
                      <a:pt x="39" y="140"/>
                      <a:pt x="34" y="141"/>
                      <a:pt x="29" y="141"/>
                    </a:cubicBezTo>
                    <a:cubicBezTo>
                      <a:pt x="23" y="141"/>
                      <a:pt x="18" y="141"/>
                      <a:pt x="13" y="141"/>
                    </a:cubicBezTo>
                    <a:cubicBezTo>
                      <a:pt x="10" y="140"/>
                      <a:pt x="7" y="140"/>
                      <a:pt x="4" y="142"/>
                    </a:cubicBezTo>
                    <a:cubicBezTo>
                      <a:pt x="4" y="142"/>
                      <a:pt x="3" y="142"/>
                      <a:pt x="2" y="142"/>
                    </a:cubicBezTo>
                    <a:cubicBezTo>
                      <a:pt x="1" y="143"/>
                      <a:pt x="0" y="142"/>
                      <a:pt x="0" y="140"/>
                    </a:cubicBezTo>
                    <a:cubicBezTo>
                      <a:pt x="0" y="134"/>
                      <a:pt x="0" y="128"/>
                      <a:pt x="0" y="122"/>
                    </a:cubicBezTo>
                    <a:cubicBezTo>
                      <a:pt x="0" y="116"/>
                      <a:pt x="1" y="109"/>
                      <a:pt x="1" y="103"/>
                    </a:cubicBezTo>
                    <a:cubicBezTo>
                      <a:pt x="1" y="98"/>
                      <a:pt x="1" y="94"/>
                      <a:pt x="1" y="89"/>
                    </a:cubicBezTo>
                    <a:cubicBezTo>
                      <a:pt x="1" y="84"/>
                      <a:pt x="0" y="80"/>
                      <a:pt x="0" y="75"/>
                    </a:cubicBezTo>
                    <a:cubicBezTo>
                      <a:pt x="1" y="69"/>
                      <a:pt x="1" y="63"/>
                      <a:pt x="1" y="57"/>
                    </a:cubicBezTo>
                    <a:cubicBezTo>
                      <a:pt x="1" y="55"/>
                      <a:pt x="0" y="53"/>
                      <a:pt x="0" y="51"/>
                    </a:cubicBezTo>
                    <a:cubicBezTo>
                      <a:pt x="0" y="41"/>
                      <a:pt x="1" y="31"/>
                      <a:pt x="1" y="20"/>
                    </a:cubicBezTo>
                    <a:cubicBezTo>
                      <a:pt x="1" y="17"/>
                      <a:pt x="0" y="13"/>
                      <a:pt x="0" y="10"/>
                    </a:cubicBezTo>
                    <a:cubicBezTo>
                      <a:pt x="0" y="8"/>
                      <a:pt x="0" y="7"/>
                      <a:pt x="0" y="5"/>
                    </a:cubicBezTo>
                    <a:cubicBezTo>
                      <a:pt x="0" y="4"/>
                      <a:pt x="0" y="4"/>
                      <a:pt x="0" y="3"/>
                    </a:cubicBezTo>
                    <a:cubicBezTo>
                      <a:pt x="0" y="3"/>
                      <a:pt x="0" y="2"/>
                      <a:pt x="0" y="1"/>
                    </a:cubicBezTo>
                    <a:cubicBezTo>
                      <a:pt x="1" y="0"/>
                      <a:pt x="1" y="0"/>
                      <a:pt x="2" y="0"/>
                    </a:cubicBezTo>
                    <a:cubicBezTo>
                      <a:pt x="6" y="0"/>
                      <a:pt x="10" y="0"/>
                      <a:pt x="14" y="0"/>
                    </a:cubicBezTo>
                    <a:cubicBezTo>
                      <a:pt x="22" y="0"/>
                      <a:pt x="29" y="1"/>
                      <a:pt x="37" y="1"/>
                    </a:cubicBezTo>
                    <a:cubicBezTo>
                      <a:pt x="42" y="1"/>
                      <a:pt x="47" y="1"/>
                      <a:pt x="52" y="1"/>
                    </a:cubicBezTo>
                    <a:cubicBezTo>
                      <a:pt x="55" y="1"/>
                      <a:pt x="57" y="1"/>
                      <a:pt x="60" y="1"/>
                    </a:cubicBezTo>
                    <a:cubicBezTo>
                      <a:pt x="67" y="1"/>
                      <a:pt x="74" y="1"/>
                      <a:pt x="81" y="1"/>
                    </a:cubicBezTo>
                    <a:cubicBezTo>
                      <a:pt x="86" y="1"/>
                      <a:pt x="91" y="2"/>
                      <a:pt x="96" y="2"/>
                    </a:cubicBezTo>
                    <a:cubicBezTo>
                      <a:pt x="103" y="2"/>
                      <a:pt x="111" y="2"/>
                      <a:pt x="119" y="2"/>
                    </a:cubicBezTo>
                    <a:cubicBezTo>
                      <a:pt x="125" y="1"/>
                      <a:pt x="132" y="1"/>
                      <a:pt x="139" y="1"/>
                    </a:cubicBezTo>
                    <a:cubicBezTo>
                      <a:pt x="150" y="1"/>
                      <a:pt x="160" y="1"/>
                      <a:pt x="170" y="0"/>
                    </a:cubicBezTo>
                    <a:cubicBezTo>
                      <a:pt x="175" y="0"/>
                      <a:pt x="180" y="0"/>
                      <a:pt x="185" y="0"/>
                    </a:cubicBezTo>
                    <a:cubicBezTo>
                      <a:pt x="187" y="0"/>
                      <a:pt x="189" y="1"/>
                      <a:pt x="191" y="1"/>
                    </a:cubicBezTo>
                    <a:cubicBezTo>
                      <a:pt x="193" y="1"/>
                      <a:pt x="194" y="2"/>
                      <a:pt x="193" y="4"/>
                    </a:cubicBezTo>
                    <a:cubicBezTo>
                      <a:pt x="193" y="7"/>
                      <a:pt x="193" y="10"/>
                      <a:pt x="193" y="14"/>
                    </a:cubicBezTo>
                    <a:cubicBezTo>
                      <a:pt x="193" y="19"/>
                      <a:pt x="192" y="25"/>
                      <a:pt x="192" y="31"/>
                    </a:cubicBezTo>
                    <a:cubicBezTo>
                      <a:pt x="192" y="38"/>
                      <a:pt x="193" y="46"/>
                      <a:pt x="193" y="53"/>
                    </a:cubicBezTo>
                    <a:cubicBezTo>
                      <a:pt x="193" y="59"/>
                      <a:pt x="192" y="65"/>
                      <a:pt x="192" y="71"/>
                    </a:cubicBezTo>
                    <a:cubicBezTo>
                      <a:pt x="192" y="77"/>
                      <a:pt x="193" y="83"/>
                      <a:pt x="193" y="90"/>
                    </a:cubicBezTo>
                    <a:cubicBezTo>
                      <a:pt x="193" y="96"/>
                      <a:pt x="193" y="103"/>
                      <a:pt x="193" y="109"/>
                    </a:cubicBezTo>
                    <a:cubicBezTo>
                      <a:pt x="193" y="112"/>
                      <a:pt x="193" y="114"/>
                      <a:pt x="193" y="117"/>
                    </a:cubicBezTo>
                    <a:cubicBezTo>
                      <a:pt x="193" y="121"/>
                      <a:pt x="193" y="126"/>
                      <a:pt x="193" y="130"/>
                    </a:cubicBezTo>
                    <a:cubicBezTo>
                      <a:pt x="193" y="132"/>
                      <a:pt x="193" y="135"/>
                      <a:pt x="194" y="137"/>
                    </a:cubicBezTo>
                    <a:cubicBezTo>
                      <a:pt x="194" y="139"/>
                      <a:pt x="194" y="140"/>
                      <a:pt x="194" y="141"/>
                    </a:cubicBezTo>
                    <a:close/>
                    <a:moveTo>
                      <a:pt x="3" y="4"/>
                    </a:moveTo>
                    <a:cubicBezTo>
                      <a:pt x="3" y="7"/>
                      <a:pt x="3" y="10"/>
                      <a:pt x="3" y="13"/>
                    </a:cubicBezTo>
                    <a:cubicBezTo>
                      <a:pt x="4" y="16"/>
                      <a:pt x="3" y="20"/>
                      <a:pt x="3" y="24"/>
                    </a:cubicBezTo>
                    <a:cubicBezTo>
                      <a:pt x="3" y="30"/>
                      <a:pt x="4" y="36"/>
                      <a:pt x="4" y="43"/>
                    </a:cubicBezTo>
                    <a:cubicBezTo>
                      <a:pt x="4" y="50"/>
                      <a:pt x="3" y="57"/>
                      <a:pt x="3" y="64"/>
                    </a:cubicBezTo>
                    <a:cubicBezTo>
                      <a:pt x="3" y="68"/>
                      <a:pt x="4" y="73"/>
                      <a:pt x="4" y="77"/>
                    </a:cubicBezTo>
                    <a:cubicBezTo>
                      <a:pt x="3" y="85"/>
                      <a:pt x="3" y="92"/>
                      <a:pt x="3" y="100"/>
                    </a:cubicBezTo>
                    <a:cubicBezTo>
                      <a:pt x="3" y="106"/>
                      <a:pt x="3" y="113"/>
                      <a:pt x="3" y="119"/>
                    </a:cubicBezTo>
                    <a:cubicBezTo>
                      <a:pt x="3" y="125"/>
                      <a:pt x="3" y="130"/>
                      <a:pt x="3" y="135"/>
                    </a:cubicBezTo>
                    <a:cubicBezTo>
                      <a:pt x="3" y="138"/>
                      <a:pt x="3" y="138"/>
                      <a:pt x="6" y="138"/>
                    </a:cubicBezTo>
                    <a:cubicBezTo>
                      <a:pt x="9" y="138"/>
                      <a:pt x="12" y="138"/>
                      <a:pt x="15" y="138"/>
                    </a:cubicBezTo>
                    <a:cubicBezTo>
                      <a:pt x="20" y="138"/>
                      <a:pt x="26" y="138"/>
                      <a:pt x="31" y="138"/>
                    </a:cubicBezTo>
                    <a:cubicBezTo>
                      <a:pt x="39" y="138"/>
                      <a:pt x="48" y="137"/>
                      <a:pt x="57" y="137"/>
                    </a:cubicBezTo>
                    <a:cubicBezTo>
                      <a:pt x="67" y="137"/>
                      <a:pt x="77" y="137"/>
                      <a:pt x="87" y="137"/>
                    </a:cubicBezTo>
                    <a:cubicBezTo>
                      <a:pt x="89" y="137"/>
                      <a:pt x="90" y="137"/>
                      <a:pt x="91" y="137"/>
                    </a:cubicBezTo>
                    <a:cubicBezTo>
                      <a:pt x="95" y="137"/>
                      <a:pt x="100" y="137"/>
                      <a:pt x="104" y="137"/>
                    </a:cubicBezTo>
                    <a:cubicBezTo>
                      <a:pt x="107" y="137"/>
                      <a:pt x="110" y="137"/>
                      <a:pt x="113" y="137"/>
                    </a:cubicBezTo>
                    <a:cubicBezTo>
                      <a:pt x="117" y="137"/>
                      <a:pt x="120" y="137"/>
                      <a:pt x="123" y="137"/>
                    </a:cubicBezTo>
                    <a:cubicBezTo>
                      <a:pt x="128" y="137"/>
                      <a:pt x="134" y="137"/>
                      <a:pt x="139" y="138"/>
                    </a:cubicBezTo>
                    <a:cubicBezTo>
                      <a:pt x="145" y="138"/>
                      <a:pt x="151" y="138"/>
                      <a:pt x="157" y="138"/>
                    </a:cubicBezTo>
                    <a:cubicBezTo>
                      <a:pt x="162" y="138"/>
                      <a:pt x="168" y="138"/>
                      <a:pt x="174" y="137"/>
                    </a:cubicBezTo>
                    <a:cubicBezTo>
                      <a:pt x="175" y="137"/>
                      <a:pt x="176" y="137"/>
                      <a:pt x="177" y="137"/>
                    </a:cubicBezTo>
                    <a:cubicBezTo>
                      <a:pt x="181" y="137"/>
                      <a:pt x="185" y="137"/>
                      <a:pt x="189" y="137"/>
                    </a:cubicBezTo>
                    <a:cubicBezTo>
                      <a:pt x="190" y="137"/>
                      <a:pt x="191" y="137"/>
                      <a:pt x="191" y="136"/>
                    </a:cubicBezTo>
                    <a:cubicBezTo>
                      <a:pt x="191" y="128"/>
                      <a:pt x="190" y="119"/>
                      <a:pt x="190" y="111"/>
                    </a:cubicBezTo>
                    <a:cubicBezTo>
                      <a:pt x="190" y="105"/>
                      <a:pt x="190" y="100"/>
                      <a:pt x="190" y="94"/>
                    </a:cubicBezTo>
                    <a:cubicBezTo>
                      <a:pt x="190" y="84"/>
                      <a:pt x="190" y="74"/>
                      <a:pt x="190" y="64"/>
                    </a:cubicBezTo>
                    <a:cubicBezTo>
                      <a:pt x="190" y="55"/>
                      <a:pt x="190" y="47"/>
                      <a:pt x="190" y="38"/>
                    </a:cubicBezTo>
                    <a:cubicBezTo>
                      <a:pt x="190" y="33"/>
                      <a:pt x="190" y="29"/>
                      <a:pt x="190" y="24"/>
                    </a:cubicBezTo>
                    <a:cubicBezTo>
                      <a:pt x="190" y="18"/>
                      <a:pt x="190" y="12"/>
                      <a:pt x="190" y="7"/>
                    </a:cubicBezTo>
                    <a:cubicBezTo>
                      <a:pt x="190" y="3"/>
                      <a:pt x="190" y="3"/>
                      <a:pt x="186" y="3"/>
                    </a:cubicBezTo>
                    <a:cubicBezTo>
                      <a:pt x="185" y="3"/>
                      <a:pt x="183" y="3"/>
                      <a:pt x="182" y="3"/>
                    </a:cubicBezTo>
                    <a:cubicBezTo>
                      <a:pt x="171" y="3"/>
                      <a:pt x="160" y="4"/>
                      <a:pt x="148" y="4"/>
                    </a:cubicBezTo>
                    <a:cubicBezTo>
                      <a:pt x="144" y="4"/>
                      <a:pt x="140" y="4"/>
                      <a:pt x="135" y="4"/>
                    </a:cubicBezTo>
                    <a:cubicBezTo>
                      <a:pt x="129" y="4"/>
                      <a:pt x="123" y="4"/>
                      <a:pt x="117" y="4"/>
                    </a:cubicBezTo>
                    <a:cubicBezTo>
                      <a:pt x="114" y="4"/>
                      <a:pt x="111" y="5"/>
                      <a:pt x="108" y="5"/>
                    </a:cubicBezTo>
                    <a:cubicBezTo>
                      <a:pt x="105" y="5"/>
                      <a:pt x="103" y="4"/>
                      <a:pt x="101" y="4"/>
                    </a:cubicBezTo>
                    <a:cubicBezTo>
                      <a:pt x="96" y="4"/>
                      <a:pt x="91" y="4"/>
                      <a:pt x="87" y="4"/>
                    </a:cubicBezTo>
                    <a:cubicBezTo>
                      <a:pt x="83" y="4"/>
                      <a:pt x="79" y="4"/>
                      <a:pt x="75" y="4"/>
                    </a:cubicBezTo>
                    <a:cubicBezTo>
                      <a:pt x="70" y="3"/>
                      <a:pt x="66" y="4"/>
                      <a:pt x="61" y="4"/>
                    </a:cubicBezTo>
                    <a:cubicBezTo>
                      <a:pt x="57" y="4"/>
                      <a:pt x="52" y="3"/>
                      <a:pt x="48" y="3"/>
                    </a:cubicBezTo>
                    <a:cubicBezTo>
                      <a:pt x="43" y="3"/>
                      <a:pt x="38" y="4"/>
                      <a:pt x="33" y="4"/>
                    </a:cubicBezTo>
                    <a:cubicBezTo>
                      <a:pt x="28" y="4"/>
                      <a:pt x="23" y="3"/>
                      <a:pt x="18" y="4"/>
                    </a:cubicBezTo>
                    <a:cubicBezTo>
                      <a:pt x="15" y="4"/>
                      <a:pt x="12" y="4"/>
                      <a:pt x="9" y="4"/>
                    </a:cubicBezTo>
                    <a:cubicBezTo>
                      <a:pt x="7" y="4"/>
                      <a:pt x="5" y="4"/>
                      <a:pt x="3" y="4"/>
                    </a:cubicBezTo>
                    <a:close/>
                  </a:path>
                </a:pathLst>
              </a:custGeom>
              <a:solidFill>
                <a:srgbClr val="333399"/>
              </a:solidFill>
              <a:ln w="9525" cap="flat" cmpd="sng">
                <a:solidFill>
                  <a:srgbClr val="3333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88"/>
                  <a:buFont typeface="Arial"/>
                  <a:buNone/>
                </a:pPr>
                <a:endParaRPr sz="1588" b="0" i="0" u="none" strike="noStrike" cap="none">
                  <a:solidFill>
                    <a:srgbClr val="000000"/>
                  </a:solidFill>
                  <a:latin typeface="Arial"/>
                  <a:ea typeface="Arial"/>
                  <a:cs typeface="Arial"/>
                  <a:sym typeface="Arial"/>
                </a:endParaRPr>
              </a:p>
            </p:txBody>
          </p:sp>
          <p:sp>
            <p:nvSpPr>
              <p:cNvPr id="2645" name="Google Shape;2645;p107"/>
              <p:cNvSpPr/>
              <p:nvPr/>
            </p:nvSpPr>
            <p:spPr>
              <a:xfrm>
                <a:off x="7852220" y="3268477"/>
                <a:ext cx="682180" cy="312923"/>
              </a:xfrm>
              <a:custGeom>
                <a:avLst/>
                <a:gdLst/>
                <a:ahLst/>
                <a:cxnLst/>
                <a:rect l="l" t="t" r="r" b="b"/>
                <a:pathLst>
                  <a:path w="194" h="143" extrusionOk="0">
                    <a:moveTo>
                      <a:pt x="194" y="141"/>
                    </a:moveTo>
                    <a:cubicBezTo>
                      <a:pt x="190" y="141"/>
                      <a:pt x="187" y="140"/>
                      <a:pt x="183" y="140"/>
                    </a:cubicBezTo>
                    <a:cubicBezTo>
                      <a:pt x="178" y="140"/>
                      <a:pt x="172" y="140"/>
                      <a:pt x="167" y="141"/>
                    </a:cubicBezTo>
                    <a:cubicBezTo>
                      <a:pt x="162" y="141"/>
                      <a:pt x="157" y="141"/>
                      <a:pt x="152" y="141"/>
                    </a:cubicBezTo>
                    <a:cubicBezTo>
                      <a:pt x="147" y="141"/>
                      <a:pt x="142" y="141"/>
                      <a:pt x="137" y="141"/>
                    </a:cubicBezTo>
                    <a:cubicBezTo>
                      <a:pt x="133" y="141"/>
                      <a:pt x="129" y="140"/>
                      <a:pt x="125" y="140"/>
                    </a:cubicBezTo>
                    <a:cubicBezTo>
                      <a:pt x="121" y="140"/>
                      <a:pt x="116" y="140"/>
                      <a:pt x="112" y="140"/>
                    </a:cubicBezTo>
                    <a:cubicBezTo>
                      <a:pt x="109" y="140"/>
                      <a:pt x="105" y="140"/>
                      <a:pt x="102" y="140"/>
                    </a:cubicBezTo>
                    <a:cubicBezTo>
                      <a:pt x="97" y="140"/>
                      <a:pt x="93" y="140"/>
                      <a:pt x="88" y="140"/>
                    </a:cubicBezTo>
                    <a:cubicBezTo>
                      <a:pt x="82" y="139"/>
                      <a:pt x="75" y="139"/>
                      <a:pt x="69" y="139"/>
                    </a:cubicBezTo>
                    <a:cubicBezTo>
                      <a:pt x="67" y="139"/>
                      <a:pt x="65" y="140"/>
                      <a:pt x="63" y="140"/>
                    </a:cubicBezTo>
                    <a:cubicBezTo>
                      <a:pt x="57" y="140"/>
                      <a:pt x="50" y="140"/>
                      <a:pt x="44" y="140"/>
                    </a:cubicBezTo>
                    <a:cubicBezTo>
                      <a:pt x="39" y="140"/>
                      <a:pt x="34" y="141"/>
                      <a:pt x="29" y="141"/>
                    </a:cubicBezTo>
                    <a:cubicBezTo>
                      <a:pt x="23" y="141"/>
                      <a:pt x="18" y="141"/>
                      <a:pt x="13" y="141"/>
                    </a:cubicBezTo>
                    <a:cubicBezTo>
                      <a:pt x="10" y="140"/>
                      <a:pt x="7" y="140"/>
                      <a:pt x="4" y="142"/>
                    </a:cubicBezTo>
                    <a:cubicBezTo>
                      <a:pt x="4" y="142"/>
                      <a:pt x="3" y="142"/>
                      <a:pt x="2" y="142"/>
                    </a:cubicBezTo>
                    <a:cubicBezTo>
                      <a:pt x="1" y="143"/>
                      <a:pt x="0" y="142"/>
                      <a:pt x="0" y="140"/>
                    </a:cubicBezTo>
                    <a:cubicBezTo>
                      <a:pt x="0" y="134"/>
                      <a:pt x="0" y="128"/>
                      <a:pt x="0" y="122"/>
                    </a:cubicBezTo>
                    <a:cubicBezTo>
                      <a:pt x="0" y="116"/>
                      <a:pt x="1" y="109"/>
                      <a:pt x="1" y="103"/>
                    </a:cubicBezTo>
                    <a:cubicBezTo>
                      <a:pt x="1" y="98"/>
                      <a:pt x="1" y="94"/>
                      <a:pt x="1" y="89"/>
                    </a:cubicBezTo>
                    <a:cubicBezTo>
                      <a:pt x="1" y="84"/>
                      <a:pt x="0" y="80"/>
                      <a:pt x="0" y="75"/>
                    </a:cubicBezTo>
                    <a:cubicBezTo>
                      <a:pt x="1" y="69"/>
                      <a:pt x="1" y="63"/>
                      <a:pt x="1" y="57"/>
                    </a:cubicBezTo>
                    <a:cubicBezTo>
                      <a:pt x="1" y="55"/>
                      <a:pt x="0" y="53"/>
                      <a:pt x="0" y="51"/>
                    </a:cubicBezTo>
                    <a:cubicBezTo>
                      <a:pt x="0" y="41"/>
                      <a:pt x="1" y="31"/>
                      <a:pt x="1" y="20"/>
                    </a:cubicBezTo>
                    <a:cubicBezTo>
                      <a:pt x="1" y="17"/>
                      <a:pt x="0" y="13"/>
                      <a:pt x="0" y="10"/>
                    </a:cubicBezTo>
                    <a:cubicBezTo>
                      <a:pt x="0" y="8"/>
                      <a:pt x="0" y="7"/>
                      <a:pt x="0" y="5"/>
                    </a:cubicBezTo>
                    <a:cubicBezTo>
                      <a:pt x="0" y="4"/>
                      <a:pt x="0" y="4"/>
                      <a:pt x="0" y="3"/>
                    </a:cubicBezTo>
                    <a:cubicBezTo>
                      <a:pt x="0" y="3"/>
                      <a:pt x="0" y="2"/>
                      <a:pt x="0" y="1"/>
                    </a:cubicBezTo>
                    <a:cubicBezTo>
                      <a:pt x="1" y="0"/>
                      <a:pt x="1" y="0"/>
                      <a:pt x="2" y="0"/>
                    </a:cubicBezTo>
                    <a:cubicBezTo>
                      <a:pt x="6" y="0"/>
                      <a:pt x="10" y="0"/>
                      <a:pt x="14" y="0"/>
                    </a:cubicBezTo>
                    <a:cubicBezTo>
                      <a:pt x="22" y="0"/>
                      <a:pt x="29" y="1"/>
                      <a:pt x="37" y="1"/>
                    </a:cubicBezTo>
                    <a:cubicBezTo>
                      <a:pt x="42" y="1"/>
                      <a:pt x="47" y="1"/>
                      <a:pt x="52" y="1"/>
                    </a:cubicBezTo>
                    <a:cubicBezTo>
                      <a:pt x="55" y="1"/>
                      <a:pt x="57" y="1"/>
                      <a:pt x="60" y="1"/>
                    </a:cubicBezTo>
                    <a:cubicBezTo>
                      <a:pt x="67" y="1"/>
                      <a:pt x="74" y="1"/>
                      <a:pt x="81" y="1"/>
                    </a:cubicBezTo>
                    <a:cubicBezTo>
                      <a:pt x="86" y="1"/>
                      <a:pt x="91" y="2"/>
                      <a:pt x="96" y="2"/>
                    </a:cubicBezTo>
                    <a:cubicBezTo>
                      <a:pt x="103" y="2"/>
                      <a:pt x="111" y="2"/>
                      <a:pt x="119" y="2"/>
                    </a:cubicBezTo>
                    <a:cubicBezTo>
                      <a:pt x="125" y="1"/>
                      <a:pt x="132" y="1"/>
                      <a:pt x="139" y="1"/>
                    </a:cubicBezTo>
                    <a:cubicBezTo>
                      <a:pt x="150" y="1"/>
                      <a:pt x="160" y="1"/>
                      <a:pt x="170" y="0"/>
                    </a:cubicBezTo>
                    <a:cubicBezTo>
                      <a:pt x="175" y="0"/>
                      <a:pt x="180" y="0"/>
                      <a:pt x="185" y="0"/>
                    </a:cubicBezTo>
                    <a:cubicBezTo>
                      <a:pt x="187" y="0"/>
                      <a:pt x="189" y="1"/>
                      <a:pt x="191" y="1"/>
                    </a:cubicBezTo>
                    <a:cubicBezTo>
                      <a:pt x="193" y="1"/>
                      <a:pt x="194" y="2"/>
                      <a:pt x="193" y="4"/>
                    </a:cubicBezTo>
                    <a:cubicBezTo>
                      <a:pt x="193" y="7"/>
                      <a:pt x="193" y="10"/>
                      <a:pt x="193" y="14"/>
                    </a:cubicBezTo>
                    <a:cubicBezTo>
                      <a:pt x="193" y="19"/>
                      <a:pt x="192" y="25"/>
                      <a:pt x="192" y="31"/>
                    </a:cubicBezTo>
                    <a:cubicBezTo>
                      <a:pt x="192" y="38"/>
                      <a:pt x="193" y="46"/>
                      <a:pt x="193" y="53"/>
                    </a:cubicBezTo>
                    <a:cubicBezTo>
                      <a:pt x="193" y="59"/>
                      <a:pt x="192" y="65"/>
                      <a:pt x="192" y="71"/>
                    </a:cubicBezTo>
                    <a:cubicBezTo>
                      <a:pt x="192" y="77"/>
                      <a:pt x="193" y="83"/>
                      <a:pt x="193" y="90"/>
                    </a:cubicBezTo>
                    <a:cubicBezTo>
                      <a:pt x="193" y="96"/>
                      <a:pt x="193" y="103"/>
                      <a:pt x="193" y="109"/>
                    </a:cubicBezTo>
                    <a:cubicBezTo>
                      <a:pt x="193" y="112"/>
                      <a:pt x="193" y="114"/>
                      <a:pt x="193" y="117"/>
                    </a:cubicBezTo>
                    <a:cubicBezTo>
                      <a:pt x="193" y="121"/>
                      <a:pt x="193" y="126"/>
                      <a:pt x="193" y="130"/>
                    </a:cubicBezTo>
                    <a:cubicBezTo>
                      <a:pt x="193" y="132"/>
                      <a:pt x="193" y="135"/>
                      <a:pt x="194" y="137"/>
                    </a:cubicBezTo>
                    <a:cubicBezTo>
                      <a:pt x="194" y="139"/>
                      <a:pt x="194" y="140"/>
                      <a:pt x="194" y="141"/>
                    </a:cubicBezTo>
                    <a:close/>
                    <a:moveTo>
                      <a:pt x="3" y="4"/>
                    </a:moveTo>
                    <a:cubicBezTo>
                      <a:pt x="3" y="7"/>
                      <a:pt x="3" y="10"/>
                      <a:pt x="3" y="13"/>
                    </a:cubicBezTo>
                    <a:cubicBezTo>
                      <a:pt x="4" y="16"/>
                      <a:pt x="3" y="20"/>
                      <a:pt x="3" y="24"/>
                    </a:cubicBezTo>
                    <a:cubicBezTo>
                      <a:pt x="3" y="30"/>
                      <a:pt x="4" y="36"/>
                      <a:pt x="4" y="43"/>
                    </a:cubicBezTo>
                    <a:cubicBezTo>
                      <a:pt x="4" y="50"/>
                      <a:pt x="3" y="57"/>
                      <a:pt x="3" y="64"/>
                    </a:cubicBezTo>
                    <a:cubicBezTo>
                      <a:pt x="3" y="68"/>
                      <a:pt x="4" y="73"/>
                      <a:pt x="4" y="77"/>
                    </a:cubicBezTo>
                    <a:cubicBezTo>
                      <a:pt x="3" y="85"/>
                      <a:pt x="3" y="92"/>
                      <a:pt x="3" y="100"/>
                    </a:cubicBezTo>
                    <a:cubicBezTo>
                      <a:pt x="3" y="106"/>
                      <a:pt x="3" y="113"/>
                      <a:pt x="3" y="119"/>
                    </a:cubicBezTo>
                    <a:cubicBezTo>
                      <a:pt x="3" y="125"/>
                      <a:pt x="3" y="130"/>
                      <a:pt x="3" y="135"/>
                    </a:cubicBezTo>
                    <a:cubicBezTo>
                      <a:pt x="3" y="138"/>
                      <a:pt x="3" y="138"/>
                      <a:pt x="6" y="138"/>
                    </a:cubicBezTo>
                    <a:cubicBezTo>
                      <a:pt x="9" y="138"/>
                      <a:pt x="12" y="138"/>
                      <a:pt x="15" y="138"/>
                    </a:cubicBezTo>
                    <a:cubicBezTo>
                      <a:pt x="20" y="138"/>
                      <a:pt x="26" y="138"/>
                      <a:pt x="31" y="138"/>
                    </a:cubicBezTo>
                    <a:cubicBezTo>
                      <a:pt x="39" y="138"/>
                      <a:pt x="48" y="137"/>
                      <a:pt x="57" y="137"/>
                    </a:cubicBezTo>
                    <a:cubicBezTo>
                      <a:pt x="67" y="137"/>
                      <a:pt x="77" y="137"/>
                      <a:pt x="87" y="137"/>
                    </a:cubicBezTo>
                    <a:cubicBezTo>
                      <a:pt x="89" y="137"/>
                      <a:pt x="90" y="137"/>
                      <a:pt x="91" y="137"/>
                    </a:cubicBezTo>
                    <a:cubicBezTo>
                      <a:pt x="95" y="137"/>
                      <a:pt x="100" y="137"/>
                      <a:pt x="104" y="137"/>
                    </a:cubicBezTo>
                    <a:cubicBezTo>
                      <a:pt x="107" y="137"/>
                      <a:pt x="110" y="137"/>
                      <a:pt x="113" y="137"/>
                    </a:cubicBezTo>
                    <a:cubicBezTo>
                      <a:pt x="117" y="137"/>
                      <a:pt x="120" y="137"/>
                      <a:pt x="123" y="137"/>
                    </a:cubicBezTo>
                    <a:cubicBezTo>
                      <a:pt x="128" y="137"/>
                      <a:pt x="134" y="137"/>
                      <a:pt x="139" y="138"/>
                    </a:cubicBezTo>
                    <a:cubicBezTo>
                      <a:pt x="145" y="138"/>
                      <a:pt x="151" y="138"/>
                      <a:pt x="157" y="138"/>
                    </a:cubicBezTo>
                    <a:cubicBezTo>
                      <a:pt x="162" y="138"/>
                      <a:pt x="168" y="138"/>
                      <a:pt x="174" y="137"/>
                    </a:cubicBezTo>
                    <a:cubicBezTo>
                      <a:pt x="175" y="137"/>
                      <a:pt x="176" y="137"/>
                      <a:pt x="177" y="137"/>
                    </a:cubicBezTo>
                    <a:cubicBezTo>
                      <a:pt x="181" y="137"/>
                      <a:pt x="185" y="137"/>
                      <a:pt x="189" y="137"/>
                    </a:cubicBezTo>
                    <a:cubicBezTo>
                      <a:pt x="190" y="137"/>
                      <a:pt x="191" y="137"/>
                      <a:pt x="191" y="136"/>
                    </a:cubicBezTo>
                    <a:cubicBezTo>
                      <a:pt x="191" y="128"/>
                      <a:pt x="190" y="119"/>
                      <a:pt x="190" y="111"/>
                    </a:cubicBezTo>
                    <a:cubicBezTo>
                      <a:pt x="190" y="105"/>
                      <a:pt x="190" y="100"/>
                      <a:pt x="190" y="94"/>
                    </a:cubicBezTo>
                    <a:cubicBezTo>
                      <a:pt x="190" y="84"/>
                      <a:pt x="190" y="74"/>
                      <a:pt x="190" y="64"/>
                    </a:cubicBezTo>
                    <a:cubicBezTo>
                      <a:pt x="190" y="55"/>
                      <a:pt x="190" y="47"/>
                      <a:pt x="190" y="38"/>
                    </a:cubicBezTo>
                    <a:cubicBezTo>
                      <a:pt x="190" y="33"/>
                      <a:pt x="190" y="29"/>
                      <a:pt x="190" y="24"/>
                    </a:cubicBezTo>
                    <a:cubicBezTo>
                      <a:pt x="190" y="18"/>
                      <a:pt x="190" y="12"/>
                      <a:pt x="190" y="7"/>
                    </a:cubicBezTo>
                    <a:cubicBezTo>
                      <a:pt x="190" y="3"/>
                      <a:pt x="190" y="3"/>
                      <a:pt x="186" y="3"/>
                    </a:cubicBezTo>
                    <a:cubicBezTo>
                      <a:pt x="185" y="3"/>
                      <a:pt x="183" y="3"/>
                      <a:pt x="182" y="3"/>
                    </a:cubicBezTo>
                    <a:cubicBezTo>
                      <a:pt x="171" y="3"/>
                      <a:pt x="160" y="4"/>
                      <a:pt x="148" y="4"/>
                    </a:cubicBezTo>
                    <a:cubicBezTo>
                      <a:pt x="144" y="4"/>
                      <a:pt x="140" y="4"/>
                      <a:pt x="135" y="4"/>
                    </a:cubicBezTo>
                    <a:cubicBezTo>
                      <a:pt x="129" y="4"/>
                      <a:pt x="123" y="4"/>
                      <a:pt x="117" y="4"/>
                    </a:cubicBezTo>
                    <a:cubicBezTo>
                      <a:pt x="114" y="4"/>
                      <a:pt x="111" y="5"/>
                      <a:pt x="108" y="5"/>
                    </a:cubicBezTo>
                    <a:cubicBezTo>
                      <a:pt x="105" y="5"/>
                      <a:pt x="103" y="4"/>
                      <a:pt x="101" y="4"/>
                    </a:cubicBezTo>
                    <a:cubicBezTo>
                      <a:pt x="96" y="4"/>
                      <a:pt x="91" y="4"/>
                      <a:pt x="87" y="4"/>
                    </a:cubicBezTo>
                    <a:cubicBezTo>
                      <a:pt x="83" y="4"/>
                      <a:pt x="79" y="4"/>
                      <a:pt x="75" y="4"/>
                    </a:cubicBezTo>
                    <a:cubicBezTo>
                      <a:pt x="70" y="3"/>
                      <a:pt x="66" y="4"/>
                      <a:pt x="61" y="4"/>
                    </a:cubicBezTo>
                    <a:cubicBezTo>
                      <a:pt x="57" y="4"/>
                      <a:pt x="52" y="3"/>
                      <a:pt x="48" y="3"/>
                    </a:cubicBezTo>
                    <a:cubicBezTo>
                      <a:pt x="43" y="3"/>
                      <a:pt x="38" y="4"/>
                      <a:pt x="33" y="4"/>
                    </a:cubicBezTo>
                    <a:cubicBezTo>
                      <a:pt x="28" y="4"/>
                      <a:pt x="23" y="3"/>
                      <a:pt x="18" y="4"/>
                    </a:cubicBezTo>
                    <a:cubicBezTo>
                      <a:pt x="15" y="4"/>
                      <a:pt x="12" y="4"/>
                      <a:pt x="9" y="4"/>
                    </a:cubicBezTo>
                    <a:cubicBezTo>
                      <a:pt x="7" y="4"/>
                      <a:pt x="5" y="4"/>
                      <a:pt x="3" y="4"/>
                    </a:cubicBezTo>
                    <a:close/>
                  </a:path>
                </a:pathLst>
              </a:custGeom>
              <a:solidFill>
                <a:srgbClr val="333399"/>
              </a:solidFill>
              <a:ln w="9525" cap="flat" cmpd="sng">
                <a:solidFill>
                  <a:srgbClr val="3333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88"/>
                  <a:buFont typeface="Arial"/>
                  <a:buNone/>
                </a:pPr>
                <a:endParaRPr sz="1588" b="0" i="0" u="none" strike="noStrike" cap="none">
                  <a:solidFill>
                    <a:srgbClr val="000000"/>
                  </a:solidFill>
                  <a:latin typeface="Arial"/>
                  <a:ea typeface="Arial"/>
                  <a:cs typeface="Arial"/>
                  <a:sym typeface="Arial"/>
                </a:endParaRPr>
              </a:p>
            </p:txBody>
          </p:sp>
          <p:sp>
            <p:nvSpPr>
              <p:cNvPr id="2646" name="Google Shape;2646;p107"/>
              <p:cNvSpPr/>
              <p:nvPr/>
            </p:nvSpPr>
            <p:spPr>
              <a:xfrm>
                <a:off x="6934200" y="3276600"/>
                <a:ext cx="682180" cy="312923"/>
              </a:xfrm>
              <a:custGeom>
                <a:avLst/>
                <a:gdLst/>
                <a:ahLst/>
                <a:cxnLst/>
                <a:rect l="l" t="t" r="r" b="b"/>
                <a:pathLst>
                  <a:path w="194" h="143" extrusionOk="0">
                    <a:moveTo>
                      <a:pt x="194" y="141"/>
                    </a:moveTo>
                    <a:cubicBezTo>
                      <a:pt x="190" y="141"/>
                      <a:pt x="187" y="140"/>
                      <a:pt x="183" y="140"/>
                    </a:cubicBezTo>
                    <a:cubicBezTo>
                      <a:pt x="178" y="140"/>
                      <a:pt x="172" y="140"/>
                      <a:pt x="167" y="141"/>
                    </a:cubicBezTo>
                    <a:cubicBezTo>
                      <a:pt x="162" y="141"/>
                      <a:pt x="157" y="141"/>
                      <a:pt x="152" y="141"/>
                    </a:cubicBezTo>
                    <a:cubicBezTo>
                      <a:pt x="147" y="141"/>
                      <a:pt x="142" y="141"/>
                      <a:pt x="137" y="141"/>
                    </a:cubicBezTo>
                    <a:cubicBezTo>
                      <a:pt x="133" y="141"/>
                      <a:pt x="129" y="140"/>
                      <a:pt x="125" y="140"/>
                    </a:cubicBezTo>
                    <a:cubicBezTo>
                      <a:pt x="121" y="140"/>
                      <a:pt x="116" y="140"/>
                      <a:pt x="112" y="140"/>
                    </a:cubicBezTo>
                    <a:cubicBezTo>
                      <a:pt x="109" y="140"/>
                      <a:pt x="105" y="140"/>
                      <a:pt x="102" y="140"/>
                    </a:cubicBezTo>
                    <a:cubicBezTo>
                      <a:pt x="97" y="140"/>
                      <a:pt x="93" y="140"/>
                      <a:pt x="88" y="140"/>
                    </a:cubicBezTo>
                    <a:cubicBezTo>
                      <a:pt x="82" y="139"/>
                      <a:pt x="75" y="139"/>
                      <a:pt x="69" y="139"/>
                    </a:cubicBezTo>
                    <a:cubicBezTo>
                      <a:pt x="67" y="139"/>
                      <a:pt x="65" y="140"/>
                      <a:pt x="63" y="140"/>
                    </a:cubicBezTo>
                    <a:cubicBezTo>
                      <a:pt x="57" y="140"/>
                      <a:pt x="50" y="140"/>
                      <a:pt x="44" y="140"/>
                    </a:cubicBezTo>
                    <a:cubicBezTo>
                      <a:pt x="39" y="140"/>
                      <a:pt x="34" y="141"/>
                      <a:pt x="29" y="141"/>
                    </a:cubicBezTo>
                    <a:cubicBezTo>
                      <a:pt x="23" y="141"/>
                      <a:pt x="18" y="141"/>
                      <a:pt x="13" y="141"/>
                    </a:cubicBezTo>
                    <a:cubicBezTo>
                      <a:pt x="10" y="140"/>
                      <a:pt x="7" y="140"/>
                      <a:pt x="4" y="142"/>
                    </a:cubicBezTo>
                    <a:cubicBezTo>
                      <a:pt x="4" y="142"/>
                      <a:pt x="3" y="142"/>
                      <a:pt x="2" y="142"/>
                    </a:cubicBezTo>
                    <a:cubicBezTo>
                      <a:pt x="1" y="143"/>
                      <a:pt x="0" y="142"/>
                      <a:pt x="0" y="140"/>
                    </a:cubicBezTo>
                    <a:cubicBezTo>
                      <a:pt x="0" y="134"/>
                      <a:pt x="0" y="128"/>
                      <a:pt x="0" y="122"/>
                    </a:cubicBezTo>
                    <a:cubicBezTo>
                      <a:pt x="0" y="116"/>
                      <a:pt x="1" y="109"/>
                      <a:pt x="1" y="103"/>
                    </a:cubicBezTo>
                    <a:cubicBezTo>
                      <a:pt x="1" y="98"/>
                      <a:pt x="1" y="94"/>
                      <a:pt x="1" y="89"/>
                    </a:cubicBezTo>
                    <a:cubicBezTo>
                      <a:pt x="1" y="84"/>
                      <a:pt x="0" y="80"/>
                      <a:pt x="0" y="75"/>
                    </a:cubicBezTo>
                    <a:cubicBezTo>
                      <a:pt x="1" y="69"/>
                      <a:pt x="1" y="63"/>
                      <a:pt x="1" y="57"/>
                    </a:cubicBezTo>
                    <a:cubicBezTo>
                      <a:pt x="1" y="55"/>
                      <a:pt x="0" y="53"/>
                      <a:pt x="0" y="51"/>
                    </a:cubicBezTo>
                    <a:cubicBezTo>
                      <a:pt x="0" y="41"/>
                      <a:pt x="1" y="31"/>
                      <a:pt x="1" y="20"/>
                    </a:cubicBezTo>
                    <a:cubicBezTo>
                      <a:pt x="1" y="17"/>
                      <a:pt x="0" y="13"/>
                      <a:pt x="0" y="10"/>
                    </a:cubicBezTo>
                    <a:cubicBezTo>
                      <a:pt x="0" y="8"/>
                      <a:pt x="0" y="7"/>
                      <a:pt x="0" y="5"/>
                    </a:cubicBezTo>
                    <a:cubicBezTo>
                      <a:pt x="0" y="4"/>
                      <a:pt x="0" y="4"/>
                      <a:pt x="0" y="3"/>
                    </a:cubicBezTo>
                    <a:cubicBezTo>
                      <a:pt x="0" y="3"/>
                      <a:pt x="0" y="2"/>
                      <a:pt x="0" y="1"/>
                    </a:cubicBezTo>
                    <a:cubicBezTo>
                      <a:pt x="1" y="0"/>
                      <a:pt x="1" y="0"/>
                      <a:pt x="2" y="0"/>
                    </a:cubicBezTo>
                    <a:cubicBezTo>
                      <a:pt x="6" y="0"/>
                      <a:pt x="10" y="0"/>
                      <a:pt x="14" y="0"/>
                    </a:cubicBezTo>
                    <a:cubicBezTo>
                      <a:pt x="22" y="0"/>
                      <a:pt x="29" y="1"/>
                      <a:pt x="37" y="1"/>
                    </a:cubicBezTo>
                    <a:cubicBezTo>
                      <a:pt x="42" y="1"/>
                      <a:pt x="47" y="1"/>
                      <a:pt x="52" y="1"/>
                    </a:cubicBezTo>
                    <a:cubicBezTo>
                      <a:pt x="55" y="1"/>
                      <a:pt x="57" y="1"/>
                      <a:pt x="60" y="1"/>
                    </a:cubicBezTo>
                    <a:cubicBezTo>
                      <a:pt x="67" y="1"/>
                      <a:pt x="74" y="1"/>
                      <a:pt x="81" y="1"/>
                    </a:cubicBezTo>
                    <a:cubicBezTo>
                      <a:pt x="86" y="1"/>
                      <a:pt x="91" y="2"/>
                      <a:pt x="96" y="2"/>
                    </a:cubicBezTo>
                    <a:cubicBezTo>
                      <a:pt x="103" y="2"/>
                      <a:pt x="111" y="2"/>
                      <a:pt x="119" y="2"/>
                    </a:cubicBezTo>
                    <a:cubicBezTo>
                      <a:pt x="125" y="1"/>
                      <a:pt x="132" y="1"/>
                      <a:pt x="139" y="1"/>
                    </a:cubicBezTo>
                    <a:cubicBezTo>
                      <a:pt x="150" y="1"/>
                      <a:pt x="160" y="1"/>
                      <a:pt x="170" y="0"/>
                    </a:cubicBezTo>
                    <a:cubicBezTo>
                      <a:pt x="175" y="0"/>
                      <a:pt x="180" y="0"/>
                      <a:pt x="185" y="0"/>
                    </a:cubicBezTo>
                    <a:cubicBezTo>
                      <a:pt x="187" y="0"/>
                      <a:pt x="189" y="1"/>
                      <a:pt x="191" y="1"/>
                    </a:cubicBezTo>
                    <a:cubicBezTo>
                      <a:pt x="193" y="1"/>
                      <a:pt x="194" y="2"/>
                      <a:pt x="193" y="4"/>
                    </a:cubicBezTo>
                    <a:cubicBezTo>
                      <a:pt x="193" y="7"/>
                      <a:pt x="193" y="10"/>
                      <a:pt x="193" y="14"/>
                    </a:cubicBezTo>
                    <a:cubicBezTo>
                      <a:pt x="193" y="19"/>
                      <a:pt x="192" y="25"/>
                      <a:pt x="192" y="31"/>
                    </a:cubicBezTo>
                    <a:cubicBezTo>
                      <a:pt x="192" y="38"/>
                      <a:pt x="193" y="46"/>
                      <a:pt x="193" y="53"/>
                    </a:cubicBezTo>
                    <a:cubicBezTo>
                      <a:pt x="193" y="59"/>
                      <a:pt x="192" y="65"/>
                      <a:pt x="192" y="71"/>
                    </a:cubicBezTo>
                    <a:cubicBezTo>
                      <a:pt x="192" y="77"/>
                      <a:pt x="193" y="83"/>
                      <a:pt x="193" y="90"/>
                    </a:cubicBezTo>
                    <a:cubicBezTo>
                      <a:pt x="193" y="96"/>
                      <a:pt x="193" y="103"/>
                      <a:pt x="193" y="109"/>
                    </a:cubicBezTo>
                    <a:cubicBezTo>
                      <a:pt x="193" y="112"/>
                      <a:pt x="193" y="114"/>
                      <a:pt x="193" y="117"/>
                    </a:cubicBezTo>
                    <a:cubicBezTo>
                      <a:pt x="193" y="121"/>
                      <a:pt x="193" y="126"/>
                      <a:pt x="193" y="130"/>
                    </a:cubicBezTo>
                    <a:cubicBezTo>
                      <a:pt x="193" y="132"/>
                      <a:pt x="193" y="135"/>
                      <a:pt x="194" y="137"/>
                    </a:cubicBezTo>
                    <a:cubicBezTo>
                      <a:pt x="194" y="139"/>
                      <a:pt x="194" y="140"/>
                      <a:pt x="194" y="141"/>
                    </a:cubicBezTo>
                    <a:close/>
                    <a:moveTo>
                      <a:pt x="3" y="4"/>
                    </a:moveTo>
                    <a:cubicBezTo>
                      <a:pt x="3" y="7"/>
                      <a:pt x="3" y="10"/>
                      <a:pt x="3" y="13"/>
                    </a:cubicBezTo>
                    <a:cubicBezTo>
                      <a:pt x="4" y="16"/>
                      <a:pt x="3" y="20"/>
                      <a:pt x="3" y="24"/>
                    </a:cubicBezTo>
                    <a:cubicBezTo>
                      <a:pt x="3" y="30"/>
                      <a:pt x="4" y="36"/>
                      <a:pt x="4" y="43"/>
                    </a:cubicBezTo>
                    <a:cubicBezTo>
                      <a:pt x="4" y="50"/>
                      <a:pt x="3" y="57"/>
                      <a:pt x="3" y="64"/>
                    </a:cubicBezTo>
                    <a:cubicBezTo>
                      <a:pt x="3" y="68"/>
                      <a:pt x="4" y="73"/>
                      <a:pt x="4" y="77"/>
                    </a:cubicBezTo>
                    <a:cubicBezTo>
                      <a:pt x="3" y="85"/>
                      <a:pt x="3" y="92"/>
                      <a:pt x="3" y="100"/>
                    </a:cubicBezTo>
                    <a:cubicBezTo>
                      <a:pt x="3" y="106"/>
                      <a:pt x="3" y="113"/>
                      <a:pt x="3" y="119"/>
                    </a:cubicBezTo>
                    <a:cubicBezTo>
                      <a:pt x="3" y="125"/>
                      <a:pt x="3" y="130"/>
                      <a:pt x="3" y="135"/>
                    </a:cubicBezTo>
                    <a:cubicBezTo>
                      <a:pt x="3" y="138"/>
                      <a:pt x="3" y="138"/>
                      <a:pt x="6" y="138"/>
                    </a:cubicBezTo>
                    <a:cubicBezTo>
                      <a:pt x="9" y="138"/>
                      <a:pt x="12" y="138"/>
                      <a:pt x="15" y="138"/>
                    </a:cubicBezTo>
                    <a:cubicBezTo>
                      <a:pt x="20" y="138"/>
                      <a:pt x="26" y="138"/>
                      <a:pt x="31" y="138"/>
                    </a:cubicBezTo>
                    <a:cubicBezTo>
                      <a:pt x="39" y="138"/>
                      <a:pt x="48" y="137"/>
                      <a:pt x="57" y="137"/>
                    </a:cubicBezTo>
                    <a:cubicBezTo>
                      <a:pt x="67" y="137"/>
                      <a:pt x="77" y="137"/>
                      <a:pt x="87" y="137"/>
                    </a:cubicBezTo>
                    <a:cubicBezTo>
                      <a:pt x="89" y="137"/>
                      <a:pt x="90" y="137"/>
                      <a:pt x="91" y="137"/>
                    </a:cubicBezTo>
                    <a:cubicBezTo>
                      <a:pt x="95" y="137"/>
                      <a:pt x="100" y="137"/>
                      <a:pt x="104" y="137"/>
                    </a:cubicBezTo>
                    <a:cubicBezTo>
                      <a:pt x="107" y="137"/>
                      <a:pt x="110" y="137"/>
                      <a:pt x="113" y="137"/>
                    </a:cubicBezTo>
                    <a:cubicBezTo>
                      <a:pt x="117" y="137"/>
                      <a:pt x="120" y="137"/>
                      <a:pt x="123" y="137"/>
                    </a:cubicBezTo>
                    <a:cubicBezTo>
                      <a:pt x="128" y="137"/>
                      <a:pt x="134" y="137"/>
                      <a:pt x="139" y="138"/>
                    </a:cubicBezTo>
                    <a:cubicBezTo>
                      <a:pt x="145" y="138"/>
                      <a:pt x="151" y="138"/>
                      <a:pt x="157" y="138"/>
                    </a:cubicBezTo>
                    <a:cubicBezTo>
                      <a:pt x="162" y="138"/>
                      <a:pt x="168" y="138"/>
                      <a:pt x="174" y="137"/>
                    </a:cubicBezTo>
                    <a:cubicBezTo>
                      <a:pt x="175" y="137"/>
                      <a:pt x="176" y="137"/>
                      <a:pt x="177" y="137"/>
                    </a:cubicBezTo>
                    <a:cubicBezTo>
                      <a:pt x="181" y="137"/>
                      <a:pt x="185" y="137"/>
                      <a:pt x="189" y="137"/>
                    </a:cubicBezTo>
                    <a:cubicBezTo>
                      <a:pt x="190" y="137"/>
                      <a:pt x="191" y="137"/>
                      <a:pt x="191" y="136"/>
                    </a:cubicBezTo>
                    <a:cubicBezTo>
                      <a:pt x="191" y="128"/>
                      <a:pt x="190" y="119"/>
                      <a:pt x="190" y="111"/>
                    </a:cubicBezTo>
                    <a:cubicBezTo>
                      <a:pt x="190" y="105"/>
                      <a:pt x="190" y="100"/>
                      <a:pt x="190" y="94"/>
                    </a:cubicBezTo>
                    <a:cubicBezTo>
                      <a:pt x="190" y="84"/>
                      <a:pt x="190" y="74"/>
                      <a:pt x="190" y="64"/>
                    </a:cubicBezTo>
                    <a:cubicBezTo>
                      <a:pt x="190" y="55"/>
                      <a:pt x="190" y="47"/>
                      <a:pt x="190" y="38"/>
                    </a:cubicBezTo>
                    <a:cubicBezTo>
                      <a:pt x="190" y="33"/>
                      <a:pt x="190" y="29"/>
                      <a:pt x="190" y="24"/>
                    </a:cubicBezTo>
                    <a:cubicBezTo>
                      <a:pt x="190" y="18"/>
                      <a:pt x="190" y="12"/>
                      <a:pt x="190" y="7"/>
                    </a:cubicBezTo>
                    <a:cubicBezTo>
                      <a:pt x="190" y="3"/>
                      <a:pt x="190" y="3"/>
                      <a:pt x="186" y="3"/>
                    </a:cubicBezTo>
                    <a:cubicBezTo>
                      <a:pt x="185" y="3"/>
                      <a:pt x="183" y="3"/>
                      <a:pt x="182" y="3"/>
                    </a:cubicBezTo>
                    <a:cubicBezTo>
                      <a:pt x="171" y="3"/>
                      <a:pt x="160" y="4"/>
                      <a:pt x="148" y="4"/>
                    </a:cubicBezTo>
                    <a:cubicBezTo>
                      <a:pt x="144" y="4"/>
                      <a:pt x="140" y="4"/>
                      <a:pt x="135" y="4"/>
                    </a:cubicBezTo>
                    <a:cubicBezTo>
                      <a:pt x="129" y="4"/>
                      <a:pt x="123" y="4"/>
                      <a:pt x="117" y="4"/>
                    </a:cubicBezTo>
                    <a:cubicBezTo>
                      <a:pt x="114" y="4"/>
                      <a:pt x="111" y="5"/>
                      <a:pt x="108" y="5"/>
                    </a:cubicBezTo>
                    <a:cubicBezTo>
                      <a:pt x="105" y="5"/>
                      <a:pt x="103" y="4"/>
                      <a:pt x="101" y="4"/>
                    </a:cubicBezTo>
                    <a:cubicBezTo>
                      <a:pt x="96" y="4"/>
                      <a:pt x="91" y="4"/>
                      <a:pt x="87" y="4"/>
                    </a:cubicBezTo>
                    <a:cubicBezTo>
                      <a:pt x="83" y="4"/>
                      <a:pt x="79" y="4"/>
                      <a:pt x="75" y="4"/>
                    </a:cubicBezTo>
                    <a:cubicBezTo>
                      <a:pt x="70" y="3"/>
                      <a:pt x="66" y="4"/>
                      <a:pt x="61" y="4"/>
                    </a:cubicBezTo>
                    <a:cubicBezTo>
                      <a:pt x="57" y="4"/>
                      <a:pt x="52" y="3"/>
                      <a:pt x="48" y="3"/>
                    </a:cubicBezTo>
                    <a:cubicBezTo>
                      <a:pt x="43" y="3"/>
                      <a:pt x="38" y="4"/>
                      <a:pt x="33" y="4"/>
                    </a:cubicBezTo>
                    <a:cubicBezTo>
                      <a:pt x="28" y="4"/>
                      <a:pt x="23" y="3"/>
                      <a:pt x="18" y="4"/>
                    </a:cubicBezTo>
                    <a:cubicBezTo>
                      <a:pt x="15" y="4"/>
                      <a:pt x="12" y="4"/>
                      <a:pt x="9" y="4"/>
                    </a:cubicBezTo>
                    <a:cubicBezTo>
                      <a:pt x="7" y="4"/>
                      <a:pt x="5" y="4"/>
                      <a:pt x="3" y="4"/>
                    </a:cubicBezTo>
                    <a:close/>
                  </a:path>
                </a:pathLst>
              </a:custGeom>
              <a:solidFill>
                <a:srgbClr val="333399"/>
              </a:solidFill>
              <a:ln w="9525" cap="flat" cmpd="sng">
                <a:solidFill>
                  <a:srgbClr val="33339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88"/>
                  <a:buFont typeface="Arial"/>
                  <a:buNone/>
                </a:pPr>
                <a:endParaRPr sz="1588" b="0" i="0" u="none" strike="noStrike" cap="none">
                  <a:solidFill>
                    <a:srgbClr val="000000"/>
                  </a:solidFill>
                  <a:latin typeface="Arial"/>
                  <a:ea typeface="Arial"/>
                  <a:cs typeface="Arial"/>
                  <a:sym typeface="Arial"/>
                </a:endParaRPr>
              </a:p>
            </p:txBody>
          </p:sp>
          <p:pic>
            <p:nvPicPr>
              <p:cNvPr id="2647" name="Google Shape;2647;p107"/>
              <p:cNvPicPr preferRelativeResize="0"/>
              <p:nvPr/>
            </p:nvPicPr>
            <p:blipFill rotWithShape="1">
              <a:blip r:embed="rId4">
                <a:alphaModFix/>
              </a:blip>
              <a:srcRect/>
              <a:stretch/>
            </p:blipFill>
            <p:spPr>
              <a:xfrm rot="-780000">
                <a:off x="7625576" y="3407617"/>
                <a:ext cx="192145" cy="100535"/>
              </a:xfrm>
              <a:prstGeom prst="rect">
                <a:avLst/>
              </a:prstGeom>
              <a:noFill/>
              <a:ln>
                <a:noFill/>
              </a:ln>
            </p:spPr>
          </p:pic>
          <p:pic>
            <p:nvPicPr>
              <p:cNvPr id="2648" name="Google Shape;2648;p107"/>
              <p:cNvPicPr preferRelativeResize="0"/>
              <p:nvPr/>
            </p:nvPicPr>
            <p:blipFill rotWithShape="1">
              <a:blip r:embed="rId5">
                <a:alphaModFix/>
              </a:blip>
              <a:srcRect/>
              <a:stretch/>
            </p:blipFill>
            <p:spPr>
              <a:xfrm rot="4620000">
                <a:off x="7226586" y="3148348"/>
                <a:ext cx="158797" cy="83086"/>
              </a:xfrm>
              <a:prstGeom prst="rect">
                <a:avLst/>
              </a:prstGeom>
              <a:noFill/>
              <a:ln>
                <a:noFill/>
              </a:ln>
            </p:spPr>
          </p:pic>
          <p:pic>
            <p:nvPicPr>
              <p:cNvPr id="2649" name="Google Shape;2649;p107"/>
              <p:cNvPicPr preferRelativeResize="0"/>
              <p:nvPr/>
            </p:nvPicPr>
            <p:blipFill rotWithShape="1">
              <a:blip r:embed="rId6">
                <a:alphaModFix/>
              </a:blip>
              <a:srcRect/>
              <a:stretch/>
            </p:blipFill>
            <p:spPr>
              <a:xfrm rot="10620000">
                <a:off x="7655239" y="2863762"/>
                <a:ext cx="402225" cy="45719"/>
              </a:xfrm>
              <a:prstGeom prst="rect">
                <a:avLst/>
              </a:prstGeom>
              <a:noFill/>
              <a:ln>
                <a:noFill/>
              </a:ln>
            </p:spPr>
          </p:pic>
        </p:grpSp>
        <p:pic>
          <p:nvPicPr>
            <p:cNvPr id="2650" name="Google Shape;2650;p107"/>
            <p:cNvPicPr preferRelativeResize="0"/>
            <p:nvPr/>
          </p:nvPicPr>
          <p:blipFill rotWithShape="1">
            <a:blip r:embed="rId7">
              <a:alphaModFix/>
            </a:blip>
            <a:srcRect/>
            <a:stretch/>
          </p:blipFill>
          <p:spPr>
            <a:xfrm>
              <a:off x="6848044" y="1982865"/>
              <a:ext cx="1623732" cy="802674"/>
            </a:xfrm>
            <a:prstGeom prst="rect">
              <a:avLst/>
            </a:prstGeom>
            <a:solidFill>
              <a:schemeClr val="lt1"/>
            </a:solidFill>
            <a:ln>
              <a:noFill/>
            </a:ln>
          </p:spPr>
        </p:pic>
        <p:pic>
          <p:nvPicPr>
            <p:cNvPr id="2651" name="Google Shape;2651;p107"/>
            <p:cNvPicPr preferRelativeResize="0"/>
            <p:nvPr/>
          </p:nvPicPr>
          <p:blipFill rotWithShape="1">
            <a:blip r:embed="rId8">
              <a:alphaModFix/>
            </a:blip>
            <a:srcRect/>
            <a:stretch/>
          </p:blipFill>
          <p:spPr>
            <a:xfrm>
              <a:off x="7748837" y="1371600"/>
              <a:ext cx="1615580" cy="792549"/>
            </a:xfrm>
            <a:prstGeom prst="rect">
              <a:avLst/>
            </a:prstGeom>
            <a:solidFill>
              <a:schemeClr val="lt1"/>
            </a:solidFill>
            <a:ln>
              <a:noFill/>
            </a:ln>
          </p:spPr>
        </p:pic>
      </p:grpSp>
      <p:pic>
        <p:nvPicPr>
          <p:cNvPr id="2652" name="Google Shape;2652;p107"/>
          <p:cNvPicPr preferRelativeResize="0"/>
          <p:nvPr/>
        </p:nvPicPr>
        <p:blipFill rotWithShape="1">
          <a:blip r:embed="rId9">
            <a:alphaModFix/>
          </a:blip>
          <a:srcRect/>
          <a:stretch/>
        </p:blipFill>
        <p:spPr>
          <a:xfrm>
            <a:off x="8417215" y="3207493"/>
            <a:ext cx="1553358" cy="1456778"/>
          </a:xfrm>
          <a:prstGeom prst="rect">
            <a:avLst/>
          </a:prstGeom>
          <a:noFill/>
          <a:ln>
            <a:noFill/>
          </a:ln>
        </p:spPr>
      </p:pic>
      <p:grpSp>
        <p:nvGrpSpPr>
          <p:cNvPr id="2653" name="Google Shape;2653;p107"/>
          <p:cNvGrpSpPr/>
          <p:nvPr/>
        </p:nvGrpSpPr>
        <p:grpSpPr>
          <a:xfrm>
            <a:off x="6604740" y="3788364"/>
            <a:ext cx="1423561" cy="1578566"/>
            <a:chOff x="7289641" y="2814828"/>
            <a:chExt cx="1303124" cy="1632055"/>
          </a:xfrm>
        </p:grpSpPr>
        <p:pic>
          <p:nvPicPr>
            <p:cNvPr id="2654" name="Google Shape;2654;p107"/>
            <p:cNvPicPr preferRelativeResize="0"/>
            <p:nvPr/>
          </p:nvPicPr>
          <p:blipFill rotWithShape="1">
            <a:blip r:embed="rId10">
              <a:alphaModFix/>
            </a:blip>
            <a:srcRect/>
            <a:stretch/>
          </p:blipFill>
          <p:spPr>
            <a:xfrm>
              <a:off x="7984850" y="2814828"/>
              <a:ext cx="607915" cy="807527"/>
            </a:xfrm>
            <a:prstGeom prst="rect">
              <a:avLst/>
            </a:prstGeom>
            <a:noFill/>
            <a:ln>
              <a:noFill/>
            </a:ln>
          </p:spPr>
        </p:pic>
        <p:pic>
          <p:nvPicPr>
            <p:cNvPr id="2655" name="Google Shape;2655;p107"/>
            <p:cNvPicPr preferRelativeResize="0"/>
            <p:nvPr/>
          </p:nvPicPr>
          <p:blipFill rotWithShape="1">
            <a:blip r:embed="rId11">
              <a:alphaModFix/>
            </a:blip>
            <a:srcRect/>
            <a:stretch/>
          </p:blipFill>
          <p:spPr>
            <a:xfrm>
              <a:off x="7321850" y="2819031"/>
              <a:ext cx="607914" cy="807527"/>
            </a:xfrm>
            <a:prstGeom prst="rect">
              <a:avLst/>
            </a:prstGeom>
            <a:noFill/>
            <a:ln>
              <a:noFill/>
            </a:ln>
          </p:spPr>
        </p:pic>
        <p:pic>
          <p:nvPicPr>
            <p:cNvPr id="2656" name="Google Shape;2656;p107"/>
            <p:cNvPicPr preferRelativeResize="0"/>
            <p:nvPr/>
          </p:nvPicPr>
          <p:blipFill rotWithShape="1">
            <a:blip r:embed="rId11">
              <a:alphaModFix/>
            </a:blip>
            <a:srcRect/>
            <a:stretch/>
          </p:blipFill>
          <p:spPr>
            <a:xfrm>
              <a:off x="7941159" y="3599981"/>
              <a:ext cx="607915" cy="807527"/>
            </a:xfrm>
            <a:prstGeom prst="rect">
              <a:avLst/>
            </a:prstGeom>
            <a:noFill/>
            <a:ln>
              <a:noFill/>
            </a:ln>
          </p:spPr>
        </p:pic>
        <p:pic>
          <p:nvPicPr>
            <p:cNvPr id="2657" name="Google Shape;2657;p107"/>
            <p:cNvPicPr preferRelativeResize="0"/>
            <p:nvPr/>
          </p:nvPicPr>
          <p:blipFill rotWithShape="1">
            <a:blip r:embed="rId12">
              <a:alphaModFix/>
            </a:blip>
            <a:srcRect/>
            <a:stretch/>
          </p:blipFill>
          <p:spPr>
            <a:xfrm>
              <a:off x="7289641" y="3639356"/>
              <a:ext cx="607916" cy="807527"/>
            </a:xfrm>
            <a:prstGeom prst="rect">
              <a:avLst/>
            </a:prstGeom>
            <a:noFill/>
            <a:ln>
              <a:noFill/>
            </a:ln>
          </p:spPr>
        </p:pic>
      </p:grpSp>
      <p:pic>
        <p:nvPicPr>
          <p:cNvPr id="2658" name="Google Shape;2658;p107"/>
          <p:cNvPicPr preferRelativeResize="0"/>
          <p:nvPr/>
        </p:nvPicPr>
        <p:blipFill rotWithShape="1">
          <a:blip r:embed="rId13">
            <a:alphaModFix/>
          </a:blip>
          <a:srcRect/>
          <a:stretch/>
        </p:blipFill>
        <p:spPr>
          <a:xfrm>
            <a:off x="8239425" y="4551505"/>
            <a:ext cx="1681766" cy="1823160"/>
          </a:xfrm>
          <a:prstGeom prst="rect">
            <a:avLst/>
          </a:prstGeom>
          <a:noFill/>
          <a:ln>
            <a:noFill/>
          </a:ln>
        </p:spPr>
      </p:pic>
      <p:sp>
        <p:nvSpPr>
          <p:cNvPr id="2659" name="Google Shape;2659;p107"/>
          <p:cNvSpPr txBox="1"/>
          <p:nvPr/>
        </p:nvSpPr>
        <p:spPr>
          <a:xfrm>
            <a:off x="2162734" y="314576"/>
            <a:ext cx="8165054" cy="594360"/>
          </a:xfrm>
          <a:prstGeom prst="rect">
            <a:avLst/>
          </a:prstGeom>
          <a:noFill/>
          <a:ln>
            <a:noFill/>
          </a:ln>
        </p:spPr>
        <p:txBody>
          <a:bodyPr spcFirstLastPara="1" wrap="square" lIns="44925" tIns="44925" rIns="44925" bIns="44925" anchor="t" anchorCtr="0">
            <a:noAutofit/>
          </a:bodyPr>
          <a:lstStyle/>
          <a:p>
            <a:pPr marL="0" marR="0" lvl="0" indent="0" algn="l" rtl="0">
              <a:lnSpc>
                <a:spcPct val="122549"/>
              </a:lnSpc>
              <a:spcBef>
                <a:spcPts val="0"/>
              </a:spcBef>
              <a:spcAft>
                <a:spcPts val="0"/>
              </a:spcAft>
              <a:buClr>
                <a:srgbClr val="000000"/>
              </a:buClr>
              <a:buSzPts val="1765"/>
              <a:buFont typeface="Arial"/>
              <a:buNone/>
            </a:pPr>
            <a:r>
              <a:rPr lang="en-US" sz="1765" b="1" i="0" u="none" strike="noStrike" cap="none">
                <a:solidFill>
                  <a:srgbClr val="002776"/>
                </a:solidFill>
                <a:latin typeface="Calibri"/>
                <a:ea typeface="Calibri"/>
                <a:cs typeface="Calibri"/>
                <a:sym typeface="Calibri"/>
              </a:rPr>
              <a:t>When multiple teams work on large systems, confusion and rework is the norm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222042" y="115384"/>
            <a:ext cx="11334697" cy="86793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800"/>
              <a:buFont typeface="Calibri"/>
              <a:buNone/>
            </a:pPr>
            <a:r>
              <a:rPr lang="en-US" sz="2800"/>
              <a:t>DDD stated simply; holding a conversation rooted in a domain model, that is reflected in the domain layer of your code</a:t>
            </a:r>
            <a:endParaRPr/>
          </a:p>
        </p:txBody>
      </p:sp>
      <p:sp>
        <p:nvSpPr>
          <p:cNvPr id="238" name="Google Shape;238;p11"/>
          <p:cNvSpPr txBox="1">
            <a:spLocks noGrp="1"/>
          </p:cNvSpPr>
          <p:nvPr>
            <p:ph type="sldNum" idx="12"/>
          </p:nvPr>
        </p:nvSpPr>
        <p:spPr>
          <a:xfrm>
            <a:off x="8473440" y="9248523"/>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239" name="Google Shape;239;p11"/>
          <p:cNvSpPr txBox="1"/>
          <p:nvPr/>
        </p:nvSpPr>
        <p:spPr>
          <a:xfrm>
            <a:off x="11958" y="1598672"/>
            <a:ext cx="4235344" cy="28007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A </a:t>
            </a:r>
            <a:r>
              <a:rPr lang="en-US" sz="1200" b="1" i="1" u="none" strike="noStrike" cap="none">
                <a:solidFill>
                  <a:srgbClr val="000000"/>
                </a:solidFill>
                <a:latin typeface="Times New Roman"/>
                <a:ea typeface="Times New Roman"/>
                <a:cs typeface="Times New Roman"/>
                <a:sym typeface="Times New Roman"/>
              </a:rPr>
              <a:t>Program</a:t>
            </a:r>
            <a:r>
              <a:rPr lang="en-US" sz="1200" b="0" i="0" u="none" strike="noStrike" cap="none">
                <a:solidFill>
                  <a:srgbClr val="000000"/>
                </a:solidFill>
                <a:latin typeface="Times New Roman"/>
                <a:ea typeface="Times New Roman"/>
                <a:cs typeface="Times New Roman"/>
                <a:sym typeface="Times New Roman"/>
              </a:rPr>
              <a:t> represents all program information maintained by OSAP for each </a:t>
            </a:r>
            <a:r>
              <a:rPr lang="en-US" sz="1200" b="1" i="1" u="none" strike="noStrike" cap="none">
                <a:solidFill>
                  <a:srgbClr val="000000"/>
                </a:solidFill>
                <a:latin typeface="Times New Roman"/>
                <a:ea typeface="Times New Roman"/>
                <a:cs typeface="Times New Roman"/>
                <a:sym typeface="Times New Roman"/>
              </a:rPr>
              <a:t>Educational Institution</a:t>
            </a:r>
            <a:r>
              <a:rPr lang="en-US" sz="1200" b="1" i="0" u="none" strike="noStrike" cap="none">
                <a:solidFill>
                  <a:srgbClr val="000000"/>
                </a:solidFill>
                <a:latin typeface="Times New Roman"/>
                <a:ea typeface="Times New Roman"/>
                <a:cs typeface="Times New Roman"/>
                <a:sym typeface="Times New Roman"/>
              </a:rPr>
              <a:t>.</a:t>
            </a:r>
            <a:r>
              <a:rPr lang="en-US" sz="1200" b="0" i="0" u="none" strike="noStrike" cap="none">
                <a:solidFill>
                  <a:srgbClr val="000000"/>
                </a:solidFill>
                <a:latin typeface="Times New Roman"/>
                <a:ea typeface="Times New Roman"/>
                <a:cs typeface="Times New Roman"/>
                <a:sym typeface="Times New Roman"/>
              </a:rPr>
              <a:t>  </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Times New Roman"/>
                <a:ea typeface="Times New Roman"/>
                <a:cs typeface="Times New Roman"/>
                <a:sym typeface="Times New Roman"/>
              </a:rPr>
              <a:t>Students</a:t>
            </a:r>
            <a:r>
              <a:rPr lang="en-US" sz="1200" b="0" i="0" u="none" strike="noStrike" cap="none">
                <a:solidFill>
                  <a:srgbClr val="000000"/>
                </a:solidFill>
                <a:latin typeface="Times New Roman"/>
                <a:ea typeface="Times New Roman"/>
                <a:cs typeface="Times New Roman"/>
                <a:sym typeface="Times New Roman"/>
              </a:rPr>
              <a:t> enrolled in a </a:t>
            </a:r>
            <a:r>
              <a:rPr lang="en-US" sz="1200" b="1" i="1" u="none" strike="noStrike" cap="none">
                <a:solidFill>
                  <a:srgbClr val="000000"/>
                </a:solidFill>
                <a:latin typeface="Times New Roman"/>
                <a:ea typeface="Times New Roman"/>
                <a:cs typeface="Times New Roman"/>
                <a:sym typeface="Times New Roman"/>
              </a:rPr>
              <a:t>Programs</a:t>
            </a:r>
            <a:r>
              <a:rPr lang="en-US" sz="1200" b="0" i="0" u="none" strike="noStrike" cap="none">
                <a:solidFill>
                  <a:srgbClr val="000000"/>
                </a:solidFill>
                <a:latin typeface="Times New Roman"/>
                <a:ea typeface="Times New Roman"/>
                <a:cs typeface="Times New Roman"/>
                <a:sym typeface="Times New Roman"/>
              </a:rPr>
              <a:t> do not have </a:t>
            </a:r>
            <a:r>
              <a:rPr lang="en-US" sz="1200" b="1" i="1" u="none" strike="noStrike" cap="none">
                <a:solidFill>
                  <a:srgbClr val="000000"/>
                </a:solidFill>
                <a:latin typeface="Times New Roman"/>
                <a:ea typeface="Times New Roman"/>
                <a:cs typeface="Times New Roman"/>
                <a:sym typeface="Times New Roman"/>
              </a:rPr>
              <a:t>Eligibility</a:t>
            </a:r>
            <a:r>
              <a:rPr lang="en-US" sz="1200" b="0" i="0" u="none" strike="noStrike" cap="none">
                <a:solidFill>
                  <a:srgbClr val="000000"/>
                </a:solidFill>
                <a:latin typeface="Times New Roman"/>
                <a:ea typeface="Times New Roman"/>
                <a:cs typeface="Times New Roman"/>
                <a:sym typeface="Times New Roman"/>
              </a:rPr>
              <a:t> to apply for specific </a:t>
            </a:r>
            <a:r>
              <a:rPr lang="en-US" sz="1200" b="1" i="1" u="none" strike="noStrike" cap="none">
                <a:solidFill>
                  <a:srgbClr val="000000"/>
                </a:solidFill>
                <a:latin typeface="Times New Roman"/>
                <a:ea typeface="Times New Roman"/>
                <a:cs typeface="Times New Roman"/>
                <a:sym typeface="Times New Roman"/>
              </a:rPr>
              <a:t>Funding Instruments</a:t>
            </a:r>
            <a:r>
              <a:rPr lang="en-US" sz="12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1" i="1" u="none" strike="noStrike" cap="none">
                <a:solidFill>
                  <a:srgbClr val="000000"/>
                </a:solidFill>
                <a:latin typeface="Times New Roman"/>
                <a:ea typeface="Times New Roman"/>
                <a:cs typeface="Times New Roman"/>
                <a:sym typeface="Times New Roman"/>
              </a:rPr>
              <a:t>Funding Instruments Eligibility </a:t>
            </a:r>
            <a:r>
              <a:rPr lang="en-US" sz="1100" b="0" i="0" u="none" strike="noStrike" cap="none">
                <a:solidFill>
                  <a:srgbClr val="000000"/>
                </a:solidFill>
                <a:latin typeface="Times New Roman"/>
                <a:ea typeface="Times New Roman"/>
                <a:cs typeface="Times New Roman"/>
                <a:sym typeface="Times New Roman"/>
              </a:rPr>
              <a:t>for</a:t>
            </a:r>
            <a:r>
              <a:rPr lang="en-US" sz="1200" b="0" i="0" u="none" strike="noStrike" cap="none">
                <a:solidFill>
                  <a:srgbClr val="000000"/>
                </a:solidFill>
                <a:latin typeface="Times New Roman"/>
                <a:ea typeface="Times New Roman"/>
                <a:cs typeface="Times New Roman"/>
                <a:sym typeface="Times New Roman"/>
              </a:rPr>
              <a:t> a </a:t>
            </a:r>
            <a:r>
              <a:rPr lang="en-US" sz="1200" b="1" i="1" u="none" strike="noStrike" cap="none">
                <a:solidFill>
                  <a:srgbClr val="000000"/>
                </a:solidFill>
                <a:latin typeface="Times New Roman"/>
                <a:ea typeface="Times New Roman"/>
                <a:cs typeface="Times New Roman"/>
                <a:sym typeface="Times New Roman"/>
              </a:rPr>
              <a:t>Program</a:t>
            </a:r>
            <a:r>
              <a:rPr lang="en-US" sz="1200" b="0" i="0" u="none" strike="noStrike" cap="none">
                <a:solidFill>
                  <a:srgbClr val="000000"/>
                </a:solidFill>
                <a:latin typeface="Times New Roman"/>
                <a:ea typeface="Times New Roman"/>
                <a:cs typeface="Times New Roman"/>
                <a:sym typeface="Times New Roman"/>
              </a:rPr>
              <a:t> is determined</a:t>
            </a:r>
            <a:r>
              <a:rPr lang="en-US" sz="1200" b="1" i="1" u="none" strike="noStrike" cap="none">
                <a:solidFill>
                  <a:srgbClr val="000000"/>
                </a:solidFill>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by the </a:t>
            </a:r>
            <a:r>
              <a:rPr lang="en-US" sz="1200" b="1" i="1" u="none" strike="noStrike" cap="none">
                <a:solidFill>
                  <a:srgbClr val="000000"/>
                </a:solidFill>
                <a:latin typeface="Times New Roman"/>
                <a:ea typeface="Times New Roman"/>
                <a:cs typeface="Times New Roman"/>
                <a:sym typeface="Times New Roman"/>
              </a:rPr>
              <a:t>Educational Institution </a:t>
            </a:r>
            <a:r>
              <a:rPr lang="en-US" sz="1200" b="0" i="0" u="none" strike="noStrike" cap="none">
                <a:solidFill>
                  <a:srgbClr val="000000"/>
                </a:solidFill>
                <a:latin typeface="Times New Roman"/>
                <a:ea typeface="Times New Roman"/>
                <a:cs typeface="Times New Roman"/>
                <a:sym typeface="Times New Roman"/>
              </a:rPr>
              <a:t>providing the </a:t>
            </a:r>
            <a:r>
              <a:rPr lang="en-US" sz="1200" b="1" i="1" u="none" strike="noStrike" cap="none">
                <a:solidFill>
                  <a:srgbClr val="000000"/>
                </a:solidFill>
                <a:latin typeface="Times New Roman"/>
                <a:ea typeface="Times New Roman"/>
                <a:cs typeface="Times New Roman"/>
                <a:sym typeface="Times New Roman"/>
              </a:rPr>
              <a:t>Program</a:t>
            </a:r>
            <a:r>
              <a:rPr lang="en-US" sz="1200" b="0" i="0" u="none" strike="noStrike" cap="none">
                <a:solidFill>
                  <a:srgbClr val="000000"/>
                </a:solidFill>
                <a:latin typeface="Times New Roman"/>
                <a:ea typeface="Times New Roman"/>
                <a:cs typeface="Times New Roman"/>
                <a:sym typeface="Times New Roman"/>
              </a:rPr>
              <a:t>. Each </a:t>
            </a:r>
            <a:r>
              <a:rPr lang="en-US" sz="1200" b="1" i="1" u="none" strike="noStrike" cap="none">
                <a:solidFill>
                  <a:srgbClr val="000000"/>
                </a:solidFill>
                <a:latin typeface="Times New Roman"/>
                <a:ea typeface="Times New Roman"/>
                <a:cs typeface="Times New Roman"/>
                <a:sym typeface="Times New Roman"/>
              </a:rPr>
              <a:t>Program</a:t>
            </a:r>
            <a:r>
              <a:rPr lang="en-US" sz="1200" b="0" i="0" u="none" strike="noStrike" cap="none">
                <a:solidFill>
                  <a:srgbClr val="000000"/>
                </a:solidFill>
                <a:latin typeface="Times New Roman"/>
                <a:ea typeface="Times New Roman"/>
                <a:cs typeface="Times New Roman"/>
                <a:sym typeface="Times New Roman"/>
              </a:rPr>
              <a:t> has a set of </a:t>
            </a:r>
            <a:r>
              <a:rPr lang="en-US" sz="1200" b="1" i="1" u="none" strike="noStrike" cap="none">
                <a:solidFill>
                  <a:srgbClr val="000000"/>
                </a:solidFill>
                <a:latin typeface="Times New Roman"/>
                <a:ea typeface="Times New Roman"/>
                <a:cs typeface="Times New Roman"/>
                <a:sym typeface="Times New Roman"/>
              </a:rPr>
              <a:t>Program Costs </a:t>
            </a:r>
            <a:r>
              <a:rPr lang="en-US" sz="1200" b="0" i="0" u="none" strike="noStrike" cap="none">
                <a:solidFill>
                  <a:srgbClr val="000000"/>
                </a:solidFill>
                <a:latin typeface="Times New Roman"/>
                <a:ea typeface="Times New Roman"/>
                <a:cs typeface="Times New Roman"/>
                <a:sym typeface="Times New Roman"/>
              </a:rPr>
              <a:t>that are either </a:t>
            </a:r>
            <a:r>
              <a:rPr lang="en-US" sz="1200" b="1" i="1" u="none" strike="noStrike" cap="none">
                <a:solidFill>
                  <a:srgbClr val="000000"/>
                </a:solidFill>
                <a:latin typeface="Times New Roman"/>
                <a:ea typeface="Times New Roman"/>
                <a:cs typeface="Times New Roman"/>
                <a:sym typeface="Times New Roman"/>
              </a:rPr>
              <a:t>Fixed</a:t>
            </a:r>
            <a:r>
              <a:rPr lang="en-US" sz="1200" b="0" i="0" u="none" strike="noStrike" cap="none">
                <a:solidFill>
                  <a:srgbClr val="000000"/>
                </a:solidFill>
                <a:latin typeface="Times New Roman"/>
                <a:ea typeface="Times New Roman"/>
                <a:cs typeface="Times New Roman"/>
                <a:sym typeface="Times New Roman"/>
              </a:rPr>
              <a:t>, </a:t>
            </a:r>
            <a:r>
              <a:rPr lang="en-US" sz="1200" b="1" i="1" u="none" strike="noStrike" cap="none">
                <a:solidFill>
                  <a:srgbClr val="000000"/>
                </a:solidFill>
                <a:latin typeface="Times New Roman"/>
                <a:ea typeface="Times New Roman"/>
                <a:cs typeface="Times New Roman"/>
                <a:sym typeface="Times New Roman"/>
              </a:rPr>
              <a:t>Flexible</a:t>
            </a:r>
            <a:r>
              <a:rPr lang="en-US" sz="1200" b="0" i="0" u="none" strike="noStrike" cap="none">
                <a:solidFill>
                  <a:srgbClr val="000000"/>
                </a:solidFill>
                <a:latin typeface="Times New Roman"/>
                <a:ea typeface="Times New Roman"/>
                <a:cs typeface="Times New Roman"/>
                <a:sym typeface="Times New Roman"/>
              </a:rPr>
              <a:t> or </a:t>
            </a:r>
            <a:r>
              <a:rPr lang="en-US" sz="1200" b="1" i="1" u="none" strike="noStrike" cap="none">
                <a:solidFill>
                  <a:srgbClr val="000000"/>
                </a:solidFill>
                <a:latin typeface="Times New Roman"/>
                <a:ea typeface="Times New Roman"/>
                <a:cs typeface="Times New Roman"/>
                <a:sym typeface="Times New Roman"/>
              </a:rPr>
              <a:t>Student Centric.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A </a:t>
            </a:r>
            <a:r>
              <a:rPr lang="en-US" sz="1200" b="1" i="1" u="none" strike="noStrike" cap="none">
                <a:solidFill>
                  <a:srgbClr val="000000"/>
                </a:solidFill>
                <a:latin typeface="Times New Roman"/>
                <a:ea typeface="Times New Roman"/>
                <a:cs typeface="Times New Roman"/>
                <a:sym typeface="Times New Roman"/>
              </a:rPr>
              <a:t>Program</a:t>
            </a:r>
            <a:r>
              <a:rPr lang="en-US" sz="1200" b="0" i="0" u="none" strike="noStrike" cap="none">
                <a:solidFill>
                  <a:srgbClr val="000000"/>
                </a:solidFill>
                <a:latin typeface="Times New Roman"/>
                <a:ea typeface="Times New Roman"/>
                <a:cs typeface="Times New Roman"/>
                <a:sym typeface="Times New Roman"/>
              </a:rPr>
              <a:t> may be defined by a </a:t>
            </a:r>
            <a:r>
              <a:rPr lang="en-US" sz="1200" b="1" i="1" u="none" strike="noStrike" cap="none">
                <a:solidFill>
                  <a:srgbClr val="000000"/>
                </a:solidFill>
                <a:latin typeface="Times New Roman"/>
                <a:ea typeface="Times New Roman"/>
                <a:cs typeface="Times New Roman"/>
                <a:sym typeface="Times New Roman"/>
              </a:rPr>
              <a:t>Student</a:t>
            </a:r>
            <a:r>
              <a:rPr lang="en-US" sz="1200" b="0" i="0" u="none" strike="noStrike" cap="none">
                <a:solidFill>
                  <a:srgbClr val="000000"/>
                </a:solidFill>
                <a:latin typeface="Times New Roman"/>
                <a:ea typeface="Times New Roman"/>
                <a:cs typeface="Times New Roman"/>
                <a:sym typeface="Times New Roman"/>
              </a:rPr>
              <a:t> when making an </a:t>
            </a:r>
            <a:r>
              <a:rPr lang="en-US" sz="1200" b="1" i="1" u="none" strike="noStrike" cap="none">
                <a:solidFill>
                  <a:srgbClr val="000000"/>
                </a:solidFill>
                <a:latin typeface="Times New Roman"/>
                <a:ea typeface="Times New Roman"/>
                <a:cs typeface="Times New Roman"/>
                <a:sym typeface="Times New Roman"/>
              </a:rPr>
              <a:t>Application</a:t>
            </a:r>
            <a:r>
              <a:rPr lang="en-US" sz="1200" b="0" i="0" u="none" strike="noStrike" cap="none">
                <a:solidFill>
                  <a:srgbClr val="000000"/>
                </a:solidFill>
                <a:latin typeface="Times New Roman"/>
                <a:ea typeface="Times New Roman"/>
                <a:cs typeface="Times New Roman"/>
                <a:sym typeface="Times New Roman"/>
              </a:rPr>
              <a:t> for a specific </a:t>
            </a:r>
            <a:r>
              <a:rPr lang="en-US" sz="1200" b="1" i="1" u="none" strike="noStrike" cap="none">
                <a:solidFill>
                  <a:srgbClr val="000000"/>
                </a:solidFill>
                <a:latin typeface="Times New Roman"/>
                <a:ea typeface="Times New Roman"/>
                <a:cs typeface="Times New Roman"/>
                <a:sym typeface="Times New Roman"/>
              </a:rPr>
              <a:t>Course</a:t>
            </a:r>
            <a:r>
              <a:rPr lang="en-US" sz="1200" b="0" i="0" u="none" strike="noStrike" cap="none">
                <a:solidFill>
                  <a:srgbClr val="000000"/>
                </a:solidFill>
                <a:latin typeface="Times New Roman"/>
                <a:ea typeface="Times New Roman"/>
                <a:cs typeface="Times New Roman"/>
                <a:sym typeface="Times New Roman"/>
              </a:rPr>
              <a:t>. This will set the type of </a:t>
            </a:r>
            <a:r>
              <a:rPr lang="en-US" sz="1200" b="1" i="1" u="none" strike="noStrike" cap="none">
                <a:solidFill>
                  <a:srgbClr val="000000"/>
                </a:solidFill>
                <a:latin typeface="Times New Roman"/>
                <a:ea typeface="Times New Roman"/>
                <a:cs typeface="Times New Roman"/>
                <a:sym typeface="Times New Roman"/>
              </a:rPr>
              <a:t>Program Cost</a:t>
            </a:r>
            <a:r>
              <a:rPr lang="en-US" sz="1200" b="0" i="0" u="none" strike="noStrike" cap="none">
                <a:solidFill>
                  <a:srgbClr val="000000"/>
                </a:solidFill>
                <a:latin typeface="Times New Roman"/>
                <a:ea typeface="Times New Roman"/>
                <a:cs typeface="Times New Roman"/>
                <a:sym typeface="Times New Roman"/>
              </a:rPr>
              <a:t> to </a:t>
            </a:r>
            <a:r>
              <a:rPr lang="en-US" sz="1200" b="1" i="1" u="none" strike="noStrike" cap="none">
                <a:solidFill>
                  <a:srgbClr val="000000"/>
                </a:solidFill>
                <a:latin typeface="Times New Roman"/>
                <a:ea typeface="Times New Roman"/>
                <a:cs typeface="Times New Roman"/>
                <a:sym typeface="Times New Roman"/>
              </a:rPr>
              <a:t>Student Centric.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The resulting </a:t>
            </a:r>
            <a:r>
              <a:rPr lang="en-US" sz="1200" b="1" i="1" u="none" strike="noStrike" cap="none">
                <a:solidFill>
                  <a:srgbClr val="000000"/>
                </a:solidFill>
                <a:latin typeface="Times New Roman"/>
                <a:ea typeface="Times New Roman"/>
                <a:cs typeface="Times New Roman"/>
                <a:sym typeface="Times New Roman"/>
              </a:rPr>
              <a:t>Student</a:t>
            </a:r>
            <a:r>
              <a:rPr lang="en-US" sz="1200" b="0" i="0" u="none" strike="noStrike" cap="none">
                <a:solidFill>
                  <a:srgbClr val="000000"/>
                </a:solidFill>
                <a:latin typeface="Times New Roman"/>
                <a:ea typeface="Times New Roman"/>
                <a:cs typeface="Times New Roman"/>
                <a:sym typeface="Times New Roman"/>
              </a:rPr>
              <a:t> </a:t>
            </a:r>
            <a:r>
              <a:rPr lang="en-US" sz="1200" b="1" i="1" u="none" strike="noStrike" cap="none">
                <a:solidFill>
                  <a:srgbClr val="000000"/>
                </a:solidFill>
                <a:latin typeface="Times New Roman"/>
                <a:ea typeface="Times New Roman"/>
                <a:cs typeface="Times New Roman"/>
                <a:sym typeface="Times New Roman"/>
              </a:rPr>
              <a:t>Centric</a:t>
            </a:r>
            <a:r>
              <a:rPr lang="en-US" sz="1200" b="0" i="0" u="none" strike="noStrike" cap="none">
                <a:solidFill>
                  <a:srgbClr val="000000"/>
                </a:solidFill>
                <a:latin typeface="Times New Roman"/>
                <a:ea typeface="Times New Roman"/>
                <a:cs typeface="Times New Roman"/>
                <a:sym typeface="Times New Roman"/>
              </a:rPr>
              <a:t> </a:t>
            </a:r>
            <a:r>
              <a:rPr lang="en-US" sz="1200" b="1" i="1" u="none" strike="noStrike" cap="none">
                <a:solidFill>
                  <a:srgbClr val="000000"/>
                </a:solidFill>
                <a:latin typeface="Times New Roman"/>
                <a:ea typeface="Times New Roman"/>
                <a:cs typeface="Times New Roman"/>
                <a:sym typeface="Times New Roman"/>
              </a:rPr>
              <a:t>Program</a:t>
            </a:r>
            <a:r>
              <a:rPr lang="en-US" sz="1200" b="0" i="0" u="none" strike="noStrike" cap="none">
                <a:solidFill>
                  <a:srgbClr val="000000"/>
                </a:solidFill>
                <a:latin typeface="Times New Roman"/>
                <a:ea typeface="Times New Roman"/>
                <a:cs typeface="Times New Roman"/>
                <a:sym typeface="Times New Roman"/>
              </a:rPr>
              <a:t> would be associated with the </a:t>
            </a:r>
            <a:r>
              <a:rPr lang="en-US" sz="1200" b="1" i="1" u="none" strike="noStrike" cap="none">
                <a:solidFill>
                  <a:srgbClr val="000000"/>
                </a:solidFill>
                <a:latin typeface="Times New Roman"/>
                <a:ea typeface="Times New Roman"/>
                <a:cs typeface="Times New Roman"/>
                <a:sym typeface="Times New Roman"/>
              </a:rPr>
              <a:t>Student </a:t>
            </a:r>
            <a:r>
              <a:rPr lang="en-US" sz="1200" b="0" i="0" u="none" strike="noStrike" cap="none">
                <a:solidFill>
                  <a:srgbClr val="000000"/>
                </a:solidFill>
                <a:latin typeface="Times New Roman"/>
                <a:ea typeface="Times New Roman"/>
                <a:cs typeface="Times New Roman"/>
                <a:sym typeface="Times New Roman"/>
              </a:rPr>
              <a:t>and the</a:t>
            </a:r>
            <a:r>
              <a:rPr lang="en-US" sz="1200" b="1" i="1" u="none" strike="noStrike" cap="none">
                <a:solidFill>
                  <a:srgbClr val="000000"/>
                </a:solidFill>
                <a:latin typeface="Times New Roman"/>
                <a:ea typeface="Times New Roman"/>
                <a:cs typeface="Times New Roman"/>
                <a:sym typeface="Times New Roman"/>
              </a:rPr>
              <a:t> Application</a:t>
            </a:r>
            <a:r>
              <a:rPr lang="en-US" sz="1200" b="1" i="0" u="none" strike="noStrike" cap="none">
                <a:solidFill>
                  <a:srgbClr val="000000"/>
                </a:solidFill>
                <a:latin typeface="Times New Roman"/>
                <a:ea typeface="Times New Roman"/>
                <a:cs typeface="Times New Roman"/>
                <a:sym typeface="Times New Roman"/>
              </a:rPr>
              <a:t> </a:t>
            </a:r>
            <a:r>
              <a:rPr lang="en-US" sz="1200" b="0" i="0" u="none" strike="noStrike" cap="none">
                <a:solidFill>
                  <a:srgbClr val="000000"/>
                </a:solidFill>
                <a:latin typeface="Times New Roman"/>
                <a:ea typeface="Times New Roman"/>
                <a:cs typeface="Times New Roman"/>
                <a:sym typeface="Times New Roman"/>
              </a:rPr>
              <a:t>that created it.</a:t>
            </a:r>
            <a:endParaRPr sz="1200" b="0" i="0" u="none" strike="noStrike" cap="none">
              <a:solidFill>
                <a:schemeClr val="dk1"/>
              </a:solidFill>
              <a:latin typeface="Times New Roman"/>
              <a:ea typeface="Times New Roman"/>
              <a:cs typeface="Times New Roman"/>
              <a:sym typeface="Times New Roman"/>
            </a:endParaRPr>
          </a:p>
        </p:txBody>
      </p:sp>
      <p:grpSp>
        <p:nvGrpSpPr>
          <p:cNvPr id="240" name="Google Shape;240;p11"/>
          <p:cNvGrpSpPr/>
          <p:nvPr/>
        </p:nvGrpSpPr>
        <p:grpSpPr>
          <a:xfrm>
            <a:off x="4247302" y="1627847"/>
            <a:ext cx="7919093" cy="2122270"/>
            <a:chOff x="3522534" y="1201117"/>
            <a:chExt cx="8614391" cy="2650609"/>
          </a:xfrm>
        </p:grpSpPr>
        <p:pic>
          <p:nvPicPr>
            <p:cNvPr id="241" name="Google Shape;241;p11"/>
            <p:cNvPicPr preferRelativeResize="0"/>
            <p:nvPr/>
          </p:nvPicPr>
          <p:blipFill rotWithShape="1">
            <a:blip r:embed="rId3">
              <a:alphaModFix/>
            </a:blip>
            <a:srcRect/>
            <a:stretch/>
          </p:blipFill>
          <p:spPr>
            <a:xfrm>
              <a:off x="8346028" y="1413317"/>
              <a:ext cx="2454587" cy="323116"/>
            </a:xfrm>
            <a:prstGeom prst="rect">
              <a:avLst/>
            </a:prstGeom>
            <a:noFill/>
            <a:ln>
              <a:noFill/>
            </a:ln>
          </p:spPr>
        </p:pic>
        <p:grpSp>
          <p:nvGrpSpPr>
            <p:cNvPr id="242" name="Google Shape;242;p11"/>
            <p:cNvGrpSpPr/>
            <p:nvPr/>
          </p:nvGrpSpPr>
          <p:grpSpPr>
            <a:xfrm>
              <a:off x="3522534" y="1201117"/>
              <a:ext cx="8614391" cy="2650609"/>
              <a:chOff x="107971" y="2890134"/>
              <a:chExt cx="12092881" cy="3880756"/>
            </a:xfrm>
          </p:grpSpPr>
          <p:sp>
            <p:nvSpPr>
              <p:cNvPr id="243" name="Google Shape;243;p11"/>
              <p:cNvSpPr/>
              <p:nvPr/>
            </p:nvSpPr>
            <p:spPr>
              <a:xfrm>
                <a:off x="5634477" y="3587633"/>
                <a:ext cx="2311876" cy="106491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alibri"/>
                    <a:ea typeface="Calibri"/>
                    <a:cs typeface="Calibri"/>
                    <a:sym typeface="Calibri"/>
                  </a:rPr>
                  <a:t>Program</a:t>
                </a:r>
                <a:endParaRPr sz="1400" b="0" i="0" u="none" strike="noStrike" cap="none">
                  <a:solidFill>
                    <a:srgbClr val="000000"/>
                  </a:solidFill>
                  <a:latin typeface="Arial"/>
                  <a:ea typeface="Arial"/>
                  <a:cs typeface="Arial"/>
                  <a:sym typeface="Arial"/>
                </a:endParaRPr>
              </a:p>
              <a:p>
                <a:pPr marL="88900" marR="0" lvl="0" indent="-88900" algn="l" rtl="0">
                  <a:lnSpc>
                    <a:spcPct val="100000"/>
                  </a:lnSpc>
                  <a:spcBef>
                    <a:spcPts val="0"/>
                  </a:spcBef>
                  <a:spcAft>
                    <a:spcPts val="0"/>
                  </a:spcAft>
                  <a:buClr>
                    <a:schemeClr val="dk1"/>
                  </a:buClr>
                  <a:buSzPts val="800"/>
                  <a:buFont typeface="Arial"/>
                  <a:buChar char="•"/>
                </a:pPr>
                <a:r>
                  <a:rPr lang="en-US" sz="800" b="0" i="0" u="none" strike="noStrike" cap="none">
                    <a:solidFill>
                      <a:schemeClr val="dk1"/>
                    </a:solidFill>
                    <a:latin typeface="Calibri"/>
                    <a:ea typeface="Calibri"/>
                    <a:cs typeface="Calibri"/>
                    <a:sym typeface="Calibri"/>
                  </a:rPr>
                  <a:t>Checks Eligibility For </a:t>
                </a:r>
                <a:r>
                  <a:rPr lang="en-US" sz="800" b="0" i="1" u="none" strike="noStrike" cap="none">
                    <a:solidFill>
                      <a:schemeClr val="dk1"/>
                    </a:solidFill>
                    <a:latin typeface="Calibri"/>
                    <a:ea typeface="Calibri"/>
                    <a:cs typeface="Calibri"/>
                    <a:sym typeface="Calibri"/>
                  </a:rPr>
                  <a:t>Funding Instrument</a:t>
                </a:r>
                <a:endParaRPr sz="1400" b="0" i="0" u="none" strike="noStrike" cap="none">
                  <a:solidFill>
                    <a:srgbClr val="000000"/>
                  </a:solidFill>
                  <a:latin typeface="Arial"/>
                  <a:ea typeface="Arial"/>
                  <a:cs typeface="Arial"/>
                  <a:sym typeface="Arial"/>
                </a:endParaRPr>
              </a:p>
              <a:p>
                <a:pPr marL="88900" marR="0" lvl="0" indent="-88900" algn="l" rtl="0">
                  <a:lnSpc>
                    <a:spcPct val="100000"/>
                  </a:lnSpc>
                  <a:spcBef>
                    <a:spcPts val="0"/>
                  </a:spcBef>
                  <a:spcAft>
                    <a:spcPts val="0"/>
                  </a:spcAft>
                  <a:buClr>
                    <a:schemeClr val="dk1"/>
                  </a:buClr>
                  <a:buSzPts val="800"/>
                  <a:buFont typeface="Arial"/>
                  <a:buChar char="•"/>
                </a:pPr>
                <a:r>
                  <a:rPr lang="en-US" sz="800" b="0" i="0" u="none" strike="noStrike" cap="none">
                    <a:solidFill>
                      <a:schemeClr val="dk1"/>
                    </a:solidFill>
                    <a:latin typeface="Calibri"/>
                    <a:ea typeface="Calibri"/>
                    <a:cs typeface="Calibri"/>
                    <a:sym typeface="Calibri"/>
                  </a:rPr>
                  <a:t>Calculates</a:t>
                </a:r>
                <a:r>
                  <a:rPr lang="en-US" sz="800" b="0" i="1" u="none" strike="noStrike" cap="none">
                    <a:solidFill>
                      <a:schemeClr val="dk1"/>
                    </a:solidFill>
                    <a:latin typeface="Calibri"/>
                    <a:ea typeface="Calibri"/>
                    <a:cs typeface="Calibri"/>
                    <a:sym typeface="Calibri"/>
                  </a:rPr>
                  <a:t> Total Cost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244" name="Google Shape;244;p11"/>
              <p:cNvSpPr/>
              <p:nvPr/>
            </p:nvSpPr>
            <p:spPr>
              <a:xfrm>
                <a:off x="10324942" y="3098800"/>
                <a:ext cx="1875910" cy="107160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alibri"/>
                    <a:ea typeface="Calibri"/>
                    <a:cs typeface="Calibri"/>
                    <a:sym typeface="Calibri"/>
                  </a:rPr>
                  <a:t>Educational Institution</a:t>
                </a:r>
                <a:endParaRPr sz="1400" b="0" i="0" u="none" strike="noStrike" cap="none">
                  <a:solidFill>
                    <a:srgbClr val="000000"/>
                  </a:solidFill>
                  <a:latin typeface="Arial"/>
                  <a:ea typeface="Arial"/>
                  <a:cs typeface="Arial"/>
                  <a:sym typeface="Arial"/>
                </a:endParaRPr>
              </a:p>
              <a:p>
                <a:pPr marL="88900" marR="0" lvl="0" indent="-88900" algn="ctr" rtl="0">
                  <a:lnSpc>
                    <a:spcPct val="100000"/>
                  </a:lnSpc>
                  <a:spcBef>
                    <a:spcPts val="0"/>
                  </a:spcBef>
                  <a:spcAft>
                    <a:spcPts val="0"/>
                  </a:spcAft>
                  <a:buClr>
                    <a:schemeClr val="dk1"/>
                  </a:buClr>
                  <a:buSzPts val="800"/>
                  <a:buFont typeface="Arial"/>
                  <a:buChar char="•"/>
                </a:pPr>
                <a:r>
                  <a:rPr lang="en-US" sz="800" b="0" i="0" u="none" strike="noStrike" cap="none">
                    <a:solidFill>
                      <a:schemeClr val="dk1"/>
                    </a:solidFill>
                    <a:latin typeface="Calibri"/>
                    <a:ea typeface="Calibri"/>
                    <a:cs typeface="Calibri"/>
                    <a:sym typeface="Calibri"/>
                  </a:rPr>
                  <a:t>Offer New </a:t>
                </a:r>
                <a:r>
                  <a:rPr lang="en-US" sz="800" b="0" i="1" u="none" strike="noStrike" cap="none">
                    <a:solidFill>
                      <a:schemeClr val="dk1"/>
                    </a:solidFill>
                    <a:latin typeface="Calibri"/>
                    <a:ea typeface="Calibri"/>
                    <a:cs typeface="Calibri"/>
                    <a:sym typeface="Calibri"/>
                  </a:rPr>
                  <a:t>Program</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dk1"/>
                  </a:solidFill>
                  <a:latin typeface="Calibri"/>
                  <a:ea typeface="Calibri"/>
                  <a:cs typeface="Calibri"/>
                  <a:sym typeface="Calibri"/>
                </a:endParaRPr>
              </a:p>
            </p:txBody>
          </p:sp>
          <p:sp>
            <p:nvSpPr>
              <p:cNvPr id="245" name="Google Shape;245;p11"/>
              <p:cNvSpPr/>
              <p:nvPr/>
            </p:nvSpPr>
            <p:spPr>
              <a:xfrm>
                <a:off x="8741051" y="5988899"/>
                <a:ext cx="1600201" cy="6731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alibri"/>
                    <a:ea typeface="Calibri"/>
                    <a:cs typeface="Calibri"/>
                    <a:sym typeface="Calibri"/>
                  </a:rPr>
                  <a:t>Funding Instrument</a:t>
                </a:r>
                <a:endParaRPr sz="1400" b="0" i="0" u="none" strike="noStrike" cap="none">
                  <a:solidFill>
                    <a:srgbClr val="000000"/>
                  </a:solidFill>
                  <a:latin typeface="Arial"/>
                  <a:ea typeface="Arial"/>
                  <a:cs typeface="Arial"/>
                  <a:sym typeface="Arial"/>
                </a:endParaRPr>
              </a:p>
            </p:txBody>
          </p:sp>
          <p:sp>
            <p:nvSpPr>
              <p:cNvPr id="246" name="Google Shape;246;p11"/>
              <p:cNvSpPr/>
              <p:nvPr/>
            </p:nvSpPr>
            <p:spPr>
              <a:xfrm>
                <a:off x="8746452" y="4018125"/>
                <a:ext cx="1600200" cy="92319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alibri"/>
                    <a:ea typeface="Calibri"/>
                    <a:cs typeface="Calibri"/>
                    <a:sym typeface="Calibri"/>
                  </a:rPr>
                  <a:t>Funding Instrument Eligibility</a:t>
                </a:r>
                <a:endParaRPr sz="1400" b="0" i="0" u="none" strike="noStrike" cap="none">
                  <a:solidFill>
                    <a:srgbClr val="000000"/>
                  </a:solidFill>
                  <a:latin typeface="Arial"/>
                  <a:ea typeface="Arial"/>
                  <a:cs typeface="Arial"/>
                  <a:sym typeface="Arial"/>
                </a:endParaRPr>
              </a:p>
            </p:txBody>
          </p:sp>
          <p:sp>
            <p:nvSpPr>
              <p:cNvPr id="247" name="Google Shape;247;p11"/>
              <p:cNvSpPr/>
              <p:nvPr/>
            </p:nvSpPr>
            <p:spPr>
              <a:xfrm>
                <a:off x="5981475" y="5704078"/>
                <a:ext cx="1600200" cy="92319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alibri"/>
                    <a:ea typeface="Calibri"/>
                    <a:cs typeface="Calibri"/>
                    <a:sym typeface="Calibri"/>
                  </a:rPr>
                  <a:t>Program Cost</a:t>
                </a:r>
                <a:endParaRPr sz="1400" b="0" i="0" u="none" strike="noStrike" cap="none">
                  <a:solidFill>
                    <a:srgbClr val="000000"/>
                  </a:solidFill>
                  <a:latin typeface="Arial"/>
                  <a:ea typeface="Arial"/>
                  <a:cs typeface="Arial"/>
                  <a:sym typeface="Arial"/>
                </a:endParaRPr>
              </a:p>
            </p:txBody>
          </p:sp>
          <p:sp>
            <p:nvSpPr>
              <p:cNvPr id="248" name="Google Shape;248;p11"/>
              <p:cNvSpPr/>
              <p:nvPr/>
            </p:nvSpPr>
            <p:spPr>
              <a:xfrm>
                <a:off x="3475661" y="5701046"/>
                <a:ext cx="1600200" cy="92319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alibri"/>
                    <a:ea typeface="Calibri"/>
                    <a:cs typeface="Calibri"/>
                    <a:sym typeface="Calibri"/>
                  </a:rPr>
                  <a:t>Student Centric Program Cost</a:t>
                </a:r>
                <a:endParaRPr sz="1400" b="0" i="0" u="none" strike="noStrike" cap="none">
                  <a:solidFill>
                    <a:srgbClr val="000000"/>
                  </a:solidFill>
                  <a:latin typeface="Arial"/>
                  <a:ea typeface="Arial"/>
                  <a:cs typeface="Arial"/>
                  <a:sym typeface="Arial"/>
                </a:endParaRPr>
              </a:p>
            </p:txBody>
          </p:sp>
          <p:sp>
            <p:nvSpPr>
              <p:cNvPr id="249" name="Google Shape;249;p11"/>
              <p:cNvSpPr/>
              <p:nvPr/>
            </p:nvSpPr>
            <p:spPr>
              <a:xfrm>
                <a:off x="3344665" y="3794102"/>
                <a:ext cx="1860550" cy="63151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alibri"/>
                    <a:ea typeface="Calibri"/>
                    <a:cs typeface="Calibri"/>
                    <a:sym typeface="Calibri"/>
                  </a:rPr>
                  <a:t>Student Centric Program </a:t>
                </a:r>
                <a:endParaRPr sz="1400" b="0" i="0" u="none" strike="noStrike" cap="none">
                  <a:solidFill>
                    <a:srgbClr val="000000"/>
                  </a:solidFill>
                  <a:latin typeface="Arial"/>
                  <a:ea typeface="Arial"/>
                  <a:cs typeface="Arial"/>
                  <a:sym typeface="Arial"/>
                </a:endParaRPr>
              </a:p>
            </p:txBody>
          </p:sp>
          <p:sp>
            <p:nvSpPr>
              <p:cNvPr id="250" name="Google Shape;250;p11"/>
              <p:cNvSpPr/>
              <p:nvPr/>
            </p:nvSpPr>
            <p:spPr>
              <a:xfrm>
                <a:off x="322365" y="3805468"/>
                <a:ext cx="1706261" cy="59971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alibri"/>
                    <a:ea typeface="Calibri"/>
                    <a:cs typeface="Calibri"/>
                    <a:sym typeface="Calibri"/>
                  </a:rPr>
                  <a:t>Student</a:t>
                </a:r>
                <a:endParaRPr sz="1400" b="0" i="0" u="none" strike="noStrike" cap="none">
                  <a:solidFill>
                    <a:srgbClr val="000000"/>
                  </a:solidFill>
                  <a:latin typeface="Arial"/>
                  <a:ea typeface="Arial"/>
                  <a:cs typeface="Arial"/>
                  <a:sym typeface="Arial"/>
                </a:endParaRPr>
              </a:p>
              <a:p>
                <a:pPr marL="88900" marR="0" lvl="0" indent="-88900" algn="l" rtl="0">
                  <a:lnSpc>
                    <a:spcPct val="100000"/>
                  </a:lnSpc>
                  <a:spcBef>
                    <a:spcPts val="0"/>
                  </a:spcBef>
                  <a:spcAft>
                    <a:spcPts val="0"/>
                  </a:spcAft>
                  <a:buClr>
                    <a:schemeClr val="dk1"/>
                  </a:buClr>
                  <a:buSzPts val="800"/>
                  <a:buFont typeface="Arial"/>
                  <a:buChar char="•"/>
                </a:pPr>
                <a:r>
                  <a:rPr lang="en-US" sz="800" b="0" i="0" u="none" strike="noStrike" cap="none">
                    <a:solidFill>
                      <a:schemeClr val="dk1"/>
                    </a:solidFill>
                    <a:latin typeface="Calibri"/>
                    <a:ea typeface="Calibri"/>
                    <a:cs typeface="Calibri"/>
                    <a:sym typeface="Calibri"/>
                  </a:rPr>
                  <a:t>Apply For </a:t>
                </a:r>
                <a:r>
                  <a:rPr lang="en-US" sz="800" b="0" i="1" u="none" strike="noStrike" cap="none">
                    <a:solidFill>
                      <a:schemeClr val="dk1"/>
                    </a:solidFill>
                    <a:latin typeface="Calibri"/>
                    <a:ea typeface="Calibri"/>
                    <a:cs typeface="Calibri"/>
                    <a:sym typeface="Calibri"/>
                  </a:rPr>
                  <a:t>Course</a:t>
                </a:r>
                <a:endParaRPr sz="1400" b="0" i="0" u="none" strike="noStrike" cap="none">
                  <a:solidFill>
                    <a:srgbClr val="000000"/>
                  </a:solidFill>
                  <a:latin typeface="Arial"/>
                  <a:ea typeface="Arial"/>
                  <a:cs typeface="Arial"/>
                  <a:sym typeface="Arial"/>
                </a:endParaRPr>
              </a:p>
            </p:txBody>
          </p:sp>
          <p:sp>
            <p:nvSpPr>
              <p:cNvPr id="251" name="Google Shape;251;p11"/>
              <p:cNvSpPr/>
              <p:nvPr/>
            </p:nvSpPr>
            <p:spPr>
              <a:xfrm>
                <a:off x="1896388" y="4880132"/>
                <a:ext cx="1600200" cy="55366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alibri"/>
                    <a:ea typeface="Calibri"/>
                    <a:cs typeface="Calibri"/>
                    <a:sym typeface="Calibri"/>
                  </a:rPr>
                  <a:t>Application</a:t>
                </a:r>
                <a:endParaRPr sz="1400" b="0" i="0" u="none" strike="noStrike" cap="none">
                  <a:solidFill>
                    <a:srgbClr val="000000"/>
                  </a:solidFill>
                  <a:latin typeface="Arial"/>
                  <a:ea typeface="Arial"/>
                  <a:cs typeface="Arial"/>
                  <a:sym typeface="Arial"/>
                </a:endParaRPr>
              </a:p>
            </p:txBody>
          </p:sp>
          <p:sp>
            <p:nvSpPr>
              <p:cNvPr id="252" name="Google Shape;252;p11"/>
              <p:cNvSpPr/>
              <p:nvPr/>
            </p:nvSpPr>
            <p:spPr>
              <a:xfrm>
                <a:off x="922599" y="6153230"/>
                <a:ext cx="1600200" cy="61766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alibri"/>
                    <a:ea typeface="Calibri"/>
                    <a:cs typeface="Calibri"/>
                    <a:sym typeface="Calibri"/>
                  </a:rPr>
                  <a:t>Course</a:t>
                </a:r>
                <a:endParaRPr sz="1400" b="0" i="0" u="none" strike="noStrike" cap="none">
                  <a:solidFill>
                    <a:srgbClr val="000000"/>
                  </a:solidFill>
                  <a:latin typeface="Arial"/>
                  <a:ea typeface="Arial"/>
                  <a:cs typeface="Arial"/>
                  <a:sym typeface="Arial"/>
                </a:endParaRPr>
              </a:p>
              <a:p>
                <a:pPr marL="88900" marR="0" lvl="0" indent="-88900" algn="ctr" rtl="0">
                  <a:lnSpc>
                    <a:spcPct val="100000"/>
                  </a:lnSpc>
                  <a:spcBef>
                    <a:spcPts val="0"/>
                  </a:spcBef>
                  <a:spcAft>
                    <a:spcPts val="0"/>
                  </a:spcAft>
                  <a:buClr>
                    <a:schemeClr val="dk1"/>
                  </a:buClr>
                  <a:buSzPts val="800"/>
                  <a:buFont typeface="Arial"/>
                  <a:buChar char="•"/>
                </a:pPr>
                <a:r>
                  <a:rPr lang="en-US" sz="800" b="0" i="0" u="none" strike="noStrike" cap="none">
                    <a:solidFill>
                      <a:schemeClr val="dk1"/>
                    </a:solidFill>
                    <a:latin typeface="Calibri"/>
                    <a:ea typeface="Calibri"/>
                    <a:cs typeface="Calibri"/>
                    <a:sym typeface="Calibri"/>
                  </a:rPr>
                  <a:t>Enroll</a:t>
                </a:r>
                <a:r>
                  <a:rPr lang="en-US" sz="800" b="0" i="1" u="none" strike="noStrike" cap="none">
                    <a:solidFill>
                      <a:schemeClr val="dk1"/>
                    </a:solidFill>
                    <a:latin typeface="Calibri"/>
                    <a:ea typeface="Calibri"/>
                    <a:cs typeface="Calibri"/>
                    <a:sym typeface="Calibri"/>
                  </a:rPr>
                  <a:t> Student</a:t>
                </a:r>
                <a:endParaRPr sz="1050" b="0" i="1" u="none" strike="noStrike" cap="none">
                  <a:solidFill>
                    <a:schemeClr val="dk1"/>
                  </a:solidFill>
                  <a:latin typeface="Calibri"/>
                  <a:ea typeface="Calibri"/>
                  <a:cs typeface="Calibri"/>
                  <a:sym typeface="Calibri"/>
                </a:endParaRPr>
              </a:p>
            </p:txBody>
          </p:sp>
          <p:cxnSp>
            <p:nvCxnSpPr>
              <p:cNvPr id="253" name="Google Shape;253;p11"/>
              <p:cNvCxnSpPr>
                <a:stCxn id="243" idx="3"/>
                <a:endCxn id="246" idx="1"/>
              </p:cNvCxnSpPr>
              <p:nvPr/>
            </p:nvCxnSpPr>
            <p:spPr>
              <a:xfrm>
                <a:off x="7946353" y="4120088"/>
                <a:ext cx="800100" cy="359700"/>
              </a:xfrm>
              <a:prstGeom prst="bentConnector3">
                <a:avLst>
                  <a:gd name="adj1" fmla="val 24659"/>
                </a:avLst>
              </a:prstGeom>
              <a:noFill/>
              <a:ln w="9525" cap="flat" cmpd="sng">
                <a:solidFill>
                  <a:schemeClr val="dk1"/>
                </a:solidFill>
                <a:prstDash val="solid"/>
                <a:miter lim="800000"/>
                <a:headEnd type="none" w="sm" len="sm"/>
                <a:tailEnd type="stealth" w="med" len="med"/>
              </a:ln>
            </p:spPr>
          </p:cxnSp>
          <p:sp>
            <p:nvSpPr>
              <p:cNvPr id="254" name="Google Shape;254;p11"/>
              <p:cNvSpPr txBox="1"/>
              <p:nvPr/>
            </p:nvSpPr>
            <p:spPr>
              <a:xfrm>
                <a:off x="6755424" y="4608496"/>
                <a:ext cx="1502067" cy="4220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Is In-Eligible For</a:t>
                </a:r>
                <a:endParaRPr sz="900" b="0" i="0" u="none" strike="noStrike" cap="none">
                  <a:solidFill>
                    <a:schemeClr val="dk1"/>
                  </a:solidFill>
                  <a:latin typeface="Calibri"/>
                  <a:ea typeface="Calibri"/>
                  <a:cs typeface="Calibri"/>
                  <a:sym typeface="Calibri"/>
                </a:endParaRPr>
              </a:p>
            </p:txBody>
          </p:sp>
          <p:cxnSp>
            <p:nvCxnSpPr>
              <p:cNvPr id="255" name="Google Shape;255;p11"/>
              <p:cNvCxnSpPr>
                <a:stCxn id="244" idx="2"/>
                <a:endCxn id="246" idx="3"/>
              </p:cNvCxnSpPr>
              <p:nvPr/>
            </p:nvCxnSpPr>
            <p:spPr>
              <a:xfrm rot="5400000">
                <a:off x="10650147" y="3866951"/>
                <a:ext cx="309300" cy="916200"/>
              </a:xfrm>
              <a:prstGeom prst="bentConnector2">
                <a:avLst/>
              </a:prstGeom>
              <a:noFill/>
              <a:ln w="9525" cap="flat" cmpd="sng">
                <a:solidFill>
                  <a:schemeClr val="dk1"/>
                </a:solidFill>
                <a:prstDash val="solid"/>
                <a:miter lim="800000"/>
                <a:headEnd type="none" w="sm" len="sm"/>
                <a:tailEnd type="stealth" w="med" len="med"/>
              </a:ln>
            </p:spPr>
          </p:cxnSp>
          <p:sp>
            <p:nvSpPr>
              <p:cNvPr id="256" name="Google Shape;256;p11"/>
              <p:cNvSpPr txBox="1"/>
              <p:nvPr/>
            </p:nvSpPr>
            <p:spPr>
              <a:xfrm>
                <a:off x="10835603" y="4497132"/>
                <a:ext cx="1282701" cy="4220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Is Eligible For</a:t>
                </a:r>
                <a:endParaRPr sz="900" b="0" i="0" u="none" strike="noStrike" cap="none">
                  <a:solidFill>
                    <a:schemeClr val="dk1"/>
                  </a:solidFill>
                  <a:latin typeface="Calibri"/>
                  <a:ea typeface="Calibri"/>
                  <a:cs typeface="Calibri"/>
                  <a:sym typeface="Calibri"/>
                </a:endParaRPr>
              </a:p>
            </p:txBody>
          </p:sp>
          <p:sp>
            <p:nvSpPr>
              <p:cNvPr id="257" name="Google Shape;257;p11"/>
              <p:cNvSpPr txBox="1"/>
              <p:nvPr/>
            </p:nvSpPr>
            <p:spPr>
              <a:xfrm>
                <a:off x="9568045" y="5519645"/>
                <a:ext cx="2514596" cy="4220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Determines Eligibility For</a:t>
                </a:r>
                <a:endParaRPr sz="900" b="0" i="0" u="none" strike="noStrike" cap="none">
                  <a:solidFill>
                    <a:schemeClr val="dk1"/>
                  </a:solidFill>
                  <a:latin typeface="Calibri"/>
                  <a:ea typeface="Calibri"/>
                  <a:cs typeface="Calibri"/>
                  <a:sym typeface="Calibri"/>
                </a:endParaRPr>
              </a:p>
            </p:txBody>
          </p:sp>
          <p:cxnSp>
            <p:nvCxnSpPr>
              <p:cNvPr id="258" name="Google Shape;258;p11"/>
              <p:cNvCxnSpPr>
                <a:stCxn id="243" idx="2"/>
                <a:endCxn id="247" idx="0"/>
              </p:cNvCxnSpPr>
              <p:nvPr/>
            </p:nvCxnSpPr>
            <p:spPr>
              <a:xfrm flipH="1">
                <a:off x="6781715" y="4652544"/>
                <a:ext cx="8700" cy="1051500"/>
              </a:xfrm>
              <a:prstGeom prst="straightConnector1">
                <a:avLst/>
              </a:prstGeom>
              <a:noFill/>
              <a:ln w="9525" cap="flat" cmpd="sng">
                <a:solidFill>
                  <a:schemeClr val="dk1"/>
                </a:solidFill>
                <a:prstDash val="solid"/>
                <a:miter lim="800000"/>
                <a:headEnd type="none" w="sm" len="sm"/>
                <a:tailEnd type="stealth" w="med" len="med"/>
              </a:ln>
            </p:spPr>
          </p:cxnSp>
          <p:sp>
            <p:nvSpPr>
              <p:cNvPr id="259" name="Google Shape;259;p11"/>
              <p:cNvSpPr txBox="1"/>
              <p:nvPr/>
            </p:nvSpPr>
            <p:spPr>
              <a:xfrm>
                <a:off x="6759939" y="5364190"/>
                <a:ext cx="1591360" cy="4220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Priced Through</a:t>
                </a:r>
                <a:endParaRPr sz="900" b="0" i="0" u="none" strike="noStrike" cap="none">
                  <a:solidFill>
                    <a:schemeClr val="dk1"/>
                  </a:solidFill>
                  <a:latin typeface="Calibri"/>
                  <a:ea typeface="Calibri"/>
                  <a:cs typeface="Calibri"/>
                  <a:sym typeface="Calibri"/>
                </a:endParaRPr>
              </a:p>
            </p:txBody>
          </p:sp>
          <p:cxnSp>
            <p:nvCxnSpPr>
              <p:cNvPr id="260" name="Google Shape;260;p11"/>
              <p:cNvCxnSpPr>
                <a:stCxn id="246" idx="2"/>
                <a:endCxn id="245" idx="0"/>
              </p:cNvCxnSpPr>
              <p:nvPr/>
            </p:nvCxnSpPr>
            <p:spPr>
              <a:xfrm flipH="1">
                <a:off x="9541152" y="4941317"/>
                <a:ext cx="5400" cy="1047600"/>
              </a:xfrm>
              <a:prstGeom prst="straightConnector1">
                <a:avLst/>
              </a:prstGeom>
              <a:noFill/>
              <a:ln w="9525" cap="flat" cmpd="sng">
                <a:solidFill>
                  <a:schemeClr val="dk1"/>
                </a:solidFill>
                <a:prstDash val="solid"/>
                <a:miter lim="800000"/>
                <a:headEnd type="none" w="sm" len="sm"/>
                <a:tailEnd type="stealth" w="med" len="med"/>
              </a:ln>
            </p:spPr>
          </p:cxnSp>
          <p:sp>
            <p:nvSpPr>
              <p:cNvPr id="261" name="Google Shape;261;p11"/>
              <p:cNvSpPr txBox="1"/>
              <p:nvPr/>
            </p:nvSpPr>
            <p:spPr>
              <a:xfrm>
                <a:off x="9089352" y="3532154"/>
                <a:ext cx="1282701" cy="4220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Offers</a:t>
                </a:r>
                <a:endParaRPr sz="900" b="0" i="0" u="none" strike="noStrike" cap="none">
                  <a:solidFill>
                    <a:schemeClr val="dk1"/>
                  </a:solidFill>
                  <a:latin typeface="Calibri"/>
                  <a:ea typeface="Calibri"/>
                  <a:cs typeface="Calibri"/>
                  <a:sym typeface="Calibri"/>
                </a:endParaRPr>
              </a:p>
            </p:txBody>
          </p:sp>
          <p:cxnSp>
            <p:nvCxnSpPr>
              <p:cNvPr id="262" name="Google Shape;262;p11"/>
              <p:cNvCxnSpPr>
                <a:stCxn id="249" idx="3"/>
                <a:endCxn id="243" idx="1"/>
              </p:cNvCxnSpPr>
              <p:nvPr/>
            </p:nvCxnSpPr>
            <p:spPr>
              <a:xfrm>
                <a:off x="5205215" y="4109861"/>
                <a:ext cx="429300" cy="10200"/>
              </a:xfrm>
              <a:prstGeom prst="straightConnector1">
                <a:avLst/>
              </a:prstGeom>
              <a:noFill/>
              <a:ln w="9525" cap="flat" cmpd="sng">
                <a:solidFill>
                  <a:schemeClr val="dk1"/>
                </a:solidFill>
                <a:prstDash val="solid"/>
                <a:miter lim="800000"/>
                <a:headEnd type="none" w="sm" len="sm"/>
                <a:tailEnd type="stealth" w="med" len="med"/>
              </a:ln>
            </p:spPr>
          </p:cxnSp>
          <p:sp>
            <p:nvSpPr>
              <p:cNvPr id="263" name="Google Shape;263;p11"/>
              <p:cNvSpPr/>
              <p:nvPr/>
            </p:nvSpPr>
            <p:spPr>
              <a:xfrm rot="5400000">
                <a:off x="5398798" y="4003517"/>
                <a:ext cx="279381" cy="212688"/>
              </a:xfrm>
              <a:prstGeom prst="triangle">
                <a:avLst>
                  <a:gd name="adj"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dk1"/>
                  </a:solidFill>
                  <a:latin typeface="Calibri"/>
                  <a:ea typeface="Calibri"/>
                  <a:cs typeface="Calibri"/>
                  <a:sym typeface="Calibri"/>
                </a:endParaRPr>
              </a:p>
            </p:txBody>
          </p:sp>
          <p:cxnSp>
            <p:nvCxnSpPr>
              <p:cNvPr id="264" name="Google Shape;264;p11"/>
              <p:cNvCxnSpPr>
                <a:stCxn id="248" idx="3"/>
                <a:endCxn id="265" idx="0"/>
              </p:cNvCxnSpPr>
              <p:nvPr/>
            </p:nvCxnSpPr>
            <p:spPr>
              <a:xfrm rot="10800000" flipH="1">
                <a:off x="5075861" y="6146442"/>
                <a:ext cx="930000" cy="16200"/>
              </a:xfrm>
              <a:prstGeom prst="straightConnector1">
                <a:avLst/>
              </a:prstGeom>
              <a:noFill/>
              <a:ln w="9525" cap="flat" cmpd="sng">
                <a:solidFill>
                  <a:schemeClr val="dk1"/>
                </a:solidFill>
                <a:prstDash val="solid"/>
                <a:miter lim="800000"/>
                <a:headEnd type="none" w="sm" len="sm"/>
                <a:tailEnd type="stealth" w="med" len="med"/>
              </a:ln>
            </p:spPr>
          </p:cxnSp>
          <p:sp>
            <p:nvSpPr>
              <p:cNvPr id="265" name="Google Shape;265;p11"/>
              <p:cNvSpPr/>
              <p:nvPr/>
            </p:nvSpPr>
            <p:spPr>
              <a:xfrm rot="5400000">
                <a:off x="5759934" y="6040110"/>
                <a:ext cx="279381" cy="212688"/>
              </a:xfrm>
              <a:prstGeom prst="triangle">
                <a:avLst>
                  <a:gd name="adj"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dk1"/>
                  </a:solidFill>
                  <a:latin typeface="Calibri"/>
                  <a:ea typeface="Calibri"/>
                  <a:cs typeface="Calibri"/>
                  <a:sym typeface="Calibri"/>
                </a:endParaRPr>
              </a:p>
            </p:txBody>
          </p:sp>
          <p:cxnSp>
            <p:nvCxnSpPr>
              <p:cNvPr id="266" name="Google Shape;266;p11"/>
              <p:cNvCxnSpPr>
                <a:stCxn id="249" idx="1"/>
                <a:endCxn id="250" idx="3"/>
              </p:cNvCxnSpPr>
              <p:nvPr/>
            </p:nvCxnSpPr>
            <p:spPr>
              <a:xfrm rot="10800000">
                <a:off x="2028565" y="4105361"/>
                <a:ext cx="1316100" cy="4500"/>
              </a:xfrm>
              <a:prstGeom prst="straightConnector1">
                <a:avLst/>
              </a:prstGeom>
              <a:noFill/>
              <a:ln w="9525" cap="flat" cmpd="sng">
                <a:solidFill>
                  <a:schemeClr val="dk1"/>
                </a:solidFill>
                <a:prstDash val="solid"/>
                <a:miter lim="800000"/>
                <a:headEnd type="none" w="sm" len="sm"/>
                <a:tailEnd type="stealth" w="med" len="med"/>
              </a:ln>
            </p:spPr>
          </p:cxnSp>
          <p:sp>
            <p:nvSpPr>
              <p:cNvPr id="267" name="Google Shape;267;p11"/>
              <p:cNvSpPr txBox="1"/>
              <p:nvPr/>
            </p:nvSpPr>
            <p:spPr>
              <a:xfrm>
                <a:off x="2159754" y="3802083"/>
                <a:ext cx="1282701" cy="4220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Created By</a:t>
                </a:r>
                <a:endParaRPr sz="900" b="0" i="0" u="none" strike="noStrike" cap="none">
                  <a:solidFill>
                    <a:schemeClr val="dk1"/>
                  </a:solidFill>
                  <a:latin typeface="Calibri"/>
                  <a:ea typeface="Calibri"/>
                  <a:cs typeface="Calibri"/>
                  <a:sym typeface="Calibri"/>
                </a:endParaRPr>
              </a:p>
            </p:txBody>
          </p:sp>
          <p:sp>
            <p:nvSpPr>
              <p:cNvPr id="268" name="Google Shape;268;p11"/>
              <p:cNvSpPr txBox="1"/>
              <p:nvPr/>
            </p:nvSpPr>
            <p:spPr>
              <a:xfrm>
                <a:off x="4277123" y="5333537"/>
                <a:ext cx="1691556" cy="4220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Priced Through</a:t>
                </a:r>
                <a:endParaRPr sz="900" b="0" i="0" u="none" strike="noStrike" cap="none">
                  <a:solidFill>
                    <a:schemeClr val="dk1"/>
                  </a:solidFill>
                  <a:latin typeface="Calibri"/>
                  <a:ea typeface="Calibri"/>
                  <a:cs typeface="Calibri"/>
                  <a:sym typeface="Calibri"/>
                </a:endParaRPr>
              </a:p>
            </p:txBody>
          </p:sp>
          <p:cxnSp>
            <p:nvCxnSpPr>
              <p:cNvPr id="269" name="Google Shape;269;p11"/>
              <p:cNvCxnSpPr>
                <a:stCxn id="249" idx="2"/>
                <a:endCxn id="248" idx="0"/>
              </p:cNvCxnSpPr>
              <p:nvPr/>
            </p:nvCxnSpPr>
            <p:spPr>
              <a:xfrm>
                <a:off x="4274940" y="4425620"/>
                <a:ext cx="900" cy="1275300"/>
              </a:xfrm>
              <a:prstGeom prst="straightConnector1">
                <a:avLst/>
              </a:prstGeom>
              <a:noFill/>
              <a:ln w="9525" cap="flat" cmpd="sng">
                <a:solidFill>
                  <a:schemeClr val="dk1"/>
                </a:solidFill>
                <a:prstDash val="solid"/>
                <a:miter lim="800000"/>
                <a:headEnd type="none" w="sm" len="sm"/>
                <a:tailEnd type="stealth" w="med" len="med"/>
              </a:ln>
            </p:spPr>
          </p:cxnSp>
          <p:sp>
            <p:nvSpPr>
              <p:cNvPr id="270" name="Google Shape;270;p11"/>
              <p:cNvSpPr txBox="1"/>
              <p:nvPr/>
            </p:nvSpPr>
            <p:spPr>
              <a:xfrm>
                <a:off x="1910149" y="4541427"/>
                <a:ext cx="1844834" cy="4220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Created During An</a:t>
                </a:r>
                <a:endParaRPr sz="900" b="0" i="0" u="none" strike="noStrike" cap="none">
                  <a:solidFill>
                    <a:schemeClr val="dk1"/>
                  </a:solidFill>
                  <a:latin typeface="Calibri"/>
                  <a:ea typeface="Calibri"/>
                  <a:cs typeface="Calibri"/>
                  <a:sym typeface="Calibri"/>
                </a:endParaRPr>
              </a:p>
            </p:txBody>
          </p:sp>
          <p:cxnSp>
            <p:nvCxnSpPr>
              <p:cNvPr id="271" name="Google Shape;271;p11"/>
              <p:cNvCxnSpPr>
                <a:endCxn id="251" idx="3"/>
              </p:cNvCxnSpPr>
              <p:nvPr/>
            </p:nvCxnSpPr>
            <p:spPr>
              <a:xfrm rot="5400000">
                <a:off x="3249088" y="4667666"/>
                <a:ext cx="736800" cy="241800"/>
              </a:xfrm>
              <a:prstGeom prst="bentConnector2">
                <a:avLst/>
              </a:prstGeom>
              <a:noFill/>
              <a:ln w="9525" cap="flat" cmpd="sng">
                <a:solidFill>
                  <a:schemeClr val="dk1"/>
                </a:solidFill>
                <a:prstDash val="solid"/>
                <a:miter lim="800000"/>
                <a:headEnd type="none" w="sm" len="sm"/>
                <a:tailEnd type="stealth" w="med" len="med"/>
              </a:ln>
            </p:spPr>
          </p:cxnSp>
          <p:cxnSp>
            <p:nvCxnSpPr>
              <p:cNvPr id="272" name="Google Shape;272;p11"/>
              <p:cNvCxnSpPr>
                <a:stCxn id="250" idx="2"/>
                <a:endCxn id="251" idx="1"/>
              </p:cNvCxnSpPr>
              <p:nvPr/>
            </p:nvCxnSpPr>
            <p:spPr>
              <a:xfrm rot="-5400000" flipH="1">
                <a:off x="1160045" y="4420629"/>
                <a:ext cx="751800" cy="720900"/>
              </a:xfrm>
              <a:prstGeom prst="bentConnector2">
                <a:avLst/>
              </a:prstGeom>
              <a:noFill/>
              <a:ln w="9525" cap="flat" cmpd="sng">
                <a:solidFill>
                  <a:schemeClr val="dk1"/>
                </a:solidFill>
                <a:prstDash val="solid"/>
                <a:miter lim="800000"/>
                <a:headEnd type="none" w="sm" len="sm"/>
                <a:tailEnd type="stealth" w="med" len="med"/>
              </a:ln>
            </p:spPr>
          </p:cxnSp>
          <p:sp>
            <p:nvSpPr>
              <p:cNvPr id="273" name="Google Shape;273;p11"/>
              <p:cNvSpPr txBox="1"/>
              <p:nvPr/>
            </p:nvSpPr>
            <p:spPr>
              <a:xfrm>
                <a:off x="225266" y="4593403"/>
                <a:ext cx="1206967" cy="4220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Makes An</a:t>
                </a:r>
                <a:endParaRPr sz="900" b="0" i="0" u="none" strike="noStrike" cap="none">
                  <a:solidFill>
                    <a:schemeClr val="dk1"/>
                  </a:solidFill>
                  <a:latin typeface="Calibri"/>
                  <a:ea typeface="Calibri"/>
                  <a:cs typeface="Calibri"/>
                  <a:sym typeface="Calibri"/>
                </a:endParaRPr>
              </a:p>
            </p:txBody>
          </p:sp>
          <p:cxnSp>
            <p:nvCxnSpPr>
              <p:cNvPr id="274" name="Google Shape;274;p11"/>
              <p:cNvCxnSpPr>
                <a:cxnSpLocks/>
                <a:stCxn id="251" idx="2"/>
                <a:endCxn id="252" idx="3"/>
              </p:cNvCxnSpPr>
              <p:nvPr/>
            </p:nvCxnSpPr>
            <p:spPr>
              <a:xfrm rot="5400000">
                <a:off x="2095515" y="5861087"/>
                <a:ext cx="1028259" cy="173689"/>
              </a:xfrm>
              <a:prstGeom prst="bentConnector2">
                <a:avLst/>
              </a:prstGeom>
              <a:noFill/>
              <a:ln w="9525" cap="flat" cmpd="sng">
                <a:solidFill>
                  <a:schemeClr val="dk1"/>
                </a:solidFill>
                <a:prstDash val="solid"/>
                <a:miter lim="800000"/>
                <a:headEnd type="none" w="sm" len="sm"/>
                <a:tailEnd type="stealth" w="med" len="med"/>
              </a:ln>
            </p:spPr>
          </p:cxnSp>
          <p:sp>
            <p:nvSpPr>
              <p:cNvPr id="275" name="Google Shape;275;p11"/>
              <p:cNvSpPr txBox="1"/>
              <p:nvPr/>
            </p:nvSpPr>
            <p:spPr>
              <a:xfrm>
                <a:off x="1544202" y="5421867"/>
                <a:ext cx="1844834" cy="4220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For A</a:t>
                </a:r>
                <a:endParaRPr sz="900" b="0" i="0" u="none" strike="noStrike" cap="none">
                  <a:solidFill>
                    <a:schemeClr val="dk1"/>
                  </a:solidFill>
                  <a:latin typeface="Calibri"/>
                  <a:ea typeface="Calibri"/>
                  <a:cs typeface="Calibri"/>
                  <a:sym typeface="Calibri"/>
                </a:endParaRPr>
              </a:p>
            </p:txBody>
          </p:sp>
          <p:cxnSp>
            <p:nvCxnSpPr>
              <p:cNvPr id="276" name="Google Shape;276;p11"/>
              <p:cNvCxnSpPr>
                <a:stCxn id="250" idx="1"/>
                <a:endCxn id="252" idx="1"/>
              </p:cNvCxnSpPr>
              <p:nvPr/>
            </p:nvCxnSpPr>
            <p:spPr>
              <a:xfrm>
                <a:off x="322365" y="4105323"/>
                <a:ext cx="600300" cy="2356800"/>
              </a:xfrm>
              <a:prstGeom prst="bentConnector3">
                <a:avLst>
                  <a:gd name="adj1" fmla="val -35220"/>
                </a:avLst>
              </a:prstGeom>
              <a:noFill/>
              <a:ln w="9525" cap="flat" cmpd="sng">
                <a:solidFill>
                  <a:schemeClr val="dk1"/>
                </a:solidFill>
                <a:prstDash val="solid"/>
                <a:miter lim="800000"/>
                <a:headEnd type="none" w="sm" len="sm"/>
                <a:tailEnd type="stealth" w="med" len="med"/>
              </a:ln>
            </p:spPr>
          </p:cxnSp>
          <p:sp>
            <p:nvSpPr>
              <p:cNvPr id="277" name="Google Shape;277;p11"/>
              <p:cNvSpPr txBox="1"/>
              <p:nvPr/>
            </p:nvSpPr>
            <p:spPr>
              <a:xfrm>
                <a:off x="107971" y="5942426"/>
                <a:ext cx="1844700" cy="42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Takes A</a:t>
                </a:r>
                <a:endParaRPr sz="900" b="0" i="0" u="none" strike="noStrike" cap="none">
                  <a:solidFill>
                    <a:schemeClr val="dk1"/>
                  </a:solidFill>
                  <a:latin typeface="Calibri"/>
                  <a:ea typeface="Calibri"/>
                  <a:cs typeface="Calibri"/>
                  <a:sym typeface="Calibri"/>
                </a:endParaRPr>
              </a:p>
            </p:txBody>
          </p:sp>
          <p:cxnSp>
            <p:nvCxnSpPr>
              <p:cNvPr id="278" name="Google Shape;278;p11"/>
              <p:cNvCxnSpPr>
                <a:stCxn id="252" idx="2"/>
                <a:endCxn id="247" idx="2"/>
              </p:cNvCxnSpPr>
              <p:nvPr/>
            </p:nvCxnSpPr>
            <p:spPr>
              <a:xfrm rot="-5400000">
                <a:off x="4180299" y="4169590"/>
                <a:ext cx="143700" cy="5058900"/>
              </a:xfrm>
              <a:prstGeom prst="bentConnector3">
                <a:avLst>
                  <a:gd name="adj1" fmla="val -500868"/>
                </a:avLst>
              </a:prstGeom>
              <a:noFill/>
              <a:ln w="9525" cap="flat" cmpd="sng">
                <a:solidFill>
                  <a:schemeClr val="dk1"/>
                </a:solidFill>
                <a:prstDash val="solid"/>
                <a:miter lim="800000"/>
                <a:headEnd type="none" w="sm" len="sm"/>
                <a:tailEnd type="stealth" w="med" len="med"/>
              </a:ln>
            </p:spPr>
          </p:cxnSp>
          <p:sp>
            <p:nvSpPr>
              <p:cNvPr id="279" name="Google Shape;279;p11"/>
              <p:cNvSpPr txBox="1"/>
              <p:nvPr/>
            </p:nvSpPr>
            <p:spPr>
              <a:xfrm>
                <a:off x="2093520" y="2890134"/>
                <a:ext cx="1282701" cy="4220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Part Of A</a:t>
                </a:r>
                <a:endParaRPr sz="1400" b="0" i="0" u="none" strike="noStrike" cap="none">
                  <a:solidFill>
                    <a:srgbClr val="000000"/>
                  </a:solidFill>
                  <a:latin typeface="Arial"/>
                  <a:ea typeface="Arial"/>
                  <a:cs typeface="Arial"/>
                  <a:sym typeface="Arial"/>
                </a:endParaRPr>
              </a:p>
            </p:txBody>
          </p:sp>
        </p:grpSp>
      </p:grpSp>
      <p:sp>
        <p:nvSpPr>
          <p:cNvPr id="280" name="Google Shape;280;p11"/>
          <p:cNvSpPr txBox="1"/>
          <p:nvPr/>
        </p:nvSpPr>
        <p:spPr>
          <a:xfrm>
            <a:off x="944723" y="1262266"/>
            <a:ext cx="1959731" cy="3218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The Conversation</a:t>
            </a:r>
            <a:endParaRPr sz="1800" b="1" i="0" u="none" strike="noStrike" cap="none">
              <a:solidFill>
                <a:srgbClr val="000000"/>
              </a:solidFill>
              <a:latin typeface="Calibri"/>
              <a:ea typeface="Calibri"/>
              <a:cs typeface="Calibri"/>
              <a:sym typeface="Calibri"/>
            </a:endParaRPr>
          </a:p>
        </p:txBody>
      </p:sp>
      <p:sp>
        <p:nvSpPr>
          <p:cNvPr id="281" name="Google Shape;281;p11"/>
          <p:cNvSpPr txBox="1"/>
          <p:nvPr/>
        </p:nvSpPr>
        <p:spPr>
          <a:xfrm>
            <a:off x="7240763" y="1253658"/>
            <a:ext cx="1232677" cy="3218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The Model</a:t>
            </a:r>
            <a:endParaRPr sz="1800" b="1" i="0" u="none" strike="noStrike" cap="none">
              <a:solidFill>
                <a:srgbClr val="000000"/>
              </a:solidFill>
              <a:latin typeface="Calibri"/>
              <a:ea typeface="Calibri"/>
              <a:cs typeface="Calibri"/>
              <a:sym typeface="Calibri"/>
            </a:endParaRPr>
          </a:p>
        </p:txBody>
      </p:sp>
      <p:sp>
        <p:nvSpPr>
          <p:cNvPr id="282" name="Google Shape;282;p11"/>
          <p:cNvSpPr txBox="1"/>
          <p:nvPr/>
        </p:nvSpPr>
        <p:spPr>
          <a:xfrm>
            <a:off x="5296597" y="4125170"/>
            <a:ext cx="1232677" cy="3218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dirty="0">
                <a:solidFill>
                  <a:srgbClr val="000000"/>
                </a:solidFill>
                <a:latin typeface="Calibri"/>
                <a:ea typeface="Calibri"/>
                <a:cs typeface="Calibri"/>
                <a:sym typeface="Calibri"/>
              </a:rPr>
              <a:t>The Code</a:t>
            </a:r>
            <a:endParaRPr sz="1800" b="1" i="0" u="none" strike="noStrike" cap="none" dirty="0">
              <a:solidFill>
                <a:srgbClr val="000000"/>
              </a:solidFill>
              <a:latin typeface="Calibri"/>
              <a:ea typeface="Calibri"/>
              <a:cs typeface="Calibri"/>
              <a:sym typeface="Calibri"/>
            </a:endParaRPr>
          </a:p>
        </p:txBody>
      </p:sp>
      <p:pic>
        <p:nvPicPr>
          <p:cNvPr id="283" name="Google Shape;283;p11"/>
          <p:cNvPicPr preferRelativeResize="0"/>
          <p:nvPr/>
        </p:nvPicPr>
        <p:blipFill rotWithShape="1">
          <a:blip r:embed="rId4">
            <a:alphaModFix/>
          </a:blip>
          <a:srcRect b="24307"/>
          <a:stretch/>
        </p:blipFill>
        <p:spPr>
          <a:xfrm>
            <a:off x="115701" y="4413956"/>
            <a:ext cx="3617774" cy="2358322"/>
          </a:xfrm>
          <a:prstGeom prst="rect">
            <a:avLst/>
          </a:prstGeom>
          <a:noFill/>
          <a:ln w="9525" cap="flat" cmpd="sng">
            <a:solidFill>
              <a:schemeClr val="dk1"/>
            </a:solidFill>
            <a:prstDash val="solid"/>
            <a:round/>
            <a:headEnd type="none" w="sm" len="sm"/>
            <a:tailEnd type="none" w="sm" len="sm"/>
          </a:ln>
        </p:spPr>
      </p:pic>
      <p:pic>
        <p:nvPicPr>
          <p:cNvPr id="284" name="Google Shape;284;p11"/>
          <p:cNvPicPr preferRelativeResize="0"/>
          <p:nvPr/>
        </p:nvPicPr>
        <p:blipFill rotWithShape="1">
          <a:blip r:embed="rId5">
            <a:alphaModFix/>
          </a:blip>
          <a:srcRect/>
          <a:stretch/>
        </p:blipFill>
        <p:spPr>
          <a:xfrm>
            <a:off x="3928203" y="4410469"/>
            <a:ext cx="4335592" cy="2365296"/>
          </a:xfrm>
          <a:prstGeom prst="rect">
            <a:avLst/>
          </a:prstGeom>
          <a:noFill/>
          <a:ln w="9525" cap="flat" cmpd="sng">
            <a:solidFill>
              <a:schemeClr val="dk1"/>
            </a:solidFill>
            <a:prstDash val="solid"/>
            <a:round/>
            <a:headEnd type="none" w="sm" len="sm"/>
            <a:tailEnd type="none" w="sm" len="sm"/>
          </a:ln>
        </p:spPr>
      </p:pic>
      <p:pic>
        <p:nvPicPr>
          <p:cNvPr id="285" name="Google Shape;285;p11"/>
          <p:cNvPicPr preferRelativeResize="0"/>
          <p:nvPr/>
        </p:nvPicPr>
        <p:blipFill rotWithShape="1">
          <a:blip r:embed="rId6">
            <a:alphaModFix/>
          </a:blip>
          <a:srcRect/>
          <a:stretch/>
        </p:blipFill>
        <p:spPr>
          <a:xfrm>
            <a:off x="8458524" y="4410469"/>
            <a:ext cx="3433370" cy="2365297"/>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08"/>
          <p:cNvSpPr txBox="1">
            <a:spLocks noGrp="1"/>
          </p:cNvSpPr>
          <p:nvPr>
            <p:ph type="sldNum" idx="12"/>
          </p:nvPr>
        </p:nvSpPr>
        <p:spPr>
          <a:xfrm>
            <a:off x="5914186" y="6605978"/>
            <a:ext cx="532504" cy="163122"/>
          </a:xfrm>
          <a:prstGeom prst="rect">
            <a:avLst/>
          </a:prstGeom>
          <a:noFill/>
          <a:ln>
            <a:noFill/>
          </a:ln>
        </p:spPr>
        <p:txBody>
          <a:bodyPr spcFirstLastPara="1" wrap="square" lIns="101850" tIns="50925" rIns="101850" bIns="50925" anchor="t" anchorCtr="0">
            <a:noAutofit/>
          </a:bodyPr>
          <a:lstStyle/>
          <a:p>
            <a:pPr marL="0" lvl="0" indent="0" algn="ctr" rtl="0">
              <a:lnSpc>
                <a:spcPct val="106000"/>
              </a:lnSpc>
              <a:spcBef>
                <a:spcPts val="0"/>
              </a:spcBef>
              <a:spcAft>
                <a:spcPts val="0"/>
              </a:spcAft>
              <a:buSzPts val="971"/>
              <a:buNone/>
            </a:pPr>
            <a:fld id="{00000000-1234-1234-1234-123412341234}" type="slidenum">
              <a:rPr lang="en-US">
                <a:latin typeface="Arial"/>
                <a:ea typeface="Arial"/>
                <a:cs typeface="Arial"/>
                <a:sym typeface="Arial"/>
              </a:rPr>
              <a:t>110</a:t>
            </a:fld>
            <a:endParaRPr>
              <a:latin typeface="Arial"/>
              <a:ea typeface="Arial"/>
              <a:cs typeface="Arial"/>
              <a:sym typeface="Arial"/>
            </a:endParaRPr>
          </a:p>
        </p:txBody>
      </p:sp>
      <p:sp>
        <p:nvSpPr>
          <p:cNvPr id="2666" name="Google Shape;2666;p108"/>
          <p:cNvSpPr txBox="1">
            <a:spLocks noGrp="1"/>
          </p:cNvSpPr>
          <p:nvPr>
            <p:ph type="title"/>
          </p:nvPr>
        </p:nvSpPr>
        <p:spPr>
          <a:xfrm>
            <a:off x="1820911" y="180105"/>
            <a:ext cx="8578148" cy="594360"/>
          </a:xfrm>
          <a:prstGeom prst="rect">
            <a:avLst/>
          </a:prstGeom>
          <a:noFill/>
          <a:ln>
            <a:noFill/>
          </a:ln>
        </p:spPr>
        <p:txBody>
          <a:bodyPr spcFirstLastPara="1" wrap="square" lIns="50900" tIns="50900" rIns="50900" bIns="50900" anchor="t" anchorCtr="0">
            <a:noAutofit/>
          </a:bodyPr>
          <a:lstStyle/>
          <a:p>
            <a:pPr marL="0" lvl="0" indent="0" algn="l" rtl="0">
              <a:lnSpc>
                <a:spcPct val="120166"/>
              </a:lnSpc>
              <a:spcBef>
                <a:spcPts val="0"/>
              </a:spcBef>
              <a:spcAft>
                <a:spcPts val="0"/>
              </a:spcAft>
              <a:buClr>
                <a:srgbClr val="3E4043"/>
              </a:buClr>
              <a:buSzPts val="1400"/>
              <a:buFont typeface="Calibri"/>
              <a:buNone/>
            </a:pPr>
            <a:r>
              <a:rPr lang="en-US" sz="1765"/>
              <a:t>A range of Model Sharing Patterns can be used to establish how individuals Domain Boundaries can be integrated between agile teams</a:t>
            </a:r>
            <a:endParaRPr/>
          </a:p>
        </p:txBody>
      </p:sp>
      <p:sp>
        <p:nvSpPr>
          <p:cNvPr id="2667" name="Google Shape;2667;p108"/>
          <p:cNvSpPr/>
          <p:nvPr/>
        </p:nvSpPr>
        <p:spPr>
          <a:xfrm>
            <a:off x="3591349" y="864867"/>
            <a:ext cx="6927953" cy="8525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35"/>
              <a:buFont typeface="Arial"/>
              <a:buNone/>
            </a:pPr>
            <a:r>
              <a:rPr lang="en-US" sz="1235" b="1" i="1" u="none" strike="noStrike" cap="none" dirty="0">
                <a:solidFill>
                  <a:srgbClr val="002776"/>
                </a:solidFill>
                <a:latin typeface="Calibri"/>
                <a:ea typeface="Calibri"/>
                <a:cs typeface="Calibri"/>
                <a:sym typeface="Calibri"/>
              </a:rPr>
              <a:t>Shared Kernel: </a:t>
            </a:r>
            <a:r>
              <a:rPr lang="en-US" sz="1235" b="0" i="0" u="none" strike="noStrike" cap="none" dirty="0">
                <a:solidFill>
                  <a:srgbClr val="002776"/>
                </a:solidFill>
                <a:latin typeface="Calibri"/>
                <a:ea typeface="Calibri"/>
                <a:cs typeface="Calibri"/>
                <a:sym typeface="Calibri"/>
              </a:rPr>
              <a:t>Portions of two separate systems require tight integration. Designate some subset of the domain model,  code, database, </a:t>
            </a:r>
            <a:r>
              <a:rPr lang="en-US" sz="1235" b="0" i="0" u="none" strike="noStrike" cap="none" dirty="0" err="1">
                <a:solidFill>
                  <a:srgbClr val="002776"/>
                </a:solidFill>
                <a:latin typeface="Calibri"/>
                <a:ea typeface="Calibri"/>
                <a:cs typeface="Calibri"/>
                <a:sym typeface="Calibri"/>
              </a:rPr>
              <a:t>etc</a:t>
            </a:r>
            <a:r>
              <a:rPr lang="en-US" sz="1235" b="0" i="0" u="none" strike="noStrike" cap="none" dirty="0">
                <a:solidFill>
                  <a:srgbClr val="002776"/>
                </a:solidFill>
                <a:latin typeface="Calibri"/>
                <a:ea typeface="Calibri"/>
                <a:cs typeface="Calibri"/>
                <a:sym typeface="Calibri"/>
              </a:rPr>
              <a:t> that the two teams agree to share. No changes to model subset is made without participation from both teams</a:t>
            </a:r>
            <a:endParaRPr sz="1235" b="0" i="0" u="none" strike="noStrike" cap="none" dirty="0">
              <a:solidFill>
                <a:srgbClr val="00277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35"/>
              <a:buFont typeface="Arial"/>
              <a:buNone/>
            </a:pPr>
            <a:endParaRPr sz="1235" b="0" i="0" u="none" strike="noStrike" cap="none" dirty="0">
              <a:solidFill>
                <a:srgbClr val="002776"/>
              </a:solidFill>
              <a:latin typeface="Calibri"/>
              <a:ea typeface="Calibri"/>
              <a:cs typeface="Calibri"/>
              <a:sym typeface="Calibri"/>
            </a:endParaRPr>
          </a:p>
        </p:txBody>
      </p:sp>
      <p:grpSp>
        <p:nvGrpSpPr>
          <p:cNvPr id="2668" name="Google Shape;2668;p108"/>
          <p:cNvGrpSpPr/>
          <p:nvPr/>
        </p:nvGrpSpPr>
        <p:grpSpPr>
          <a:xfrm>
            <a:off x="1767768" y="739588"/>
            <a:ext cx="1706056" cy="1031836"/>
            <a:chOff x="64719" y="930108"/>
            <a:chExt cx="2830881" cy="1712139"/>
          </a:xfrm>
        </p:grpSpPr>
        <p:grpSp>
          <p:nvGrpSpPr>
            <p:cNvPr id="2669" name="Google Shape;2669;p108"/>
            <p:cNvGrpSpPr/>
            <p:nvPr/>
          </p:nvGrpSpPr>
          <p:grpSpPr>
            <a:xfrm>
              <a:off x="384201" y="1959272"/>
              <a:ext cx="757884" cy="301599"/>
              <a:chOff x="1249103" y="5645677"/>
              <a:chExt cx="917038" cy="401428"/>
            </a:xfrm>
          </p:grpSpPr>
          <p:sp>
            <p:nvSpPr>
              <p:cNvPr id="2670" name="Google Shape;2670;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671" name="Google Shape;2671;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672" name="Google Shape;2672;p108"/>
              <p:cNvPicPr preferRelativeResize="0"/>
              <p:nvPr/>
            </p:nvPicPr>
            <p:blipFill rotWithShape="1">
              <a:blip r:embed="rId3">
                <a:alphaModFix/>
              </a:blip>
              <a:srcRect/>
              <a:stretch/>
            </p:blipFill>
            <p:spPr>
              <a:xfrm rot="5340000">
                <a:off x="1287478" y="5838207"/>
                <a:ext cx="139050" cy="11431"/>
              </a:xfrm>
              <a:prstGeom prst="rect">
                <a:avLst/>
              </a:prstGeom>
              <a:noFill/>
              <a:ln>
                <a:noFill/>
              </a:ln>
            </p:spPr>
          </p:pic>
          <p:sp>
            <p:nvSpPr>
              <p:cNvPr id="2673" name="Google Shape;2673;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674" name="Google Shape;2674;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675" name="Google Shape;2675;p108"/>
              <p:cNvPicPr preferRelativeResize="0"/>
              <p:nvPr/>
            </p:nvPicPr>
            <p:blipFill rotWithShape="1">
              <a:blip r:embed="rId3">
                <a:alphaModFix/>
              </a:blip>
              <a:srcRect/>
              <a:stretch/>
            </p:blipFill>
            <p:spPr>
              <a:xfrm rot="5340000">
                <a:off x="1635638" y="5837529"/>
                <a:ext cx="139050" cy="11431"/>
              </a:xfrm>
              <a:prstGeom prst="rect">
                <a:avLst/>
              </a:prstGeom>
              <a:noFill/>
              <a:ln>
                <a:noFill/>
              </a:ln>
            </p:spPr>
          </p:pic>
          <p:pic>
            <p:nvPicPr>
              <p:cNvPr id="2676" name="Google Shape;2676;p108"/>
              <p:cNvPicPr preferRelativeResize="0"/>
              <p:nvPr/>
            </p:nvPicPr>
            <p:blipFill rotWithShape="1">
              <a:blip r:embed="rId3">
                <a:alphaModFix/>
              </a:blip>
              <a:srcRect/>
              <a:stretch/>
            </p:blipFill>
            <p:spPr>
              <a:xfrm rot="10740000">
                <a:off x="1459828" y="5977458"/>
                <a:ext cx="139050" cy="11431"/>
              </a:xfrm>
              <a:prstGeom prst="rect">
                <a:avLst/>
              </a:prstGeom>
              <a:noFill/>
              <a:ln>
                <a:noFill/>
              </a:ln>
            </p:spPr>
          </p:pic>
          <p:sp>
            <p:nvSpPr>
              <p:cNvPr id="2677" name="Google Shape;2677;p108"/>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678" name="Google Shape;2678;p108"/>
              <p:cNvPicPr preferRelativeResize="0"/>
              <p:nvPr/>
            </p:nvPicPr>
            <p:blipFill rotWithShape="1">
              <a:blip r:embed="rId3">
                <a:alphaModFix/>
              </a:blip>
              <a:srcRect/>
              <a:stretch/>
            </p:blipFill>
            <p:spPr>
              <a:xfrm rot="10740000">
                <a:off x="1810903" y="5980027"/>
                <a:ext cx="139050" cy="11431"/>
              </a:xfrm>
              <a:prstGeom prst="rect">
                <a:avLst/>
              </a:prstGeom>
              <a:noFill/>
              <a:ln>
                <a:noFill/>
              </a:ln>
            </p:spPr>
          </p:pic>
        </p:grpSp>
        <p:grpSp>
          <p:nvGrpSpPr>
            <p:cNvPr id="2679" name="Google Shape;2679;p108"/>
            <p:cNvGrpSpPr/>
            <p:nvPr/>
          </p:nvGrpSpPr>
          <p:grpSpPr>
            <a:xfrm>
              <a:off x="2058690" y="1230253"/>
              <a:ext cx="467738" cy="552478"/>
              <a:chOff x="1323342" y="5004554"/>
              <a:chExt cx="753296" cy="808882"/>
            </a:xfrm>
          </p:grpSpPr>
          <p:sp>
            <p:nvSpPr>
              <p:cNvPr id="2680" name="Google Shape;2680;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681" name="Google Shape;2681;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682" name="Google Shape;2682;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683" name="Google Shape;2683;p108"/>
              <p:cNvPicPr preferRelativeResize="0"/>
              <p:nvPr/>
            </p:nvPicPr>
            <p:blipFill rotWithShape="1">
              <a:blip r:embed="rId4">
                <a:alphaModFix/>
              </a:blip>
              <a:srcRect/>
              <a:stretch/>
            </p:blipFill>
            <p:spPr>
              <a:xfrm rot="5340000">
                <a:off x="1382832" y="5236003"/>
                <a:ext cx="168251" cy="15214"/>
              </a:xfrm>
              <a:prstGeom prst="rect">
                <a:avLst/>
              </a:prstGeom>
              <a:noFill/>
              <a:ln>
                <a:noFill/>
              </a:ln>
            </p:spPr>
          </p:pic>
          <p:sp>
            <p:nvSpPr>
              <p:cNvPr id="2684" name="Google Shape;2684;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685" name="Google Shape;2685;p108"/>
              <p:cNvPicPr preferRelativeResize="0"/>
              <p:nvPr/>
            </p:nvPicPr>
            <p:blipFill rotWithShape="1">
              <a:blip r:embed="rId4">
                <a:alphaModFix/>
              </a:blip>
              <a:srcRect/>
              <a:stretch/>
            </p:blipFill>
            <p:spPr>
              <a:xfrm rot="5340000">
                <a:off x="1385192" y="5563039"/>
                <a:ext cx="168251" cy="15214"/>
              </a:xfrm>
              <a:prstGeom prst="rect">
                <a:avLst/>
              </a:prstGeom>
              <a:noFill/>
              <a:ln>
                <a:noFill/>
              </a:ln>
            </p:spPr>
          </p:pic>
          <p:pic>
            <p:nvPicPr>
              <p:cNvPr id="2686" name="Google Shape;2686;p108"/>
              <p:cNvPicPr preferRelativeResize="0"/>
              <p:nvPr/>
            </p:nvPicPr>
            <p:blipFill rotWithShape="1">
              <a:blip r:embed="rId4">
                <a:alphaModFix/>
              </a:blip>
              <a:srcRect/>
              <a:stretch/>
            </p:blipFill>
            <p:spPr>
              <a:xfrm rot="10740000">
                <a:off x="1609463" y="5391401"/>
                <a:ext cx="168251" cy="15214"/>
              </a:xfrm>
              <a:prstGeom prst="rect">
                <a:avLst/>
              </a:prstGeom>
              <a:noFill/>
              <a:ln>
                <a:noFill/>
              </a:ln>
            </p:spPr>
          </p:pic>
        </p:grpSp>
        <p:grpSp>
          <p:nvGrpSpPr>
            <p:cNvPr id="2687" name="Google Shape;2687;p108"/>
            <p:cNvGrpSpPr/>
            <p:nvPr/>
          </p:nvGrpSpPr>
          <p:grpSpPr>
            <a:xfrm>
              <a:off x="1433332" y="1719943"/>
              <a:ext cx="784865" cy="274181"/>
              <a:chOff x="1249103" y="5645677"/>
              <a:chExt cx="863349" cy="401428"/>
            </a:xfrm>
          </p:grpSpPr>
          <p:sp>
            <p:nvSpPr>
              <p:cNvPr id="2688" name="Google Shape;2688;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689" name="Google Shape;2689;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690" name="Google Shape;2690;p108"/>
              <p:cNvPicPr preferRelativeResize="0"/>
              <p:nvPr/>
            </p:nvPicPr>
            <p:blipFill rotWithShape="1">
              <a:blip r:embed="rId3">
                <a:alphaModFix/>
              </a:blip>
              <a:srcRect/>
              <a:stretch/>
            </p:blipFill>
            <p:spPr>
              <a:xfrm rot="5340000">
                <a:off x="1287478" y="5838207"/>
                <a:ext cx="139050" cy="11431"/>
              </a:xfrm>
              <a:prstGeom prst="rect">
                <a:avLst/>
              </a:prstGeom>
              <a:noFill/>
              <a:ln>
                <a:noFill/>
              </a:ln>
            </p:spPr>
          </p:pic>
          <p:sp>
            <p:nvSpPr>
              <p:cNvPr id="2691" name="Google Shape;2691;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692" name="Google Shape;2692;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693" name="Google Shape;2693;p108"/>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2694" name="Google Shape;2694;p108"/>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2695" name="Google Shape;2695;p108"/>
              <p:cNvSpPr/>
              <p:nvPr/>
            </p:nvSpPr>
            <p:spPr>
              <a:xfrm>
                <a:off x="1932449" y="5917502"/>
                <a:ext cx="180003" cy="12896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696" name="Google Shape;2696;p108"/>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sp>
          <p:nvSpPr>
            <p:cNvPr id="2697" name="Google Shape;2697;p108"/>
            <p:cNvSpPr/>
            <p:nvPr/>
          </p:nvSpPr>
          <p:spPr>
            <a:xfrm>
              <a:off x="64719" y="930108"/>
              <a:ext cx="1703892" cy="1671110"/>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sp>
          <p:nvSpPr>
            <p:cNvPr id="2698" name="Google Shape;2698;p108"/>
            <p:cNvSpPr/>
            <p:nvPr/>
          </p:nvSpPr>
          <p:spPr>
            <a:xfrm>
              <a:off x="1181870" y="971138"/>
              <a:ext cx="1713730" cy="1671109"/>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52D0FF"/>
            </a:solidFill>
            <a:ln w="9525" cap="flat" cmpd="sng">
              <a:solidFill>
                <a:srgbClr val="52D0FF"/>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2699" name="Google Shape;2699;p108"/>
            <p:cNvGrpSpPr/>
            <p:nvPr/>
          </p:nvGrpSpPr>
          <p:grpSpPr>
            <a:xfrm>
              <a:off x="967493" y="1285220"/>
              <a:ext cx="514512" cy="552478"/>
              <a:chOff x="1323342" y="5004554"/>
              <a:chExt cx="753296" cy="808882"/>
            </a:xfrm>
          </p:grpSpPr>
          <p:sp>
            <p:nvSpPr>
              <p:cNvPr id="2700" name="Google Shape;2700;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01" name="Google Shape;2701;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02" name="Google Shape;2702;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03" name="Google Shape;2703;p108"/>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2704" name="Google Shape;2704;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05" name="Google Shape;2705;p108"/>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2706" name="Google Shape;2706;p108"/>
              <p:cNvPicPr preferRelativeResize="0"/>
              <p:nvPr/>
            </p:nvPicPr>
            <p:blipFill rotWithShape="1">
              <a:blip r:embed="rId4">
                <a:alphaModFix/>
              </a:blip>
              <a:srcRect/>
              <a:stretch/>
            </p:blipFill>
            <p:spPr>
              <a:xfrm rot="10740000">
                <a:off x="1609463" y="5391401"/>
                <a:ext cx="168251" cy="15214"/>
              </a:xfrm>
              <a:prstGeom prst="rect">
                <a:avLst/>
              </a:prstGeom>
              <a:noFill/>
              <a:ln>
                <a:noFill/>
              </a:ln>
            </p:spPr>
          </p:pic>
        </p:grpSp>
        <p:grpSp>
          <p:nvGrpSpPr>
            <p:cNvPr id="2707" name="Google Shape;2707;p108"/>
            <p:cNvGrpSpPr/>
            <p:nvPr/>
          </p:nvGrpSpPr>
          <p:grpSpPr>
            <a:xfrm>
              <a:off x="385969" y="1181807"/>
              <a:ext cx="467738" cy="502253"/>
              <a:chOff x="1323342" y="5004554"/>
              <a:chExt cx="753296" cy="808882"/>
            </a:xfrm>
          </p:grpSpPr>
          <p:sp>
            <p:nvSpPr>
              <p:cNvPr id="2708" name="Google Shape;2708;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09" name="Google Shape;2709;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10" name="Google Shape;2710;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11" name="Google Shape;2711;p108"/>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2712" name="Google Shape;2712;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13" name="Google Shape;2713;p108"/>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2714" name="Google Shape;2714;p108"/>
              <p:cNvPicPr preferRelativeResize="0"/>
              <p:nvPr/>
            </p:nvPicPr>
            <p:blipFill rotWithShape="1">
              <a:blip r:embed="rId3">
                <a:alphaModFix/>
              </a:blip>
              <a:srcRect/>
              <a:stretch/>
            </p:blipFill>
            <p:spPr>
              <a:xfrm rot="10740000">
                <a:off x="1609463" y="5391401"/>
                <a:ext cx="168251" cy="15214"/>
              </a:xfrm>
              <a:prstGeom prst="rect">
                <a:avLst/>
              </a:prstGeom>
              <a:noFill/>
              <a:ln>
                <a:noFill/>
              </a:ln>
            </p:spPr>
          </p:pic>
        </p:grpSp>
        <p:grpSp>
          <p:nvGrpSpPr>
            <p:cNvPr id="2715" name="Google Shape;2715;p108"/>
            <p:cNvGrpSpPr/>
            <p:nvPr/>
          </p:nvGrpSpPr>
          <p:grpSpPr>
            <a:xfrm>
              <a:off x="1684791" y="2126580"/>
              <a:ext cx="757884" cy="274181"/>
              <a:chOff x="1249103" y="5645677"/>
              <a:chExt cx="917038" cy="401428"/>
            </a:xfrm>
          </p:grpSpPr>
          <p:sp>
            <p:nvSpPr>
              <p:cNvPr id="2716" name="Google Shape;2716;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17" name="Google Shape;2717;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18" name="Google Shape;2718;p108"/>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2719" name="Google Shape;2719;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20" name="Google Shape;2720;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21" name="Google Shape;2721;p108"/>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2722" name="Google Shape;2722;p108"/>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2723" name="Google Shape;2723;p108"/>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24" name="Google Shape;2724;p108"/>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sp>
        <p:nvSpPr>
          <p:cNvPr id="2725" name="Google Shape;2725;p108"/>
          <p:cNvSpPr/>
          <p:nvPr/>
        </p:nvSpPr>
        <p:spPr>
          <a:xfrm>
            <a:off x="3601144" y="1926397"/>
            <a:ext cx="6867824" cy="10425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35"/>
              <a:buFont typeface="Arial"/>
              <a:buNone/>
            </a:pPr>
            <a:r>
              <a:rPr lang="en-US" sz="1235" b="1" i="1" u="none" strike="noStrike" cap="none">
                <a:solidFill>
                  <a:srgbClr val="002776"/>
                </a:solidFill>
                <a:latin typeface="Calibri"/>
                <a:ea typeface="Calibri"/>
                <a:cs typeface="Calibri"/>
                <a:sym typeface="Calibri"/>
              </a:rPr>
              <a:t>Customer/ Supplier teams:  </a:t>
            </a:r>
            <a:r>
              <a:rPr lang="en-US" sz="1235" b="0" i="1" u="none" strike="noStrike" cap="none">
                <a:solidFill>
                  <a:srgbClr val="002776"/>
                </a:solidFill>
                <a:latin typeface="Calibri"/>
                <a:ea typeface="Calibri"/>
                <a:cs typeface="Calibri"/>
                <a:sym typeface="Calibri"/>
              </a:rPr>
              <a:t>O</a:t>
            </a:r>
            <a:r>
              <a:rPr lang="en-US" sz="1235" b="0" i="0" u="none" strike="noStrike" cap="none">
                <a:solidFill>
                  <a:srgbClr val="002776"/>
                </a:solidFill>
                <a:latin typeface="Calibri"/>
                <a:ea typeface="Calibri"/>
                <a:cs typeface="Calibri"/>
                <a:sym typeface="Calibri"/>
              </a:rPr>
              <a:t>ne subsystem feeds another and all the dependencies go one way.  Establish a clear customer/supplier relationship between the two teams.  Make the dependent team play the customer role, providing requirements and allocating budget to the supplier team. Jointly develop automated acceptance tests to validate team interfaces. Both teams use these tests as part of their own continuous integration. </a:t>
            </a:r>
            <a:endParaRPr sz="1235" b="0" i="0" u="none" strike="noStrike" cap="none">
              <a:solidFill>
                <a:srgbClr val="002776"/>
              </a:solidFill>
              <a:latin typeface="Calibri"/>
              <a:ea typeface="Calibri"/>
              <a:cs typeface="Calibri"/>
              <a:sym typeface="Calibri"/>
            </a:endParaRPr>
          </a:p>
        </p:txBody>
      </p:sp>
      <p:sp>
        <p:nvSpPr>
          <p:cNvPr id="2726" name="Google Shape;2726;p108"/>
          <p:cNvSpPr/>
          <p:nvPr/>
        </p:nvSpPr>
        <p:spPr>
          <a:xfrm rot="-360000">
            <a:off x="2116656" y="2129880"/>
            <a:ext cx="807995" cy="818192"/>
          </a:xfrm>
          <a:prstGeom prst="arc">
            <a:avLst>
              <a:gd name="adj1" fmla="val 17350743"/>
              <a:gd name="adj2" fmla="val 20173086"/>
            </a:avLst>
          </a:prstGeom>
          <a:noFill/>
          <a:ln w="57150" cap="flat" cmpd="sng">
            <a:solidFill>
              <a:srgbClr val="00B0F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grpSp>
        <p:nvGrpSpPr>
          <p:cNvPr id="2727" name="Google Shape;2727;p108"/>
          <p:cNvGrpSpPr/>
          <p:nvPr/>
        </p:nvGrpSpPr>
        <p:grpSpPr>
          <a:xfrm>
            <a:off x="1629245" y="1759509"/>
            <a:ext cx="1016699" cy="997138"/>
            <a:chOff x="609600" y="4509254"/>
            <a:chExt cx="1874281" cy="1838220"/>
          </a:xfrm>
        </p:grpSpPr>
        <p:sp>
          <p:nvSpPr>
            <p:cNvPr id="2728" name="Google Shape;2728;p108"/>
            <p:cNvSpPr/>
            <p:nvPr/>
          </p:nvSpPr>
          <p:spPr>
            <a:xfrm>
              <a:off x="609600" y="4509254"/>
              <a:ext cx="1874281" cy="1838220"/>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2729" name="Google Shape;2729;p108"/>
            <p:cNvGrpSpPr/>
            <p:nvPr/>
          </p:nvGrpSpPr>
          <p:grpSpPr>
            <a:xfrm>
              <a:off x="1132462" y="4724400"/>
              <a:ext cx="467738" cy="607725"/>
              <a:chOff x="1323342" y="5004554"/>
              <a:chExt cx="753296" cy="808882"/>
            </a:xfrm>
          </p:grpSpPr>
          <p:sp>
            <p:nvSpPr>
              <p:cNvPr id="2730" name="Google Shape;2730;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31" name="Google Shape;2731;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32" name="Google Shape;2732;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33" name="Google Shape;2733;p108"/>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2734" name="Google Shape;2734;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35" name="Google Shape;2735;p108"/>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2736" name="Google Shape;2736;p108"/>
              <p:cNvPicPr preferRelativeResize="0"/>
              <p:nvPr/>
            </p:nvPicPr>
            <p:blipFill rotWithShape="1">
              <a:blip r:embed="rId3">
                <a:alphaModFix/>
              </a:blip>
              <a:srcRect/>
              <a:stretch/>
            </p:blipFill>
            <p:spPr>
              <a:xfrm rot="10740000">
                <a:off x="1609463" y="5391401"/>
                <a:ext cx="168251" cy="15214"/>
              </a:xfrm>
              <a:prstGeom prst="rect">
                <a:avLst/>
              </a:prstGeom>
              <a:noFill/>
              <a:ln>
                <a:noFill/>
              </a:ln>
            </p:spPr>
          </p:pic>
        </p:grpSp>
        <p:grpSp>
          <p:nvGrpSpPr>
            <p:cNvPr id="2737" name="Google Shape;2737;p108"/>
            <p:cNvGrpSpPr/>
            <p:nvPr/>
          </p:nvGrpSpPr>
          <p:grpSpPr>
            <a:xfrm>
              <a:off x="995129" y="5578665"/>
              <a:ext cx="833671" cy="364935"/>
              <a:chOff x="1249103" y="5645677"/>
              <a:chExt cx="917038" cy="401428"/>
            </a:xfrm>
          </p:grpSpPr>
          <p:sp>
            <p:nvSpPr>
              <p:cNvPr id="2738" name="Google Shape;2738;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39" name="Google Shape;2739;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40" name="Google Shape;2740;p108"/>
              <p:cNvPicPr preferRelativeResize="0"/>
              <p:nvPr/>
            </p:nvPicPr>
            <p:blipFill rotWithShape="1">
              <a:blip r:embed="rId3">
                <a:alphaModFix/>
              </a:blip>
              <a:srcRect/>
              <a:stretch/>
            </p:blipFill>
            <p:spPr>
              <a:xfrm rot="5340000">
                <a:off x="1287478" y="5838207"/>
                <a:ext cx="139050" cy="11431"/>
              </a:xfrm>
              <a:prstGeom prst="rect">
                <a:avLst/>
              </a:prstGeom>
              <a:noFill/>
              <a:ln>
                <a:noFill/>
              </a:ln>
            </p:spPr>
          </p:pic>
          <p:sp>
            <p:nvSpPr>
              <p:cNvPr id="2741" name="Google Shape;2741;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42" name="Google Shape;2742;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43" name="Google Shape;2743;p108"/>
              <p:cNvPicPr preferRelativeResize="0"/>
              <p:nvPr/>
            </p:nvPicPr>
            <p:blipFill rotWithShape="1">
              <a:blip r:embed="rId3">
                <a:alphaModFix/>
              </a:blip>
              <a:srcRect/>
              <a:stretch/>
            </p:blipFill>
            <p:spPr>
              <a:xfrm rot="5340000">
                <a:off x="1635638" y="5837529"/>
                <a:ext cx="139050" cy="11431"/>
              </a:xfrm>
              <a:prstGeom prst="rect">
                <a:avLst/>
              </a:prstGeom>
              <a:noFill/>
              <a:ln>
                <a:noFill/>
              </a:ln>
            </p:spPr>
          </p:pic>
          <p:pic>
            <p:nvPicPr>
              <p:cNvPr id="2744" name="Google Shape;2744;p108"/>
              <p:cNvPicPr preferRelativeResize="0"/>
              <p:nvPr/>
            </p:nvPicPr>
            <p:blipFill rotWithShape="1">
              <a:blip r:embed="rId3">
                <a:alphaModFix/>
              </a:blip>
              <a:srcRect/>
              <a:stretch/>
            </p:blipFill>
            <p:spPr>
              <a:xfrm rot="10740000">
                <a:off x="1459828" y="5977458"/>
                <a:ext cx="139050" cy="11431"/>
              </a:xfrm>
              <a:prstGeom prst="rect">
                <a:avLst/>
              </a:prstGeom>
              <a:noFill/>
              <a:ln>
                <a:noFill/>
              </a:ln>
            </p:spPr>
          </p:pic>
          <p:sp>
            <p:nvSpPr>
              <p:cNvPr id="2745" name="Google Shape;2745;p108"/>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46" name="Google Shape;2746;p108"/>
              <p:cNvPicPr preferRelativeResize="0"/>
              <p:nvPr/>
            </p:nvPicPr>
            <p:blipFill rotWithShape="1">
              <a:blip r:embed="rId3">
                <a:alphaModFix/>
              </a:blip>
              <a:srcRect/>
              <a:stretch/>
            </p:blipFill>
            <p:spPr>
              <a:xfrm rot="10740000">
                <a:off x="1810903" y="5980027"/>
                <a:ext cx="139050" cy="11431"/>
              </a:xfrm>
              <a:prstGeom prst="rect">
                <a:avLst/>
              </a:prstGeom>
              <a:noFill/>
              <a:ln>
                <a:noFill/>
              </a:ln>
            </p:spPr>
          </p:pic>
        </p:grpSp>
        <p:grpSp>
          <p:nvGrpSpPr>
            <p:cNvPr id="2747" name="Google Shape;2747;p108"/>
            <p:cNvGrpSpPr/>
            <p:nvPr/>
          </p:nvGrpSpPr>
          <p:grpSpPr>
            <a:xfrm>
              <a:off x="1702125" y="5031075"/>
              <a:ext cx="514512" cy="607725"/>
              <a:chOff x="1323342" y="5004554"/>
              <a:chExt cx="753296" cy="808882"/>
            </a:xfrm>
          </p:grpSpPr>
          <p:sp>
            <p:nvSpPr>
              <p:cNvPr id="2748" name="Google Shape;2748;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49" name="Google Shape;2749;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50" name="Google Shape;2750;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51" name="Google Shape;2751;p108"/>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2752" name="Google Shape;2752;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53" name="Google Shape;2753;p108"/>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2754" name="Google Shape;2754;p108"/>
              <p:cNvPicPr preferRelativeResize="0"/>
              <p:nvPr/>
            </p:nvPicPr>
            <p:blipFill rotWithShape="1">
              <a:blip r:embed="rId3">
                <a:alphaModFix/>
              </a:blip>
              <a:srcRect/>
              <a:stretch/>
            </p:blipFill>
            <p:spPr>
              <a:xfrm rot="10740000">
                <a:off x="1609463" y="5391401"/>
                <a:ext cx="168251" cy="15214"/>
              </a:xfrm>
              <a:prstGeom prst="rect">
                <a:avLst/>
              </a:prstGeom>
              <a:noFill/>
              <a:ln>
                <a:noFill/>
              </a:ln>
            </p:spPr>
          </p:pic>
        </p:grpSp>
      </p:grpSp>
      <p:grpSp>
        <p:nvGrpSpPr>
          <p:cNvPr id="2755" name="Google Shape;2755;p108"/>
          <p:cNvGrpSpPr/>
          <p:nvPr/>
        </p:nvGrpSpPr>
        <p:grpSpPr>
          <a:xfrm>
            <a:off x="2594211" y="2253887"/>
            <a:ext cx="1022569" cy="997137"/>
            <a:chOff x="3215549" y="4627792"/>
            <a:chExt cx="1885102" cy="1838219"/>
          </a:xfrm>
        </p:grpSpPr>
        <p:sp>
          <p:nvSpPr>
            <p:cNvPr id="2756" name="Google Shape;2756;p108"/>
            <p:cNvSpPr/>
            <p:nvPr/>
          </p:nvSpPr>
          <p:spPr>
            <a:xfrm>
              <a:off x="3215549" y="4627792"/>
              <a:ext cx="1885102" cy="1838219"/>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52D0FF"/>
            </a:solidFill>
            <a:ln w="9525" cap="flat" cmpd="sng">
              <a:solidFill>
                <a:srgbClr val="52D0FF"/>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2757" name="Google Shape;2757;p108"/>
            <p:cNvGrpSpPr/>
            <p:nvPr/>
          </p:nvGrpSpPr>
          <p:grpSpPr>
            <a:xfrm>
              <a:off x="4367791" y="5503218"/>
              <a:ext cx="514512" cy="607725"/>
              <a:chOff x="1323342" y="5004554"/>
              <a:chExt cx="753296" cy="808882"/>
            </a:xfrm>
          </p:grpSpPr>
          <p:sp>
            <p:nvSpPr>
              <p:cNvPr id="2758" name="Google Shape;2758;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59" name="Google Shape;2759;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60" name="Google Shape;2760;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61" name="Google Shape;2761;p108"/>
              <p:cNvPicPr preferRelativeResize="0"/>
              <p:nvPr/>
            </p:nvPicPr>
            <p:blipFill rotWithShape="1">
              <a:blip r:embed="rId4">
                <a:alphaModFix/>
              </a:blip>
              <a:srcRect/>
              <a:stretch/>
            </p:blipFill>
            <p:spPr>
              <a:xfrm rot="5340000">
                <a:off x="1382832" y="5236003"/>
                <a:ext cx="168251" cy="15214"/>
              </a:xfrm>
              <a:prstGeom prst="rect">
                <a:avLst/>
              </a:prstGeom>
              <a:noFill/>
              <a:ln>
                <a:noFill/>
              </a:ln>
            </p:spPr>
          </p:pic>
          <p:sp>
            <p:nvSpPr>
              <p:cNvPr id="2762" name="Google Shape;2762;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63" name="Google Shape;2763;p108"/>
              <p:cNvPicPr preferRelativeResize="0"/>
              <p:nvPr/>
            </p:nvPicPr>
            <p:blipFill rotWithShape="1">
              <a:blip r:embed="rId4">
                <a:alphaModFix/>
              </a:blip>
              <a:srcRect/>
              <a:stretch/>
            </p:blipFill>
            <p:spPr>
              <a:xfrm rot="5340000">
                <a:off x="1385192" y="5563039"/>
                <a:ext cx="168251" cy="15214"/>
              </a:xfrm>
              <a:prstGeom prst="rect">
                <a:avLst/>
              </a:prstGeom>
              <a:noFill/>
              <a:ln>
                <a:noFill/>
              </a:ln>
            </p:spPr>
          </p:pic>
          <p:pic>
            <p:nvPicPr>
              <p:cNvPr id="2764" name="Google Shape;2764;p108"/>
              <p:cNvPicPr preferRelativeResize="0"/>
              <p:nvPr/>
            </p:nvPicPr>
            <p:blipFill rotWithShape="1">
              <a:blip r:embed="rId4">
                <a:alphaModFix/>
              </a:blip>
              <a:srcRect/>
              <a:stretch/>
            </p:blipFill>
            <p:spPr>
              <a:xfrm rot="10740000">
                <a:off x="1609463" y="5391401"/>
                <a:ext cx="168251" cy="15214"/>
              </a:xfrm>
              <a:prstGeom prst="rect">
                <a:avLst/>
              </a:prstGeom>
              <a:noFill/>
              <a:ln>
                <a:noFill/>
              </a:ln>
            </p:spPr>
          </p:pic>
        </p:grpSp>
        <p:grpSp>
          <p:nvGrpSpPr>
            <p:cNvPr id="2765" name="Google Shape;2765;p108"/>
            <p:cNvGrpSpPr/>
            <p:nvPr/>
          </p:nvGrpSpPr>
          <p:grpSpPr>
            <a:xfrm>
              <a:off x="3926252" y="4894555"/>
              <a:ext cx="833671" cy="364935"/>
              <a:chOff x="1249103" y="5645677"/>
              <a:chExt cx="917038" cy="401428"/>
            </a:xfrm>
          </p:grpSpPr>
          <p:sp>
            <p:nvSpPr>
              <p:cNvPr id="2766" name="Google Shape;2766;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67" name="Google Shape;2767;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68" name="Google Shape;2768;p108"/>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2769" name="Google Shape;2769;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70" name="Google Shape;2770;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71" name="Google Shape;2771;p108"/>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2772" name="Google Shape;2772;p108"/>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2773" name="Google Shape;2773;p108"/>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74" name="Google Shape;2774;p108"/>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nvGrpSpPr>
            <p:cNvPr id="2775" name="Google Shape;2775;p108"/>
            <p:cNvGrpSpPr/>
            <p:nvPr/>
          </p:nvGrpSpPr>
          <p:grpSpPr>
            <a:xfrm>
              <a:off x="3407565" y="5409163"/>
              <a:ext cx="833671" cy="364935"/>
              <a:chOff x="1249103" y="5645677"/>
              <a:chExt cx="917038" cy="401428"/>
            </a:xfrm>
          </p:grpSpPr>
          <p:sp>
            <p:nvSpPr>
              <p:cNvPr id="2776" name="Google Shape;2776;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77" name="Google Shape;2777;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78" name="Google Shape;2778;p108"/>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2779" name="Google Shape;2779;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80" name="Google Shape;2780;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81" name="Google Shape;2781;p108"/>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2782" name="Google Shape;2782;p108"/>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2783" name="Google Shape;2783;p108"/>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84" name="Google Shape;2784;p108"/>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sp>
        <p:nvSpPr>
          <p:cNvPr id="2785" name="Google Shape;2785;p108"/>
          <p:cNvSpPr/>
          <p:nvPr/>
        </p:nvSpPr>
        <p:spPr>
          <a:xfrm>
            <a:off x="2528759" y="1909576"/>
            <a:ext cx="689765" cy="2417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71"/>
              <a:buFont typeface="Arial"/>
              <a:buNone/>
            </a:pPr>
            <a:r>
              <a:rPr lang="en-US" sz="971" b="0" i="0" u="none" strike="noStrike" cap="none">
                <a:solidFill>
                  <a:srgbClr val="002776"/>
                </a:solidFill>
                <a:latin typeface="Calibri"/>
                <a:ea typeface="Calibri"/>
                <a:cs typeface="Calibri"/>
                <a:sym typeface="Calibri"/>
              </a:rPr>
              <a:t>customer</a:t>
            </a:r>
            <a:endParaRPr sz="971" b="0" i="0" u="none" strike="noStrike" cap="none">
              <a:solidFill>
                <a:srgbClr val="002776"/>
              </a:solidFill>
              <a:latin typeface="Arial"/>
              <a:ea typeface="Arial"/>
              <a:cs typeface="Arial"/>
              <a:sym typeface="Arial"/>
            </a:endParaRPr>
          </a:p>
        </p:txBody>
      </p:sp>
      <p:sp>
        <p:nvSpPr>
          <p:cNvPr id="2786" name="Google Shape;2786;p108"/>
          <p:cNvSpPr/>
          <p:nvPr/>
        </p:nvSpPr>
        <p:spPr>
          <a:xfrm>
            <a:off x="2761983" y="2072984"/>
            <a:ext cx="638488" cy="2417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71"/>
              <a:buFont typeface="Arial"/>
              <a:buNone/>
            </a:pPr>
            <a:r>
              <a:rPr lang="en-US" sz="971" b="0" i="0" u="none" strike="noStrike" cap="none">
                <a:solidFill>
                  <a:srgbClr val="72C7E7"/>
                </a:solidFill>
                <a:latin typeface="Calibri"/>
                <a:ea typeface="Calibri"/>
                <a:cs typeface="Calibri"/>
                <a:sym typeface="Calibri"/>
              </a:rPr>
              <a:t>supplier</a:t>
            </a:r>
            <a:endParaRPr sz="971" b="0" i="0" u="none" strike="noStrike" cap="none">
              <a:solidFill>
                <a:srgbClr val="72C7E7"/>
              </a:solidFill>
              <a:latin typeface="Arial"/>
              <a:ea typeface="Arial"/>
              <a:cs typeface="Arial"/>
              <a:sym typeface="Arial"/>
            </a:endParaRPr>
          </a:p>
        </p:txBody>
      </p:sp>
      <p:sp>
        <p:nvSpPr>
          <p:cNvPr id="2787" name="Google Shape;2787;p108"/>
          <p:cNvSpPr/>
          <p:nvPr/>
        </p:nvSpPr>
        <p:spPr>
          <a:xfrm>
            <a:off x="3634083" y="3349019"/>
            <a:ext cx="6984033" cy="116647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235"/>
              <a:buFont typeface="Arial"/>
              <a:buNone/>
            </a:pPr>
            <a:r>
              <a:rPr lang="en-US" sz="1235" b="1" i="1" u="none" strike="noStrike" cap="none">
                <a:solidFill>
                  <a:srgbClr val="002776"/>
                </a:solidFill>
                <a:latin typeface="Calibri"/>
                <a:ea typeface="Calibri"/>
                <a:cs typeface="Calibri"/>
                <a:sym typeface="Calibri"/>
              </a:rPr>
              <a:t>Conformist</a:t>
            </a:r>
            <a:r>
              <a:rPr lang="en-US" sz="1235" b="1" i="0" u="none" strike="noStrike" cap="none">
                <a:solidFill>
                  <a:srgbClr val="002776"/>
                </a:solidFill>
                <a:latin typeface="Calibri"/>
                <a:ea typeface="Calibri"/>
                <a:cs typeface="Calibri"/>
                <a:sym typeface="Calibri"/>
              </a:rPr>
              <a:t>:  </a:t>
            </a:r>
            <a:r>
              <a:rPr lang="en-US" sz="1235" b="0" i="0" u="none" strike="noStrike" cap="none">
                <a:solidFill>
                  <a:srgbClr val="002776"/>
                </a:solidFill>
                <a:latin typeface="Calibri"/>
                <a:ea typeface="Calibri"/>
                <a:cs typeface="Calibri"/>
                <a:sym typeface="Calibri"/>
              </a:rPr>
              <a:t>Two teams are in different companies or very far apart in the management hierarchy. Force the team with the dependencies to adhere to the model of the team upon which they depend.  This may not yield the ideal model for the application but greatly simplifies integration. Often appropriate when delivering an enterprise package solution (e.g. PeopleSoft, SAP) that requires a slight or moderate customization/configuration.</a:t>
            </a:r>
            <a:endParaRPr sz="1235" b="0" i="0" u="none" strike="noStrike" cap="none">
              <a:solidFill>
                <a:srgbClr val="002776"/>
              </a:solidFill>
              <a:latin typeface="Calibri"/>
              <a:ea typeface="Calibri"/>
              <a:cs typeface="Calibri"/>
              <a:sym typeface="Calibri"/>
            </a:endParaRPr>
          </a:p>
        </p:txBody>
      </p:sp>
      <p:grpSp>
        <p:nvGrpSpPr>
          <p:cNvPr id="2788" name="Google Shape;2788;p108"/>
          <p:cNvGrpSpPr/>
          <p:nvPr/>
        </p:nvGrpSpPr>
        <p:grpSpPr>
          <a:xfrm>
            <a:off x="1726646" y="3239241"/>
            <a:ext cx="1706056" cy="1198289"/>
            <a:chOff x="77266" y="3975062"/>
            <a:chExt cx="1933530" cy="1358061"/>
          </a:xfrm>
        </p:grpSpPr>
        <p:sp>
          <p:nvSpPr>
            <p:cNvPr id="2789" name="Google Shape;2789;p108"/>
            <p:cNvSpPr/>
            <p:nvPr/>
          </p:nvSpPr>
          <p:spPr>
            <a:xfrm>
              <a:off x="77266" y="4163709"/>
              <a:ext cx="1163781" cy="1141391"/>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sp>
          <p:nvSpPr>
            <p:cNvPr id="2790" name="Google Shape;2790;p108"/>
            <p:cNvSpPr/>
            <p:nvPr/>
          </p:nvSpPr>
          <p:spPr>
            <a:xfrm>
              <a:off x="856286" y="4232879"/>
              <a:ext cx="1135748" cy="1063931"/>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grpSp>
          <p:nvGrpSpPr>
            <p:cNvPr id="2791" name="Google Shape;2791;p108"/>
            <p:cNvGrpSpPr/>
            <p:nvPr/>
          </p:nvGrpSpPr>
          <p:grpSpPr>
            <a:xfrm>
              <a:off x="295477" y="4866642"/>
              <a:ext cx="517645" cy="205996"/>
              <a:chOff x="1249103" y="5645677"/>
              <a:chExt cx="917038" cy="401428"/>
            </a:xfrm>
          </p:grpSpPr>
          <p:sp>
            <p:nvSpPr>
              <p:cNvPr id="2792" name="Google Shape;2792;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93" name="Google Shape;2793;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94" name="Google Shape;2794;p108"/>
              <p:cNvPicPr preferRelativeResize="0"/>
              <p:nvPr/>
            </p:nvPicPr>
            <p:blipFill rotWithShape="1">
              <a:blip r:embed="rId3">
                <a:alphaModFix/>
              </a:blip>
              <a:srcRect/>
              <a:stretch/>
            </p:blipFill>
            <p:spPr>
              <a:xfrm rot="5340000">
                <a:off x="1287478" y="5838207"/>
                <a:ext cx="139050" cy="11431"/>
              </a:xfrm>
              <a:prstGeom prst="rect">
                <a:avLst/>
              </a:prstGeom>
              <a:noFill/>
              <a:ln>
                <a:noFill/>
              </a:ln>
            </p:spPr>
          </p:pic>
          <p:sp>
            <p:nvSpPr>
              <p:cNvPr id="2795" name="Google Shape;2795;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796" name="Google Shape;2796;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797" name="Google Shape;2797;p108"/>
              <p:cNvPicPr preferRelativeResize="0"/>
              <p:nvPr/>
            </p:nvPicPr>
            <p:blipFill rotWithShape="1">
              <a:blip r:embed="rId3">
                <a:alphaModFix/>
              </a:blip>
              <a:srcRect/>
              <a:stretch/>
            </p:blipFill>
            <p:spPr>
              <a:xfrm rot="5340000">
                <a:off x="1635638" y="5837529"/>
                <a:ext cx="139050" cy="11431"/>
              </a:xfrm>
              <a:prstGeom prst="rect">
                <a:avLst/>
              </a:prstGeom>
              <a:noFill/>
              <a:ln>
                <a:noFill/>
              </a:ln>
            </p:spPr>
          </p:pic>
          <p:pic>
            <p:nvPicPr>
              <p:cNvPr id="2798" name="Google Shape;2798;p108"/>
              <p:cNvPicPr preferRelativeResize="0"/>
              <p:nvPr/>
            </p:nvPicPr>
            <p:blipFill rotWithShape="1">
              <a:blip r:embed="rId3">
                <a:alphaModFix/>
              </a:blip>
              <a:srcRect/>
              <a:stretch/>
            </p:blipFill>
            <p:spPr>
              <a:xfrm rot="10740000">
                <a:off x="1459828" y="5977458"/>
                <a:ext cx="139050" cy="11431"/>
              </a:xfrm>
              <a:prstGeom prst="rect">
                <a:avLst/>
              </a:prstGeom>
              <a:noFill/>
              <a:ln>
                <a:noFill/>
              </a:ln>
            </p:spPr>
          </p:pic>
          <p:sp>
            <p:nvSpPr>
              <p:cNvPr id="2799" name="Google Shape;2799;p108"/>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00" name="Google Shape;2800;p108"/>
              <p:cNvPicPr preferRelativeResize="0"/>
              <p:nvPr/>
            </p:nvPicPr>
            <p:blipFill rotWithShape="1">
              <a:blip r:embed="rId3">
                <a:alphaModFix/>
              </a:blip>
              <a:srcRect/>
              <a:stretch/>
            </p:blipFill>
            <p:spPr>
              <a:xfrm rot="10740000">
                <a:off x="1810903" y="5980027"/>
                <a:ext cx="139050" cy="11431"/>
              </a:xfrm>
              <a:prstGeom prst="rect">
                <a:avLst/>
              </a:prstGeom>
              <a:noFill/>
              <a:ln>
                <a:noFill/>
              </a:ln>
            </p:spPr>
          </p:pic>
        </p:grpSp>
        <p:grpSp>
          <p:nvGrpSpPr>
            <p:cNvPr id="2801" name="Google Shape;2801;p108"/>
            <p:cNvGrpSpPr/>
            <p:nvPr/>
          </p:nvGrpSpPr>
          <p:grpSpPr>
            <a:xfrm>
              <a:off x="1439175" y="4368712"/>
              <a:ext cx="319471" cy="377350"/>
              <a:chOff x="1323342" y="5004554"/>
              <a:chExt cx="753296" cy="808882"/>
            </a:xfrm>
          </p:grpSpPr>
          <p:sp>
            <p:nvSpPr>
              <p:cNvPr id="2802" name="Google Shape;2802;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03" name="Google Shape;2803;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04" name="Google Shape;2804;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05" name="Google Shape;2805;p108"/>
              <p:cNvPicPr preferRelativeResize="0"/>
              <p:nvPr/>
            </p:nvPicPr>
            <p:blipFill rotWithShape="1">
              <a:blip r:embed="rId4">
                <a:alphaModFix/>
              </a:blip>
              <a:srcRect/>
              <a:stretch/>
            </p:blipFill>
            <p:spPr>
              <a:xfrm rot="5340000">
                <a:off x="1382832" y="5236003"/>
                <a:ext cx="168251" cy="15214"/>
              </a:xfrm>
              <a:prstGeom prst="rect">
                <a:avLst/>
              </a:prstGeom>
              <a:noFill/>
              <a:ln>
                <a:noFill/>
              </a:ln>
            </p:spPr>
          </p:pic>
          <p:sp>
            <p:nvSpPr>
              <p:cNvPr id="2806" name="Google Shape;2806;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07" name="Google Shape;2807;p108"/>
              <p:cNvPicPr preferRelativeResize="0"/>
              <p:nvPr/>
            </p:nvPicPr>
            <p:blipFill rotWithShape="1">
              <a:blip r:embed="rId4">
                <a:alphaModFix/>
              </a:blip>
              <a:srcRect/>
              <a:stretch/>
            </p:blipFill>
            <p:spPr>
              <a:xfrm rot="5340000">
                <a:off x="1385192" y="5563039"/>
                <a:ext cx="168251" cy="15214"/>
              </a:xfrm>
              <a:prstGeom prst="rect">
                <a:avLst/>
              </a:prstGeom>
              <a:noFill/>
              <a:ln>
                <a:noFill/>
              </a:ln>
            </p:spPr>
          </p:pic>
          <p:pic>
            <p:nvPicPr>
              <p:cNvPr id="2808" name="Google Shape;2808;p108"/>
              <p:cNvPicPr preferRelativeResize="0"/>
              <p:nvPr/>
            </p:nvPicPr>
            <p:blipFill rotWithShape="1">
              <a:blip r:embed="rId4">
                <a:alphaModFix/>
              </a:blip>
              <a:srcRect/>
              <a:stretch/>
            </p:blipFill>
            <p:spPr>
              <a:xfrm rot="10740000">
                <a:off x="1609463" y="5391401"/>
                <a:ext cx="168251" cy="15214"/>
              </a:xfrm>
              <a:prstGeom prst="rect">
                <a:avLst/>
              </a:prstGeom>
              <a:noFill/>
              <a:ln>
                <a:noFill/>
              </a:ln>
            </p:spPr>
          </p:pic>
        </p:grpSp>
        <p:grpSp>
          <p:nvGrpSpPr>
            <p:cNvPr id="2809" name="Google Shape;2809;p108"/>
            <p:cNvGrpSpPr/>
            <p:nvPr/>
          </p:nvGrpSpPr>
          <p:grpSpPr>
            <a:xfrm>
              <a:off x="1012047" y="4703177"/>
              <a:ext cx="536073" cy="187269"/>
              <a:chOff x="1249103" y="5645677"/>
              <a:chExt cx="863349" cy="401428"/>
            </a:xfrm>
          </p:grpSpPr>
          <p:sp>
            <p:nvSpPr>
              <p:cNvPr id="2810" name="Google Shape;2810;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11" name="Google Shape;2811;p108"/>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2812" name="Google Shape;2812;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13" name="Google Shape;2813;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14" name="Google Shape;2814;p108"/>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2815" name="Google Shape;2815;p108"/>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2816" name="Google Shape;2816;p108"/>
              <p:cNvSpPr/>
              <p:nvPr/>
            </p:nvSpPr>
            <p:spPr>
              <a:xfrm>
                <a:off x="1932449" y="5917502"/>
                <a:ext cx="180003" cy="12896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17" name="Google Shape;2817;p108"/>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sp>
            <p:nvSpPr>
              <p:cNvPr id="2818" name="Google Shape;2818;p108"/>
              <p:cNvSpPr/>
              <p:nvPr/>
            </p:nvSpPr>
            <p:spPr>
              <a:xfrm>
                <a:off x="1256234" y="5915611"/>
                <a:ext cx="217803" cy="128965"/>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19" name="Google Shape;2819;p108"/>
              <p:cNvSpPr/>
              <p:nvPr/>
            </p:nvSpPr>
            <p:spPr>
              <a:xfrm>
                <a:off x="1256234" y="5646354"/>
                <a:ext cx="217803" cy="128965"/>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grpSp>
        <p:sp>
          <p:nvSpPr>
            <p:cNvPr id="2820" name="Google Shape;2820;p108"/>
            <p:cNvSpPr/>
            <p:nvPr/>
          </p:nvSpPr>
          <p:spPr>
            <a:xfrm>
              <a:off x="840295" y="4191733"/>
              <a:ext cx="1170501" cy="1141390"/>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52D0FF"/>
            </a:solidFill>
            <a:ln w="9525" cap="flat" cmpd="sng">
              <a:solidFill>
                <a:srgbClr val="52D0FF"/>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2821" name="Google Shape;2821;p108"/>
            <p:cNvGrpSpPr/>
            <p:nvPr/>
          </p:nvGrpSpPr>
          <p:grpSpPr>
            <a:xfrm>
              <a:off x="693873" y="4406255"/>
              <a:ext cx="351419" cy="377350"/>
              <a:chOff x="1323342" y="5004554"/>
              <a:chExt cx="753296" cy="808882"/>
            </a:xfrm>
          </p:grpSpPr>
          <p:sp>
            <p:nvSpPr>
              <p:cNvPr id="2822" name="Google Shape;2822;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23" name="Google Shape;2823;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24" name="Google Shape;2824;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25" name="Google Shape;2825;p108"/>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2826" name="Google Shape;2826;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27" name="Google Shape;2827;p108"/>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2828" name="Google Shape;2828;p108"/>
              <p:cNvPicPr preferRelativeResize="0"/>
              <p:nvPr/>
            </p:nvPicPr>
            <p:blipFill rotWithShape="1">
              <a:blip r:embed="rId4">
                <a:alphaModFix/>
              </a:blip>
              <a:srcRect/>
              <a:stretch/>
            </p:blipFill>
            <p:spPr>
              <a:xfrm rot="10740000">
                <a:off x="1609463" y="5391401"/>
                <a:ext cx="168251" cy="15214"/>
              </a:xfrm>
              <a:prstGeom prst="rect">
                <a:avLst/>
              </a:prstGeom>
              <a:noFill/>
              <a:ln>
                <a:noFill/>
              </a:ln>
            </p:spPr>
          </p:pic>
        </p:grpSp>
        <p:grpSp>
          <p:nvGrpSpPr>
            <p:cNvPr id="2829" name="Google Shape;2829;p108"/>
            <p:cNvGrpSpPr/>
            <p:nvPr/>
          </p:nvGrpSpPr>
          <p:grpSpPr>
            <a:xfrm>
              <a:off x="296684" y="4335623"/>
              <a:ext cx="319471" cy="343046"/>
              <a:chOff x="1323342" y="5004554"/>
              <a:chExt cx="753296" cy="808882"/>
            </a:xfrm>
          </p:grpSpPr>
          <p:sp>
            <p:nvSpPr>
              <p:cNvPr id="2830" name="Google Shape;2830;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31" name="Google Shape;2831;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32" name="Google Shape;2832;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33" name="Google Shape;2833;p108"/>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2834" name="Google Shape;2834;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35" name="Google Shape;2835;p108"/>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2836" name="Google Shape;2836;p108"/>
              <p:cNvPicPr preferRelativeResize="0"/>
              <p:nvPr/>
            </p:nvPicPr>
            <p:blipFill rotWithShape="1">
              <a:blip r:embed="rId3">
                <a:alphaModFix/>
              </a:blip>
              <a:srcRect/>
              <a:stretch/>
            </p:blipFill>
            <p:spPr>
              <a:xfrm rot="10740000">
                <a:off x="1609463" y="5391401"/>
                <a:ext cx="168251" cy="15214"/>
              </a:xfrm>
              <a:prstGeom prst="rect">
                <a:avLst/>
              </a:prstGeom>
              <a:noFill/>
              <a:ln>
                <a:noFill/>
              </a:ln>
            </p:spPr>
          </p:pic>
        </p:grpSp>
        <p:grpSp>
          <p:nvGrpSpPr>
            <p:cNvPr id="2837" name="Google Shape;2837;p108"/>
            <p:cNvGrpSpPr/>
            <p:nvPr/>
          </p:nvGrpSpPr>
          <p:grpSpPr>
            <a:xfrm>
              <a:off x="1183797" y="4980915"/>
              <a:ext cx="517645" cy="187269"/>
              <a:chOff x="1249103" y="5645677"/>
              <a:chExt cx="917038" cy="401428"/>
            </a:xfrm>
          </p:grpSpPr>
          <p:sp>
            <p:nvSpPr>
              <p:cNvPr id="2838" name="Google Shape;2838;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39" name="Google Shape;2839;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40" name="Google Shape;2840;p108"/>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2841" name="Google Shape;2841;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42" name="Google Shape;2842;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43" name="Google Shape;2843;p108"/>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2844" name="Google Shape;2844;p108"/>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2845" name="Google Shape;2845;p108"/>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46" name="Google Shape;2846;p108"/>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sp>
          <p:nvSpPr>
            <p:cNvPr id="2847" name="Google Shape;2847;p108"/>
            <p:cNvSpPr/>
            <p:nvPr/>
          </p:nvSpPr>
          <p:spPr>
            <a:xfrm>
              <a:off x="282975" y="3975062"/>
              <a:ext cx="665289" cy="2431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94"/>
                <a:buFont typeface="Arial"/>
                <a:buNone/>
              </a:pPr>
              <a:r>
                <a:rPr lang="en-US" sz="794" b="0" i="0" u="none" strike="noStrike" cap="none">
                  <a:solidFill>
                    <a:srgbClr val="002776"/>
                  </a:solidFill>
                  <a:latin typeface="Calibri"/>
                  <a:ea typeface="Calibri"/>
                  <a:cs typeface="Calibri"/>
                  <a:sym typeface="Calibri"/>
                </a:rPr>
                <a:t>Customer</a:t>
              </a:r>
              <a:endParaRPr sz="794" b="0" i="0" u="none" strike="noStrike" cap="none">
                <a:solidFill>
                  <a:srgbClr val="002776"/>
                </a:solidFill>
                <a:latin typeface="Arial"/>
                <a:ea typeface="Arial"/>
                <a:cs typeface="Arial"/>
                <a:sym typeface="Arial"/>
              </a:endParaRPr>
            </a:p>
          </p:txBody>
        </p:sp>
        <p:sp>
          <p:nvSpPr>
            <p:cNvPr id="2848" name="Google Shape;2848;p108"/>
            <p:cNvSpPr/>
            <p:nvPr/>
          </p:nvSpPr>
          <p:spPr>
            <a:xfrm>
              <a:off x="985415" y="3993223"/>
              <a:ext cx="728875" cy="2431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94"/>
                <a:buFont typeface="Arial"/>
                <a:buNone/>
              </a:pPr>
              <a:r>
                <a:rPr lang="en-US" sz="794" b="0" i="0" u="none" strike="noStrike" cap="none">
                  <a:solidFill>
                    <a:srgbClr val="72C7E7"/>
                  </a:solidFill>
                  <a:latin typeface="Calibri"/>
                  <a:ea typeface="Calibri"/>
                  <a:cs typeface="Calibri"/>
                  <a:sym typeface="Calibri"/>
                </a:rPr>
                <a:t>Conformist</a:t>
              </a:r>
              <a:endParaRPr sz="794" b="0" i="0" u="none" strike="noStrike" cap="none">
                <a:solidFill>
                  <a:srgbClr val="72C7E7"/>
                </a:solidFill>
                <a:latin typeface="Arial"/>
                <a:ea typeface="Arial"/>
                <a:cs typeface="Arial"/>
                <a:sym typeface="Arial"/>
              </a:endParaRPr>
            </a:p>
          </p:txBody>
        </p:sp>
      </p:grpSp>
      <p:grpSp>
        <p:nvGrpSpPr>
          <p:cNvPr id="2849" name="Google Shape;2849;p108"/>
          <p:cNvGrpSpPr/>
          <p:nvPr/>
        </p:nvGrpSpPr>
        <p:grpSpPr>
          <a:xfrm>
            <a:off x="1784772" y="4510961"/>
            <a:ext cx="1016699" cy="997138"/>
            <a:chOff x="609600" y="4509254"/>
            <a:chExt cx="1874281" cy="1838220"/>
          </a:xfrm>
        </p:grpSpPr>
        <p:sp>
          <p:nvSpPr>
            <p:cNvPr id="2850" name="Google Shape;2850;p108"/>
            <p:cNvSpPr/>
            <p:nvPr/>
          </p:nvSpPr>
          <p:spPr>
            <a:xfrm>
              <a:off x="609600" y="4509254"/>
              <a:ext cx="1874281" cy="1838220"/>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2851" name="Google Shape;2851;p108"/>
            <p:cNvGrpSpPr/>
            <p:nvPr/>
          </p:nvGrpSpPr>
          <p:grpSpPr>
            <a:xfrm>
              <a:off x="1132462" y="4724400"/>
              <a:ext cx="467738" cy="607725"/>
              <a:chOff x="1323342" y="5004554"/>
              <a:chExt cx="753296" cy="808882"/>
            </a:xfrm>
          </p:grpSpPr>
          <p:sp>
            <p:nvSpPr>
              <p:cNvPr id="2852" name="Google Shape;2852;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53" name="Google Shape;2853;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54" name="Google Shape;2854;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55" name="Google Shape;2855;p108"/>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2856" name="Google Shape;2856;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57" name="Google Shape;2857;p108"/>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2858" name="Google Shape;2858;p108"/>
              <p:cNvPicPr preferRelativeResize="0"/>
              <p:nvPr/>
            </p:nvPicPr>
            <p:blipFill rotWithShape="1">
              <a:blip r:embed="rId3">
                <a:alphaModFix/>
              </a:blip>
              <a:srcRect/>
              <a:stretch/>
            </p:blipFill>
            <p:spPr>
              <a:xfrm rot="10740000">
                <a:off x="1609463" y="5391401"/>
                <a:ext cx="168251" cy="15214"/>
              </a:xfrm>
              <a:prstGeom prst="rect">
                <a:avLst/>
              </a:prstGeom>
              <a:noFill/>
              <a:ln>
                <a:noFill/>
              </a:ln>
            </p:spPr>
          </p:pic>
        </p:grpSp>
        <p:grpSp>
          <p:nvGrpSpPr>
            <p:cNvPr id="2859" name="Google Shape;2859;p108"/>
            <p:cNvGrpSpPr/>
            <p:nvPr/>
          </p:nvGrpSpPr>
          <p:grpSpPr>
            <a:xfrm>
              <a:off x="995129" y="5578665"/>
              <a:ext cx="833671" cy="364935"/>
              <a:chOff x="1249103" y="5645677"/>
              <a:chExt cx="917038" cy="401428"/>
            </a:xfrm>
          </p:grpSpPr>
          <p:sp>
            <p:nvSpPr>
              <p:cNvPr id="2860" name="Google Shape;2860;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61" name="Google Shape;2861;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62" name="Google Shape;2862;p108"/>
              <p:cNvPicPr preferRelativeResize="0"/>
              <p:nvPr/>
            </p:nvPicPr>
            <p:blipFill rotWithShape="1">
              <a:blip r:embed="rId3">
                <a:alphaModFix/>
              </a:blip>
              <a:srcRect/>
              <a:stretch/>
            </p:blipFill>
            <p:spPr>
              <a:xfrm rot="5340000">
                <a:off x="1287478" y="5838207"/>
                <a:ext cx="139050" cy="11431"/>
              </a:xfrm>
              <a:prstGeom prst="rect">
                <a:avLst/>
              </a:prstGeom>
              <a:noFill/>
              <a:ln>
                <a:noFill/>
              </a:ln>
            </p:spPr>
          </p:pic>
          <p:sp>
            <p:nvSpPr>
              <p:cNvPr id="2863" name="Google Shape;2863;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64" name="Google Shape;2864;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65" name="Google Shape;2865;p108"/>
              <p:cNvPicPr preferRelativeResize="0"/>
              <p:nvPr/>
            </p:nvPicPr>
            <p:blipFill rotWithShape="1">
              <a:blip r:embed="rId3">
                <a:alphaModFix/>
              </a:blip>
              <a:srcRect/>
              <a:stretch/>
            </p:blipFill>
            <p:spPr>
              <a:xfrm rot="5340000">
                <a:off x="1635638" y="5837529"/>
                <a:ext cx="139050" cy="11431"/>
              </a:xfrm>
              <a:prstGeom prst="rect">
                <a:avLst/>
              </a:prstGeom>
              <a:noFill/>
              <a:ln>
                <a:noFill/>
              </a:ln>
            </p:spPr>
          </p:pic>
          <p:pic>
            <p:nvPicPr>
              <p:cNvPr id="2866" name="Google Shape;2866;p108"/>
              <p:cNvPicPr preferRelativeResize="0"/>
              <p:nvPr/>
            </p:nvPicPr>
            <p:blipFill rotWithShape="1">
              <a:blip r:embed="rId3">
                <a:alphaModFix/>
              </a:blip>
              <a:srcRect/>
              <a:stretch/>
            </p:blipFill>
            <p:spPr>
              <a:xfrm rot="10740000">
                <a:off x="1459828" y="5977458"/>
                <a:ext cx="139050" cy="11431"/>
              </a:xfrm>
              <a:prstGeom prst="rect">
                <a:avLst/>
              </a:prstGeom>
              <a:noFill/>
              <a:ln>
                <a:noFill/>
              </a:ln>
            </p:spPr>
          </p:pic>
          <p:sp>
            <p:nvSpPr>
              <p:cNvPr id="2867" name="Google Shape;2867;p108"/>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68" name="Google Shape;2868;p108"/>
              <p:cNvPicPr preferRelativeResize="0"/>
              <p:nvPr/>
            </p:nvPicPr>
            <p:blipFill rotWithShape="1">
              <a:blip r:embed="rId3">
                <a:alphaModFix/>
              </a:blip>
              <a:srcRect/>
              <a:stretch/>
            </p:blipFill>
            <p:spPr>
              <a:xfrm rot="10740000">
                <a:off x="1810903" y="5980027"/>
                <a:ext cx="139050" cy="11431"/>
              </a:xfrm>
              <a:prstGeom prst="rect">
                <a:avLst/>
              </a:prstGeom>
              <a:noFill/>
              <a:ln>
                <a:noFill/>
              </a:ln>
            </p:spPr>
          </p:pic>
        </p:grpSp>
        <p:grpSp>
          <p:nvGrpSpPr>
            <p:cNvPr id="2869" name="Google Shape;2869;p108"/>
            <p:cNvGrpSpPr/>
            <p:nvPr/>
          </p:nvGrpSpPr>
          <p:grpSpPr>
            <a:xfrm>
              <a:off x="1702125" y="5031075"/>
              <a:ext cx="514512" cy="607725"/>
              <a:chOff x="1323342" y="5004554"/>
              <a:chExt cx="753296" cy="808882"/>
            </a:xfrm>
          </p:grpSpPr>
          <p:sp>
            <p:nvSpPr>
              <p:cNvPr id="2870" name="Google Shape;2870;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71" name="Google Shape;2871;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72" name="Google Shape;2872;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73" name="Google Shape;2873;p108"/>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2874" name="Google Shape;2874;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75" name="Google Shape;2875;p108"/>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2876" name="Google Shape;2876;p108"/>
              <p:cNvPicPr preferRelativeResize="0"/>
              <p:nvPr/>
            </p:nvPicPr>
            <p:blipFill rotWithShape="1">
              <a:blip r:embed="rId3">
                <a:alphaModFix/>
              </a:blip>
              <a:srcRect/>
              <a:stretch/>
            </p:blipFill>
            <p:spPr>
              <a:xfrm rot="10740000">
                <a:off x="1609463" y="5391401"/>
                <a:ext cx="168251" cy="15214"/>
              </a:xfrm>
              <a:prstGeom prst="rect">
                <a:avLst/>
              </a:prstGeom>
              <a:noFill/>
              <a:ln>
                <a:noFill/>
              </a:ln>
            </p:spPr>
          </p:pic>
        </p:grpSp>
      </p:grpSp>
      <p:grpSp>
        <p:nvGrpSpPr>
          <p:cNvPr id="2877" name="Google Shape;2877;p108"/>
          <p:cNvGrpSpPr/>
          <p:nvPr/>
        </p:nvGrpSpPr>
        <p:grpSpPr>
          <a:xfrm>
            <a:off x="1792941" y="5814659"/>
            <a:ext cx="1022569" cy="997137"/>
            <a:chOff x="3215549" y="4627792"/>
            <a:chExt cx="1885102" cy="1838219"/>
          </a:xfrm>
        </p:grpSpPr>
        <p:sp>
          <p:nvSpPr>
            <p:cNvPr id="2878" name="Google Shape;2878;p108"/>
            <p:cNvSpPr/>
            <p:nvPr/>
          </p:nvSpPr>
          <p:spPr>
            <a:xfrm>
              <a:off x="3215549" y="4627792"/>
              <a:ext cx="1885102" cy="1838219"/>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52D0FF"/>
            </a:solidFill>
            <a:ln w="9525" cap="flat" cmpd="sng">
              <a:solidFill>
                <a:srgbClr val="52D0FF"/>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2879" name="Google Shape;2879;p108"/>
            <p:cNvGrpSpPr/>
            <p:nvPr/>
          </p:nvGrpSpPr>
          <p:grpSpPr>
            <a:xfrm>
              <a:off x="4367791" y="5503218"/>
              <a:ext cx="514512" cy="607725"/>
              <a:chOff x="1323342" y="5004554"/>
              <a:chExt cx="753296" cy="808882"/>
            </a:xfrm>
          </p:grpSpPr>
          <p:sp>
            <p:nvSpPr>
              <p:cNvPr id="2880" name="Google Shape;2880;p108"/>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81" name="Google Shape;2881;p108"/>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82" name="Google Shape;2882;p108"/>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83" name="Google Shape;2883;p108"/>
              <p:cNvPicPr preferRelativeResize="0"/>
              <p:nvPr/>
            </p:nvPicPr>
            <p:blipFill rotWithShape="1">
              <a:blip r:embed="rId4">
                <a:alphaModFix/>
              </a:blip>
              <a:srcRect/>
              <a:stretch/>
            </p:blipFill>
            <p:spPr>
              <a:xfrm rot="5340000">
                <a:off x="1382832" y="5236003"/>
                <a:ext cx="168251" cy="15214"/>
              </a:xfrm>
              <a:prstGeom prst="rect">
                <a:avLst/>
              </a:prstGeom>
              <a:noFill/>
              <a:ln>
                <a:noFill/>
              </a:ln>
            </p:spPr>
          </p:pic>
          <p:sp>
            <p:nvSpPr>
              <p:cNvPr id="2884" name="Google Shape;2884;p108"/>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85" name="Google Shape;2885;p108"/>
              <p:cNvPicPr preferRelativeResize="0"/>
              <p:nvPr/>
            </p:nvPicPr>
            <p:blipFill rotWithShape="1">
              <a:blip r:embed="rId4">
                <a:alphaModFix/>
              </a:blip>
              <a:srcRect/>
              <a:stretch/>
            </p:blipFill>
            <p:spPr>
              <a:xfrm rot="5340000">
                <a:off x="1385192" y="5563039"/>
                <a:ext cx="168251" cy="15214"/>
              </a:xfrm>
              <a:prstGeom prst="rect">
                <a:avLst/>
              </a:prstGeom>
              <a:noFill/>
              <a:ln>
                <a:noFill/>
              </a:ln>
            </p:spPr>
          </p:pic>
          <p:pic>
            <p:nvPicPr>
              <p:cNvPr id="2886" name="Google Shape;2886;p108"/>
              <p:cNvPicPr preferRelativeResize="0"/>
              <p:nvPr/>
            </p:nvPicPr>
            <p:blipFill rotWithShape="1">
              <a:blip r:embed="rId4">
                <a:alphaModFix/>
              </a:blip>
              <a:srcRect/>
              <a:stretch/>
            </p:blipFill>
            <p:spPr>
              <a:xfrm rot="10740000">
                <a:off x="1609463" y="5391401"/>
                <a:ext cx="168251" cy="15214"/>
              </a:xfrm>
              <a:prstGeom prst="rect">
                <a:avLst/>
              </a:prstGeom>
              <a:noFill/>
              <a:ln>
                <a:noFill/>
              </a:ln>
            </p:spPr>
          </p:pic>
        </p:grpSp>
        <p:grpSp>
          <p:nvGrpSpPr>
            <p:cNvPr id="2887" name="Google Shape;2887;p108"/>
            <p:cNvGrpSpPr/>
            <p:nvPr/>
          </p:nvGrpSpPr>
          <p:grpSpPr>
            <a:xfrm>
              <a:off x="3926252" y="4894555"/>
              <a:ext cx="833671" cy="364935"/>
              <a:chOff x="1249103" y="5645677"/>
              <a:chExt cx="917038" cy="401428"/>
            </a:xfrm>
          </p:grpSpPr>
          <p:sp>
            <p:nvSpPr>
              <p:cNvPr id="2888" name="Google Shape;2888;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89" name="Google Shape;2889;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90" name="Google Shape;2890;p108"/>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2891" name="Google Shape;2891;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92" name="Google Shape;2892;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93" name="Google Shape;2893;p108"/>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2894" name="Google Shape;2894;p108"/>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2895" name="Google Shape;2895;p108"/>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896" name="Google Shape;2896;p108"/>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nvGrpSpPr>
            <p:cNvPr id="2897" name="Google Shape;2897;p108"/>
            <p:cNvGrpSpPr/>
            <p:nvPr/>
          </p:nvGrpSpPr>
          <p:grpSpPr>
            <a:xfrm>
              <a:off x="3407565" y="5409163"/>
              <a:ext cx="833671" cy="364935"/>
              <a:chOff x="1249103" y="5645677"/>
              <a:chExt cx="917038" cy="401428"/>
            </a:xfrm>
          </p:grpSpPr>
          <p:sp>
            <p:nvSpPr>
              <p:cNvPr id="2898" name="Google Shape;2898;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899" name="Google Shape;2899;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00" name="Google Shape;2900;p108"/>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2901" name="Google Shape;2901;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02" name="Google Shape;2902;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03" name="Google Shape;2903;p108"/>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2904" name="Google Shape;2904;p108"/>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2905" name="Google Shape;2905;p108"/>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06" name="Google Shape;2906;p108"/>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grpSp>
        <p:nvGrpSpPr>
          <p:cNvPr id="2907" name="Google Shape;2907;p108"/>
          <p:cNvGrpSpPr/>
          <p:nvPr/>
        </p:nvGrpSpPr>
        <p:grpSpPr>
          <a:xfrm>
            <a:off x="2684945" y="5378823"/>
            <a:ext cx="524740" cy="479268"/>
            <a:chOff x="2349565" y="5949466"/>
            <a:chExt cx="631292" cy="543170"/>
          </a:xfrm>
        </p:grpSpPr>
        <p:sp>
          <p:nvSpPr>
            <p:cNvPr id="2908" name="Google Shape;2908;p108"/>
            <p:cNvSpPr/>
            <p:nvPr/>
          </p:nvSpPr>
          <p:spPr>
            <a:xfrm>
              <a:off x="2349565" y="5949466"/>
              <a:ext cx="631292" cy="543170"/>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2909" name="Google Shape;2909;p108"/>
            <p:cNvGrpSpPr/>
            <p:nvPr/>
          </p:nvGrpSpPr>
          <p:grpSpPr>
            <a:xfrm>
              <a:off x="2409506" y="6088763"/>
              <a:ext cx="512519" cy="224353"/>
              <a:chOff x="1249103" y="5645677"/>
              <a:chExt cx="917038" cy="401428"/>
            </a:xfrm>
          </p:grpSpPr>
          <p:sp>
            <p:nvSpPr>
              <p:cNvPr id="2910" name="Google Shape;2910;p108"/>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11" name="Google Shape;2911;p108"/>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12" name="Google Shape;2912;p108"/>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2913" name="Google Shape;2913;p108"/>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14" name="Google Shape;2914;p108"/>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15" name="Google Shape;2915;p108"/>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2916" name="Google Shape;2916;p108"/>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2917" name="Google Shape;2917;p108"/>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18" name="Google Shape;2918;p108"/>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sp>
        <p:nvSpPr>
          <p:cNvPr id="2919" name="Google Shape;2919;p108"/>
          <p:cNvSpPr/>
          <p:nvPr/>
        </p:nvSpPr>
        <p:spPr>
          <a:xfrm rot="240000">
            <a:off x="2357379" y="5063543"/>
            <a:ext cx="622835" cy="680096"/>
          </a:xfrm>
          <a:prstGeom prst="arc">
            <a:avLst>
              <a:gd name="adj1" fmla="val 17350743"/>
              <a:gd name="adj2" fmla="val 20970988"/>
            </a:avLst>
          </a:prstGeom>
          <a:noFill/>
          <a:ln w="57150" cap="flat" cmpd="sng">
            <a:solidFill>
              <a:schemeClr val="dk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20" name="Google Shape;2920;p108"/>
          <p:cNvSpPr/>
          <p:nvPr/>
        </p:nvSpPr>
        <p:spPr>
          <a:xfrm rot="3660000">
            <a:off x="2211903" y="5480024"/>
            <a:ext cx="761167" cy="763143"/>
          </a:xfrm>
          <a:prstGeom prst="arc">
            <a:avLst>
              <a:gd name="adj1" fmla="val 17901366"/>
              <a:gd name="adj2" fmla="val 21268099"/>
            </a:avLst>
          </a:prstGeom>
          <a:noFill/>
          <a:ln w="57150" cap="flat" cmpd="sng">
            <a:solidFill>
              <a:schemeClr val="accent6"/>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21" name="Google Shape;2921;p108"/>
          <p:cNvSpPr/>
          <p:nvPr/>
        </p:nvSpPr>
        <p:spPr>
          <a:xfrm>
            <a:off x="3660489" y="5061447"/>
            <a:ext cx="6839665" cy="1385059"/>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235"/>
              <a:buFont typeface="Arial"/>
              <a:buNone/>
            </a:pPr>
            <a:r>
              <a:rPr lang="en-US" sz="1235" b="1" i="1" u="none" strike="noStrike" cap="none">
                <a:solidFill>
                  <a:srgbClr val="002776"/>
                </a:solidFill>
                <a:latin typeface="Calibri"/>
                <a:ea typeface="Calibri"/>
                <a:cs typeface="Calibri"/>
                <a:sym typeface="Calibri"/>
              </a:rPr>
              <a:t>Anticorruption Layer</a:t>
            </a:r>
            <a:r>
              <a:rPr lang="en-US" sz="1235" b="0" i="1" u="none" strike="noStrike" cap="none">
                <a:solidFill>
                  <a:srgbClr val="002776"/>
                </a:solidFill>
                <a:latin typeface="Calibri"/>
                <a:ea typeface="Calibri"/>
                <a:cs typeface="Calibri"/>
                <a:sym typeface="Calibri"/>
              </a:rPr>
              <a:t>:  </a:t>
            </a:r>
            <a:r>
              <a:rPr lang="en-US" sz="1235" b="0" i="0" u="none" strike="noStrike" cap="none">
                <a:solidFill>
                  <a:srgbClr val="002776"/>
                </a:solidFill>
                <a:latin typeface="Calibri"/>
                <a:ea typeface="Calibri"/>
                <a:cs typeface="Calibri"/>
                <a:sym typeface="Calibri"/>
              </a:rPr>
              <a:t>A new system is being built has a large interface with another system with an established model. Prevent the new model from being modified ad-hoc to resemble the other system’s model by creating an isolation layer.  The isolation layer provides clients with functionality in terms of their own domain model.  The layer talks to the other system through its existing interface, requiring little or no modification to the other system.  Internally, the layer translates in both directions as necessary between the two models.</a:t>
            </a:r>
            <a:endParaRPr sz="1235" b="0" i="0" u="none" strike="noStrike" cap="none">
              <a:solidFill>
                <a:srgbClr val="002776"/>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926"/>
        <p:cNvGrpSpPr/>
        <p:nvPr/>
      </p:nvGrpSpPr>
      <p:grpSpPr>
        <a:xfrm>
          <a:off x="0" y="0"/>
          <a:ext cx="0" cy="0"/>
          <a:chOff x="0" y="0"/>
          <a:chExt cx="0" cy="0"/>
        </a:xfrm>
      </p:grpSpPr>
      <p:sp>
        <p:nvSpPr>
          <p:cNvPr id="2927" name="Google Shape;2927;p109"/>
          <p:cNvSpPr txBox="1">
            <a:spLocks noGrp="1"/>
          </p:cNvSpPr>
          <p:nvPr>
            <p:ph type="sldNum" idx="12"/>
          </p:nvPr>
        </p:nvSpPr>
        <p:spPr>
          <a:xfrm>
            <a:off x="5939579" y="7165525"/>
            <a:ext cx="532504" cy="163122"/>
          </a:xfrm>
          <a:prstGeom prst="rect">
            <a:avLst/>
          </a:prstGeom>
          <a:noFill/>
          <a:ln>
            <a:noFill/>
          </a:ln>
        </p:spPr>
        <p:txBody>
          <a:bodyPr spcFirstLastPara="1" wrap="square" lIns="101850" tIns="50925" rIns="101850" bIns="50925" anchor="t" anchorCtr="0">
            <a:noAutofit/>
          </a:bodyPr>
          <a:lstStyle/>
          <a:p>
            <a:pPr marL="0" lvl="0" indent="0" algn="ctr" rtl="0">
              <a:lnSpc>
                <a:spcPct val="106000"/>
              </a:lnSpc>
              <a:spcBef>
                <a:spcPts val="0"/>
              </a:spcBef>
              <a:spcAft>
                <a:spcPts val="0"/>
              </a:spcAft>
              <a:buSzPts val="971"/>
              <a:buNone/>
            </a:pPr>
            <a:fld id="{00000000-1234-1234-1234-123412341234}" type="slidenum">
              <a:rPr lang="en-US">
                <a:latin typeface="Arial"/>
                <a:ea typeface="Arial"/>
                <a:cs typeface="Arial"/>
                <a:sym typeface="Arial"/>
              </a:rPr>
              <a:t>111</a:t>
            </a:fld>
            <a:endParaRPr>
              <a:latin typeface="Arial"/>
              <a:ea typeface="Arial"/>
              <a:cs typeface="Arial"/>
              <a:sym typeface="Arial"/>
            </a:endParaRPr>
          </a:p>
        </p:txBody>
      </p:sp>
      <p:sp>
        <p:nvSpPr>
          <p:cNvPr id="2928" name="Google Shape;2928;p109"/>
          <p:cNvSpPr txBox="1">
            <a:spLocks noGrp="1"/>
          </p:cNvSpPr>
          <p:nvPr>
            <p:ph type="title"/>
          </p:nvPr>
        </p:nvSpPr>
        <p:spPr>
          <a:xfrm>
            <a:off x="1846304" y="67235"/>
            <a:ext cx="8981560" cy="594360"/>
          </a:xfrm>
          <a:prstGeom prst="rect">
            <a:avLst/>
          </a:prstGeom>
          <a:noFill/>
          <a:ln>
            <a:noFill/>
          </a:ln>
        </p:spPr>
        <p:txBody>
          <a:bodyPr spcFirstLastPara="1" wrap="square" lIns="50900" tIns="50900" rIns="50900" bIns="50900" anchor="t" anchorCtr="0">
            <a:noAutofit/>
          </a:bodyPr>
          <a:lstStyle/>
          <a:p>
            <a:pPr marL="0" lvl="0" indent="0" algn="l" rtl="0">
              <a:lnSpc>
                <a:spcPct val="120166"/>
              </a:lnSpc>
              <a:spcBef>
                <a:spcPts val="0"/>
              </a:spcBef>
              <a:spcAft>
                <a:spcPts val="0"/>
              </a:spcAft>
              <a:buClr>
                <a:srgbClr val="3E4043"/>
              </a:buClr>
              <a:buSzPts val="1400"/>
              <a:buFont typeface="Calibri"/>
              <a:buNone/>
            </a:pPr>
            <a:r>
              <a:rPr lang="en-US" sz="1765"/>
              <a:t>A range of Model Sharing Patterns can be used to establish how individuals Model Boundaries can be integrated across an enterprise</a:t>
            </a:r>
            <a:endParaRPr/>
          </a:p>
        </p:txBody>
      </p:sp>
      <p:sp>
        <p:nvSpPr>
          <p:cNvPr id="2929" name="Google Shape;2929;p109"/>
          <p:cNvSpPr/>
          <p:nvPr/>
        </p:nvSpPr>
        <p:spPr>
          <a:xfrm>
            <a:off x="4133369" y="1096356"/>
            <a:ext cx="5959514" cy="8525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35"/>
              <a:buFont typeface="Arial"/>
              <a:buNone/>
            </a:pPr>
            <a:r>
              <a:rPr lang="en-US" sz="1235" b="1" i="1" u="none" strike="noStrike" cap="none">
                <a:solidFill>
                  <a:srgbClr val="002776"/>
                </a:solidFill>
                <a:latin typeface="Calibri"/>
                <a:ea typeface="Calibri"/>
                <a:cs typeface="Calibri"/>
                <a:sym typeface="Calibri"/>
              </a:rPr>
              <a:t>Open host services</a:t>
            </a:r>
            <a:r>
              <a:rPr lang="en-US" sz="1235" b="0" i="0" u="none" strike="noStrike" cap="none">
                <a:solidFill>
                  <a:srgbClr val="002776"/>
                </a:solidFill>
                <a:latin typeface="Calibri"/>
                <a:ea typeface="Calibri"/>
                <a:cs typeface="Calibri"/>
                <a:sym typeface="Calibri"/>
              </a:rPr>
              <a:t>: A subsystem has to be integrated with many others. Define a common  protocol that gives access as a set of services.  Open the protocol to all teams who need access can use it.  Enhance and expand the protocol to handle new requirements as necessary.</a:t>
            </a:r>
            <a:endParaRPr sz="1235" b="0" i="0" u="none" strike="noStrike" cap="none">
              <a:solidFill>
                <a:srgbClr val="002776"/>
              </a:solidFill>
              <a:latin typeface="Calibri"/>
              <a:ea typeface="Calibri"/>
              <a:cs typeface="Calibri"/>
              <a:sym typeface="Calibri"/>
            </a:endParaRPr>
          </a:p>
        </p:txBody>
      </p:sp>
      <p:grpSp>
        <p:nvGrpSpPr>
          <p:cNvPr id="2930" name="Google Shape;2930;p109"/>
          <p:cNvGrpSpPr/>
          <p:nvPr/>
        </p:nvGrpSpPr>
        <p:grpSpPr>
          <a:xfrm>
            <a:off x="1926499" y="3633915"/>
            <a:ext cx="933514" cy="915554"/>
            <a:chOff x="10915491" y="4270576"/>
            <a:chExt cx="1163781" cy="1141391"/>
          </a:xfrm>
        </p:grpSpPr>
        <p:grpSp>
          <p:nvGrpSpPr>
            <p:cNvPr id="2931" name="Google Shape;2931;p109"/>
            <p:cNvGrpSpPr/>
            <p:nvPr/>
          </p:nvGrpSpPr>
          <p:grpSpPr>
            <a:xfrm>
              <a:off x="11133702" y="4973509"/>
              <a:ext cx="517645" cy="205996"/>
              <a:chOff x="1249103" y="5645677"/>
              <a:chExt cx="917038" cy="401428"/>
            </a:xfrm>
          </p:grpSpPr>
          <p:sp>
            <p:nvSpPr>
              <p:cNvPr id="2932" name="Google Shape;2932;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33" name="Google Shape;2933;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34" name="Google Shape;2934;p109"/>
              <p:cNvPicPr preferRelativeResize="0"/>
              <p:nvPr/>
            </p:nvPicPr>
            <p:blipFill rotWithShape="1">
              <a:blip r:embed="rId3">
                <a:alphaModFix/>
              </a:blip>
              <a:srcRect/>
              <a:stretch/>
            </p:blipFill>
            <p:spPr>
              <a:xfrm rot="5340000">
                <a:off x="1287478" y="5838207"/>
                <a:ext cx="139050" cy="11431"/>
              </a:xfrm>
              <a:prstGeom prst="rect">
                <a:avLst/>
              </a:prstGeom>
              <a:noFill/>
              <a:ln>
                <a:noFill/>
              </a:ln>
            </p:spPr>
          </p:pic>
          <p:sp>
            <p:nvSpPr>
              <p:cNvPr id="2935" name="Google Shape;2935;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36" name="Google Shape;2936;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37" name="Google Shape;2937;p109"/>
              <p:cNvPicPr preferRelativeResize="0"/>
              <p:nvPr/>
            </p:nvPicPr>
            <p:blipFill rotWithShape="1">
              <a:blip r:embed="rId3">
                <a:alphaModFix/>
              </a:blip>
              <a:srcRect/>
              <a:stretch/>
            </p:blipFill>
            <p:spPr>
              <a:xfrm rot="5340000">
                <a:off x="1635638" y="5837529"/>
                <a:ext cx="139050" cy="11431"/>
              </a:xfrm>
              <a:prstGeom prst="rect">
                <a:avLst/>
              </a:prstGeom>
              <a:noFill/>
              <a:ln>
                <a:noFill/>
              </a:ln>
            </p:spPr>
          </p:pic>
          <p:pic>
            <p:nvPicPr>
              <p:cNvPr id="2938" name="Google Shape;2938;p109"/>
              <p:cNvPicPr preferRelativeResize="0"/>
              <p:nvPr/>
            </p:nvPicPr>
            <p:blipFill rotWithShape="1">
              <a:blip r:embed="rId3">
                <a:alphaModFix/>
              </a:blip>
              <a:srcRect/>
              <a:stretch/>
            </p:blipFill>
            <p:spPr>
              <a:xfrm rot="10740000">
                <a:off x="1459828" y="5977458"/>
                <a:ext cx="139050" cy="11431"/>
              </a:xfrm>
              <a:prstGeom prst="rect">
                <a:avLst/>
              </a:prstGeom>
              <a:noFill/>
              <a:ln>
                <a:noFill/>
              </a:ln>
            </p:spPr>
          </p:pic>
          <p:sp>
            <p:nvSpPr>
              <p:cNvPr id="2939" name="Google Shape;2939;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40" name="Google Shape;2940;p109"/>
              <p:cNvPicPr preferRelativeResize="0"/>
              <p:nvPr/>
            </p:nvPicPr>
            <p:blipFill rotWithShape="1">
              <a:blip r:embed="rId3">
                <a:alphaModFix/>
              </a:blip>
              <a:srcRect/>
              <a:stretch/>
            </p:blipFill>
            <p:spPr>
              <a:xfrm rot="10740000">
                <a:off x="1810903" y="5980027"/>
                <a:ext cx="139050" cy="11431"/>
              </a:xfrm>
              <a:prstGeom prst="rect">
                <a:avLst/>
              </a:prstGeom>
              <a:noFill/>
              <a:ln>
                <a:noFill/>
              </a:ln>
            </p:spPr>
          </p:pic>
        </p:grpSp>
        <p:sp>
          <p:nvSpPr>
            <p:cNvPr id="2941" name="Google Shape;2941;p109"/>
            <p:cNvSpPr/>
            <p:nvPr/>
          </p:nvSpPr>
          <p:spPr>
            <a:xfrm>
              <a:off x="10915491" y="4270576"/>
              <a:ext cx="1163781" cy="1141391"/>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2942" name="Google Shape;2942;p109"/>
            <p:cNvGrpSpPr/>
            <p:nvPr/>
          </p:nvGrpSpPr>
          <p:grpSpPr>
            <a:xfrm>
              <a:off x="11532098" y="4513122"/>
              <a:ext cx="351419" cy="377350"/>
              <a:chOff x="1323342" y="5004554"/>
              <a:chExt cx="753296" cy="808882"/>
            </a:xfrm>
          </p:grpSpPr>
          <p:sp>
            <p:nvSpPr>
              <p:cNvPr id="2943" name="Google Shape;2943;p109"/>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44" name="Google Shape;2944;p109"/>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45" name="Google Shape;2945;p109"/>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46" name="Google Shape;2946;p109"/>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2947" name="Google Shape;2947;p109"/>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48" name="Google Shape;2948;p109"/>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2949" name="Google Shape;2949;p109"/>
              <p:cNvPicPr preferRelativeResize="0"/>
              <p:nvPr/>
            </p:nvPicPr>
            <p:blipFill rotWithShape="1">
              <a:blip r:embed="rId4">
                <a:alphaModFix/>
              </a:blip>
              <a:srcRect/>
              <a:stretch/>
            </p:blipFill>
            <p:spPr>
              <a:xfrm rot="10740000">
                <a:off x="1609463" y="5391401"/>
                <a:ext cx="168251" cy="15214"/>
              </a:xfrm>
              <a:prstGeom prst="rect">
                <a:avLst/>
              </a:prstGeom>
              <a:noFill/>
              <a:ln>
                <a:noFill/>
              </a:ln>
            </p:spPr>
          </p:pic>
        </p:grpSp>
        <p:grpSp>
          <p:nvGrpSpPr>
            <p:cNvPr id="2950" name="Google Shape;2950;p109"/>
            <p:cNvGrpSpPr/>
            <p:nvPr/>
          </p:nvGrpSpPr>
          <p:grpSpPr>
            <a:xfrm>
              <a:off x="11134909" y="4442490"/>
              <a:ext cx="319471" cy="343046"/>
              <a:chOff x="1323342" y="5004554"/>
              <a:chExt cx="753296" cy="808882"/>
            </a:xfrm>
          </p:grpSpPr>
          <p:sp>
            <p:nvSpPr>
              <p:cNvPr id="2951" name="Google Shape;2951;p109"/>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52" name="Google Shape;2952;p109"/>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53" name="Google Shape;2953;p109"/>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54" name="Google Shape;2954;p109"/>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2955" name="Google Shape;2955;p109"/>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56" name="Google Shape;2956;p109"/>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2957" name="Google Shape;2957;p109"/>
              <p:cNvPicPr preferRelativeResize="0"/>
              <p:nvPr/>
            </p:nvPicPr>
            <p:blipFill rotWithShape="1">
              <a:blip r:embed="rId3">
                <a:alphaModFix/>
              </a:blip>
              <a:srcRect/>
              <a:stretch/>
            </p:blipFill>
            <p:spPr>
              <a:xfrm rot="10740000">
                <a:off x="1609463" y="5391401"/>
                <a:ext cx="168251" cy="15214"/>
              </a:xfrm>
              <a:prstGeom prst="rect">
                <a:avLst/>
              </a:prstGeom>
              <a:noFill/>
              <a:ln>
                <a:noFill/>
              </a:ln>
            </p:spPr>
          </p:pic>
        </p:grpSp>
      </p:grpSp>
      <p:grpSp>
        <p:nvGrpSpPr>
          <p:cNvPr id="2958" name="Google Shape;2958;p109"/>
          <p:cNvGrpSpPr/>
          <p:nvPr/>
        </p:nvGrpSpPr>
        <p:grpSpPr>
          <a:xfrm>
            <a:off x="1751100" y="1008530"/>
            <a:ext cx="521727" cy="465172"/>
            <a:chOff x="-938533" y="4733915"/>
            <a:chExt cx="591291" cy="527195"/>
          </a:xfrm>
        </p:grpSpPr>
        <p:sp>
          <p:nvSpPr>
            <p:cNvPr id="2959" name="Google Shape;2959;p109"/>
            <p:cNvSpPr/>
            <p:nvPr/>
          </p:nvSpPr>
          <p:spPr>
            <a:xfrm>
              <a:off x="-938533" y="4733915"/>
              <a:ext cx="591291" cy="527195"/>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2960" name="Google Shape;2960;p109"/>
            <p:cNvGrpSpPr/>
            <p:nvPr/>
          </p:nvGrpSpPr>
          <p:grpSpPr>
            <a:xfrm>
              <a:off x="-741848" y="4788835"/>
              <a:ext cx="287553" cy="373614"/>
              <a:chOff x="1323342" y="5004554"/>
              <a:chExt cx="753296" cy="808882"/>
            </a:xfrm>
          </p:grpSpPr>
          <p:sp>
            <p:nvSpPr>
              <p:cNvPr id="2961" name="Google Shape;2961;p109"/>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62" name="Google Shape;2962;p109"/>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63" name="Google Shape;2963;p109"/>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64" name="Google Shape;2964;p109"/>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2965" name="Google Shape;2965;p109"/>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66" name="Google Shape;2966;p109"/>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2967" name="Google Shape;2967;p109"/>
              <p:cNvPicPr preferRelativeResize="0"/>
              <p:nvPr/>
            </p:nvPicPr>
            <p:blipFill rotWithShape="1">
              <a:blip r:embed="rId3">
                <a:alphaModFix/>
              </a:blip>
              <a:srcRect/>
              <a:stretch/>
            </p:blipFill>
            <p:spPr>
              <a:xfrm rot="10740000">
                <a:off x="1609463" y="5391401"/>
                <a:ext cx="168251" cy="15214"/>
              </a:xfrm>
              <a:prstGeom prst="rect">
                <a:avLst/>
              </a:prstGeom>
              <a:noFill/>
              <a:ln>
                <a:noFill/>
              </a:ln>
            </p:spPr>
          </p:pic>
        </p:grpSp>
      </p:grpSp>
      <p:grpSp>
        <p:nvGrpSpPr>
          <p:cNvPr id="2968" name="Google Shape;2968;p109"/>
          <p:cNvGrpSpPr/>
          <p:nvPr/>
        </p:nvGrpSpPr>
        <p:grpSpPr>
          <a:xfrm>
            <a:off x="2970479" y="1730587"/>
            <a:ext cx="1022569" cy="997137"/>
            <a:chOff x="3215549" y="4627792"/>
            <a:chExt cx="1885102" cy="1838219"/>
          </a:xfrm>
        </p:grpSpPr>
        <p:sp>
          <p:nvSpPr>
            <p:cNvPr id="2969" name="Google Shape;2969;p109"/>
            <p:cNvSpPr/>
            <p:nvPr/>
          </p:nvSpPr>
          <p:spPr>
            <a:xfrm>
              <a:off x="3215549" y="4627792"/>
              <a:ext cx="1885102" cy="1838219"/>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52D0FF"/>
            </a:solidFill>
            <a:ln w="9525" cap="flat" cmpd="sng">
              <a:solidFill>
                <a:srgbClr val="52D0FF"/>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2970" name="Google Shape;2970;p109"/>
            <p:cNvGrpSpPr/>
            <p:nvPr/>
          </p:nvGrpSpPr>
          <p:grpSpPr>
            <a:xfrm>
              <a:off x="4367791" y="5503218"/>
              <a:ext cx="514512" cy="607725"/>
              <a:chOff x="1323342" y="5004554"/>
              <a:chExt cx="753296" cy="808882"/>
            </a:xfrm>
          </p:grpSpPr>
          <p:sp>
            <p:nvSpPr>
              <p:cNvPr id="2971" name="Google Shape;2971;p109"/>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72" name="Google Shape;2972;p109"/>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73" name="Google Shape;2973;p109"/>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74" name="Google Shape;2974;p109"/>
              <p:cNvPicPr preferRelativeResize="0"/>
              <p:nvPr/>
            </p:nvPicPr>
            <p:blipFill rotWithShape="1">
              <a:blip r:embed="rId4">
                <a:alphaModFix/>
              </a:blip>
              <a:srcRect/>
              <a:stretch/>
            </p:blipFill>
            <p:spPr>
              <a:xfrm rot="5340000">
                <a:off x="1382832" y="5236003"/>
                <a:ext cx="168251" cy="15214"/>
              </a:xfrm>
              <a:prstGeom prst="rect">
                <a:avLst/>
              </a:prstGeom>
              <a:noFill/>
              <a:ln>
                <a:noFill/>
              </a:ln>
            </p:spPr>
          </p:pic>
          <p:sp>
            <p:nvSpPr>
              <p:cNvPr id="2975" name="Google Shape;2975;p109"/>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76" name="Google Shape;2976;p109"/>
              <p:cNvPicPr preferRelativeResize="0"/>
              <p:nvPr/>
            </p:nvPicPr>
            <p:blipFill rotWithShape="1">
              <a:blip r:embed="rId4">
                <a:alphaModFix/>
              </a:blip>
              <a:srcRect/>
              <a:stretch/>
            </p:blipFill>
            <p:spPr>
              <a:xfrm rot="5340000">
                <a:off x="1385192" y="5563039"/>
                <a:ext cx="168251" cy="15214"/>
              </a:xfrm>
              <a:prstGeom prst="rect">
                <a:avLst/>
              </a:prstGeom>
              <a:noFill/>
              <a:ln>
                <a:noFill/>
              </a:ln>
            </p:spPr>
          </p:pic>
          <p:pic>
            <p:nvPicPr>
              <p:cNvPr id="2977" name="Google Shape;2977;p109"/>
              <p:cNvPicPr preferRelativeResize="0"/>
              <p:nvPr/>
            </p:nvPicPr>
            <p:blipFill rotWithShape="1">
              <a:blip r:embed="rId4">
                <a:alphaModFix/>
              </a:blip>
              <a:srcRect/>
              <a:stretch/>
            </p:blipFill>
            <p:spPr>
              <a:xfrm rot="10740000">
                <a:off x="1609463" y="5391401"/>
                <a:ext cx="168251" cy="15214"/>
              </a:xfrm>
              <a:prstGeom prst="rect">
                <a:avLst/>
              </a:prstGeom>
              <a:noFill/>
              <a:ln>
                <a:noFill/>
              </a:ln>
            </p:spPr>
          </p:pic>
        </p:grpSp>
        <p:grpSp>
          <p:nvGrpSpPr>
            <p:cNvPr id="2978" name="Google Shape;2978;p109"/>
            <p:cNvGrpSpPr/>
            <p:nvPr/>
          </p:nvGrpSpPr>
          <p:grpSpPr>
            <a:xfrm>
              <a:off x="3926252" y="4894555"/>
              <a:ext cx="833671" cy="364935"/>
              <a:chOff x="1249103" y="5645677"/>
              <a:chExt cx="917038" cy="401428"/>
            </a:xfrm>
          </p:grpSpPr>
          <p:sp>
            <p:nvSpPr>
              <p:cNvPr id="2979" name="Google Shape;2979;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80" name="Google Shape;2980;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81" name="Google Shape;2981;p109"/>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2982" name="Google Shape;2982;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83" name="Google Shape;2983;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84" name="Google Shape;2984;p109"/>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2985" name="Google Shape;2985;p109"/>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2986" name="Google Shape;2986;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87" name="Google Shape;2987;p109"/>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nvGrpSpPr>
            <p:cNvPr id="2988" name="Google Shape;2988;p109"/>
            <p:cNvGrpSpPr/>
            <p:nvPr/>
          </p:nvGrpSpPr>
          <p:grpSpPr>
            <a:xfrm>
              <a:off x="3407565" y="5409163"/>
              <a:ext cx="833671" cy="364935"/>
              <a:chOff x="1249103" y="5645677"/>
              <a:chExt cx="917038" cy="401428"/>
            </a:xfrm>
          </p:grpSpPr>
          <p:sp>
            <p:nvSpPr>
              <p:cNvPr id="2989" name="Google Shape;2989;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90" name="Google Shape;2990;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91" name="Google Shape;2991;p109"/>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2992" name="Google Shape;2992;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93" name="Google Shape;2993;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94" name="Google Shape;2994;p109"/>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2995" name="Google Shape;2995;p109"/>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2996" name="Google Shape;2996;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2997" name="Google Shape;2997;p109"/>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sp>
        <p:nvSpPr>
          <p:cNvPr id="2998" name="Google Shape;2998;p109"/>
          <p:cNvSpPr/>
          <p:nvPr/>
        </p:nvSpPr>
        <p:spPr>
          <a:xfrm rot="9480000">
            <a:off x="2165101" y="958576"/>
            <a:ext cx="638773" cy="964836"/>
          </a:xfrm>
          <a:prstGeom prst="arc">
            <a:avLst>
              <a:gd name="adj1" fmla="val 19420866"/>
              <a:gd name="adj2" fmla="val 1140211"/>
            </a:avLst>
          </a:prstGeom>
          <a:noFill/>
          <a:ln w="57150" cap="flat" cmpd="sng">
            <a:solidFill>
              <a:schemeClr val="dk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2999" name="Google Shape;2999;p109"/>
          <p:cNvSpPr/>
          <p:nvPr/>
        </p:nvSpPr>
        <p:spPr>
          <a:xfrm rot="-1920000">
            <a:off x="2445237" y="1905472"/>
            <a:ext cx="761167" cy="763143"/>
          </a:xfrm>
          <a:prstGeom prst="arc">
            <a:avLst>
              <a:gd name="adj1" fmla="val 17991151"/>
              <a:gd name="adj2" fmla="val 20391160"/>
            </a:avLst>
          </a:prstGeom>
          <a:noFill/>
          <a:ln w="57150" cap="flat" cmpd="sng">
            <a:solidFill>
              <a:schemeClr val="accent6"/>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00" name="Google Shape;3000;p109"/>
          <p:cNvPicPr preferRelativeResize="0"/>
          <p:nvPr/>
        </p:nvPicPr>
        <p:blipFill rotWithShape="1">
          <a:blip r:embed="rId5">
            <a:alphaModFix/>
          </a:blip>
          <a:srcRect/>
          <a:stretch/>
        </p:blipFill>
        <p:spPr>
          <a:xfrm>
            <a:off x="2910371" y="962919"/>
            <a:ext cx="537929" cy="489515"/>
          </a:xfrm>
          <a:prstGeom prst="rect">
            <a:avLst/>
          </a:prstGeom>
          <a:noFill/>
          <a:ln>
            <a:noFill/>
          </a:ln>
        </p:spPr>
      </p:pic>
      <p:grpSp>
        <p:nvGrpSpPr>
          <p:cNvPr id="3001" name="Google Shape;3001;p109"/>
          <p:cNvGrpSpPr/>
          <p:nvPr/>
        </p:nvGrpSpPr>
        <p:grpSpPr>
          <a:xfrm>
            <a:off x="2356217" y="941294"/>
            <a:ext cx="524740" cy="479268"/>
            <a:chOff x="2349565" y="5949466"/>
            <a:chExt cx="631292" cy="543170"/>
          </a:xfrm>
        </p:grpSpPr>
        <p:sp>
          <p:nvSpPr>
            <p:cNvPr id="3002" name="Google Shape;3002;p109"/>
            <p:cNvSpPr/>
            <p:nvPr/>
          </p:nvSpPr>
          <p:spPr>
            <a:xfrm>
              <a:off x="2349565" y="5949466"/>
              <a:ext cx="631292" cy="543170"/>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3003" name="Google Shape;3003;p109"/>
            <p:cNvGrpSpPr/>
            <p:nvPr/>
          </p:nvGrpSpPr>
          <p:grpSpPr>
            <a:xfrm>
              <a:off x="2409506" y="6088763"/>
              <a:ext cx="512519" cy="224353"/>
              <a:chOff x="1249103" y="5645677"/>
              <a:chExt cx="917038" cy="401428"/>
            </a:xfrm>
          </p:grpSpPr>
          <p:sp>
            <p:nvSpPr>
              <p:cNvPr id="3004" name="Google Shape;3004;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05" name="Google Shape;3005;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06" name="Google Shape;3006;p109"/>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3007" name="Google Shape;3007;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08" name="Google Shape;3008;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09" name="Google Shape;3009;p109"/>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3010" name="Google Shape;3010;p109"/>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3011" name="Google Shape;3011;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12" name="Google Shape;3012;p109"/>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sp>
        <p:nvSpPr>
          <p:cNvPr id="3013" name="Google Shape;3013;p109"/>
          <p:cNvSpPr/>
          <p:nvPr/>
        </p:nvSpPr>
        <p:spPr>
          <a:xfrm rot="3060000">
            <a:off x="2034401" y="1258969"/>
            <a:ext cx="622835" cy="680096"/>
          </a:xfrm>
          <a:prstGeom prst="arc">
            <a:avLst>
              <a:gd name="adj1" fmla="val 17350743"/>
              <a:gd name="adj2" fmla="val 19699350"/>
            </a:avLst>
          </a:prstGeom>
          <a:noFill/>
          <a:ln w="57150" cap="flat" cmpd="sng">
            <a:solidFill>
              <a:srgbClr val="0070C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grpSp>
        <p:nvGrpSpPr>
          <p:cNvPr id="3014" name="Google Shape;3014;p109"/>
          <p:cNvGrpSpPr/>
          <p:nvPr/>
        </p:nvGrpSpPr>
        <p:grpSpPr>
          <a:xfrm>
            <a:off x="2333566" y="1666579"/>
            <a:ext cx="514400" cy="491722"/>
            <a:chOff x="1532759" y="6596778"/>
            <a:chExt cx="676830" cy="609496"/>
          </a:xfrm>
        </p:grpSpPr>
        <p:sp>
          <p:nvSpPr>
            <p:cNvPr id="3015" name="Google Shape;3015;p109"/>
            <p:cNvSpPr/>
            <p:nvPr/>
          </p:nvSpPr>
          <p:spPr>
            <a:xfrm>
              <a:off x="1532759" y="6596778"/>
              <a:ext cx="676830" cy="609496"/>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52D0FF"/>
            </a:solidFill>
            <a:ln w="9525" cap="flat" cmpd="sng">
              <a:solidFill>
                <a:srgbClr val="52D0FF"/>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3016" name="Google Shape;3016;p109"/>
            <p:cNvGrpSpPr/>
            <p:nvPr/>
          </p:nvGrpSpPr>
          <p:grpSpPr>
            <a:xfrm>
              <a:off x="1630811" y="6732366"/>
              <a:ext cx="512519" cy="224353"/>
              <a:chOff x="1249103" y="5645677"/>
              <a:chExt cx="917038" cy="401428"/>
            </a:xfrm>
          </p:grpSpPr>
          <p:sp>
            <p:nvSpPr>
              <p:cNvPr id="3017" name="Google Shape;3017;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18" name="Google Shape;3018;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19" name="Google Shape;3019;p109"/>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3020" name="Google Shape;3020;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21" name="Google Shape;3021;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22" name="Google Shape;3022;p109"/>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3023" name="Google Shape;3023;p109"/>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3024" name="Google Shape;3024;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25" name="Google Shape;3025;p109"/>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sp>
        <p:nvSpPr>
          <p:cNvPr id="3026" name="Google Shape;3026;p109"/>
          <p:cNvSpPr/>
          <p:nvPr/>
        </p:nvSpPr>
        <p:spPr>
          <a:xfrm rot="4080000">
            <a:off x="2476745" y="1151843"/>
            <a:ext cx="622835" cy="680096"/>
          </a:xfrm>
          <a:prstGeom prst="arc">
            <a:avLst>
              <a:gd name="adj1" fmla="val 17350743"/>
              <a:gd name="adj2" fmla="val 20924181"/>
            </a:avLst>
          </a:prstGeom>
          <a:noFill/>
          <a:ln w="57150" cap="flat"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27" name="Google Shape;3027;p109"/>
          <p:cNvSpPr/>
          <p:nvPr/>
        </p:nvSpPr>
        <p:spPr>
          <a:xfrm>
            <a:off x="4211301" y="3194159"/>
            <a:ext cx="5501069" cy="116647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235"/>
              <a:buFont typeface="Arial"/>
              <a:buNone/>
            </a:pPr>
            <a:r>
              <a:rPr lang="en-US" sz="1235" b="1" i="1" u="none" strike="noStrike" cap="none">
                <a:solidFill>
                  <a:srgbClr val="002776"/>
                </a:solidFill>
                <a:latin typeface="Calibri"/>
                <a:ea typeface="Calibri"/>
                <a:cs typeface="Calibri"/>
                <a:sym typeface="Calibri"/>
              </a:rPr>
              <a:t>Published language</a:t>
            </a:r>
            <a:r>
              <a:rPr lang="en-US" sz="1235" b="1" i="0" u="none" strike="noStrike" cap="none">
                <a:solidFill>
                  <a:srgbClr val="002776"/>
                </a:solidFill>
                <a:latin typeface="Calibri"/>
                <a:ea typeface="Calibri"/>
                <a:cs typeface="Calibri"/>
                <a:sym typeface="Calibri"/>
              </a:rPr>
              <a:t>:</a:t>
            </a:r>
            <a:r>
              <a:rPr lang="en-US" sz="1235" b="0" i="0" u="none" strike="noStrike" cap="none">
                <a:solidFill>
                  <a:srgbClr val="002776"/>
                </a:solidFill>
                <a:latin typeface="Calibri"/>
                <a:ea typeface="Calibri"/>
                <a:cs typeface="Calibri"/>
                <a:sym typeface="Calibri"/>
              </a:rPr>
              <a:t> Direct translation to and from the existing domain models may not be a good solution.  Those models may be overly complex or poorly factored.  In this case, use a well documented shared language that can express the necessary domain information as a common medium of communication, translating as necessary into and out of that language.</a:t>
            </a:r>
            <a:endParaRPr sz="1588" b="0" i="0" u="none" strike="noStrike" cap="none">
              <a:solidFill>
                <a:srgbClr val="002776"/>
              </a:solidFill>
              <a:latin typeface="Calibri"/>
              <a:ea typeface="Calibri"/>
              <a:cs typeface="Calibri"/>
              <a:sym typeface="Calibri"/>
            </a:endParaRPr>
          </a:p>
        </p:txBody>
      </p:sp>
      <p:grpSp>
        <p:nvGrpSpPr>
          <p:cNvPr id="3028" name="Google Shape;3028;p109"/>
          <p:cNvGrpSpPr/>
          <p:nvPr/>
        </p:nvGrpSpPr>
        <p:grpSpPr>
          <a:xfrm>
            <a:off x="1948121" y="2622176"/>
            <a:ext cx="929607" cy="906489"/>
            <a:chOff x="3215549" y="4627792"/>
            <a:chExt cx="1885102" cy="1838219"/>
          </a:xfrm>
        </p:grpSpPr>
        <p:sp>
          <p:nvSpPr>
            <p:cNvPr id="3029" name="Google Shape;3029;p109"/>
            <p:cNvSpPr/>
            <p:nvPr/>
          </p:nvSpPr>
          <p:spPr>
            <a:xfrm>
              <a:off x="3215549" y="4627792"/>
              <a:ext cx="1885102" cy="1838219"/>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52D0FF"/>
            </a:solidFill>
            <a:ln w="9525" cap="flat" cmpd="sng">
              <a:solidFill>
                <a:srgbClr val="52D0FF"/>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3030" name="Google Shape;3030;p109"/>
            <p:cNvGrpSpPr/>
            <p:nvPr/>
          </p:nvGrpSpPr>
          <p:grpSpPr>
            <a:xfrm>
              <a:off x="4367791" y="5503218"/>
              <a:ext cx="514512" cy="607725"/>
              <a:chOff x="1323342" y="5004554"/>
              <a:chExt cx="753296" cy="808882"/>
            </a:xfrm>
          </p:grpSpPr>
          <p:sp>
            <p:nvSpPr>
              <p:cNvPr id="3031" name="Google Shape;3031;p109"/>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32" name="Google Shape;3032;p109"/>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33" name="Google Shape;3033;p109"/>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34" name="Google Shape;3034;p109"/>
              <p:cNvPicPr preferRelativeResize="0"/>
              <p:nvPr/>
            </p:nvPicPr>
            <p:blipFill rotWithShape="1">
              <a:blip r:embed="rId4">
                <a:alphaModFix/>
              </a:blip>
              <a:srcRect/>
              <a:stretch/>
            </p:blipFill>
            <p:spPr>
              <a:xfrm rot="5340000">
                <a:off x="1382832" y="5236003"/>
                <a:ext cx="168251" cy="15214"/>
              </a:xfrm>
              <a:prstGeom prst="rect">
                <a:avLst/>
              </a:prstGeom>
              <a:noFill/>
              <a:ln>
                <a:noFill/>
              </a:ln>
            </p:spPr>
          </p:pic>
          <p:sp>
            <p:nvSpPr>
              <p:cNvPr id="3035" name="Google Shape;3035;p109"/>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36" name="Google Shape;3036;p109"/>
              <p:cNvPicPr preferRelativeResize="0"/>
              <p:nvPr/>
            </p:nvPicPr>
            <p:blipFill rotWithShape="1">
              <a:blip r:embed="rId4">
                <a:alphaModFix/>
              </a:blip>
              <a:srcRect/>
              <a:stretch/>
            </p:blipFill>
            <p:spPr>
              <a:xfrm rot="5340000">
                <a:off x="1385192" y="5563039"/>
                <a:ext cx="168251" cy="15214"/>
              </a:xfrm>
              <a:prstGeom prst="rect">
                <a:avLst/>
              </a:prstGeom>
              <a:noFill/>
              <a:ln>
                <a:noFill/>
              </a:ln>
            </p:spPr>
          </p:pic>
          <p:pic>
            <p:nvPicPr>
              <p:cNvPr id="3037" name="Google Shape;3037;p109"/>
              <p:cNvPicPr preferRelativeResize="0"/>
              <p:nvPr/>
            </p:nvPicPr>
            <p:blipFill rotWithShape="1">
              <a:blip r:embed="rId4">
                <a:alphaModFix/>
              </a:blip>
              <a:srcRect/>
              <a:stretch/>
            </p:blipFill>
            <p:spPr>
              <a:xfrm rot="10740000">
                <a:off x="1609463" y="5391401"/>
                <a:ext cx="168251" cy="15214"/>
              </a:xfrm>
              <a:prstGeom prst="rect">
                <a:avLst/>
              </a:prstGeom>
              <a:noFill/>
              <a:ln>
                <a:noFill/>
              </a:ln>
            </p:spPr>
          </p:pic>
        </p:grpSp>
        <p:grpSp>
          <p:nvGrpSpPr>
            <p:cNvPr id="3038" name="Google Shape;3038;p109"/>
            <p:cNvGrpSpPr/>
            <p:nvPr/>
          </p:nvGrpSpPr>
          <p:grpSpPr>
            <a:xfrm>
              <a:off x="3926252" y="4894555"/>
              <a:ext cx="833671" cy="364935"/>
              <a:chOff x="1249103" y="5645677"/>
              <a:chExt cx="917038" cy="401428"/>
            </a:xfrm>
          </p:grpSpPr>
          <p:sp>
            <p:nvSpPr>
              <p:cNvPr id="3039" name="Google Shape;3039;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40" name="Google Shape;3040;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41" name="Google Shape;3041;p109"/>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3042" name="Google Shape;3042;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43" name="Google Shape;3043;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44" name="Google Shape;3044;p109"/>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3045" name="Google Shape;3045;p109"/>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3046" name="Google Shape;3046;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47" name="Google Shape;3047;p109"/>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nvGrpSpPr>
            <p:cNvPr id="3048" name="Google Shape;3048;p109"/>
            <p:cNvGrpSpPr/>
            <p:nvPr/>
          </p:nvGrpSpPr>
          <p:grpSpPr>
            <a:xfrm>
              <a:off x="3407565" y="5409163"/>
              <a:ext cx="833671" cy="364935"/>
              <a:chOff x="1249103" y="5645677"/>
              <a:chExt cx="917038" cy="401428"/>
            </a:xfrm>
          </p:grpSpPr>
          <p:sp>
            <p:nvSpPr>
              <p:cNvPr id="3049" name="Google Shape;3049;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50" name="Google Shape;3050;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51" name="Google Shape;3051;p109"/>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3052" name="Google Shape;3052;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53" name="Google Shape;3053;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54" name="Google Shape;3054;p109"/>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3055" name="Google Shape;3055;p109"/>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3056" name="Google Shape;3056;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57" name="Google Shape;3057;p109"/>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pic>
        <p:nvPicPr>
          <p:cNvPr id="3058" name="Google Shape;3058;p109"/>
          <p:cNvPicPr preferRelativeResize="0"/>
          <p:nvPr/>
        </p:nvPicPr>
        <p:blipFill rotWithShape="1">
          <a:blip r:embed="rId6">
            <a:alphaModFix/>
          </a:blip>
          <a:srcRect/>
          <a:stretch/>
        </p:blipFill>
        <p:spPr>
          <a:xfrm>
            <a:off x="2868706" y="5916688"/>
            <a:ext cx="935996" cy="914479"/>
          </a:xfrm>
          <a:prstGeom prst="rect">
            <a:avLst/>
          </a:prstGeom>
          <a:noFill/>
          <a:ln>
            <a:noFill/>
          </a:ln>
        </p:spPr>
      </p:pic>
      <p:grpSp>
        <p:nvGrpSpPr>
          <p:cNvPr id="3059" name="Google Shape;3059;p109"/>
          <p:cNvGrpSpPr/>
          <p:nvPr/>
        </p:nvGrpSpPr>
        <p:grpSpPr>
          <a:xfrm>
            <a:off x="3079434" y="3864842"/>
            <a:ext cx="524740" cy="479268"/>
            <a:chOff x="2349565" y="5949466"/>
            <a:chExt cx="631292" cy="543170"/>
          </a:xfrm>
        </p:grpSpPr>
        <p:sp>
          <p:nvSpPr>
            <p:cNvPr id="3060" name="Google Shape;3060;p109"/>
            <p:cNvSpPr/>
            <p:nvPr/>
          </p:nvSpPr>
          <p:spPr>
            <a:xfrm>
              <a:off x="2349565" y="5949466"/>
              <a:ext cx="631292" cy="543170"/>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3061" name="Google Shape;3061;p109"/>
            <p:cNvGrpSpPr/>
            <p:nvPr/>
          </p:nvGrpSpPr>
          <p:grpSpPr>
            <a:xfrm>
              <a:off x="2409506" y="6088763"/>
              <a:ext cx="512519" cy="224353"/>
              <a:chOff x="1249103" y="5645677"/>
              <a:chExt cx="917038" cy="401428"/>
            </a:xfrm>
          </p:grpSpPr>
          <p:sp>
            <p:nvSpPr>
              <p:cNvPr id="3062" name="Google Shape;3062;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63" name="Google Shape;3063;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64" name="Google Shape;3064;p109"/>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3065" name="Google Shape;3065;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66" name="Google Shape;3066;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67" name="Google Shape;3067;p109"/>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3068" name="Google Shape;3068;p109"/>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3069" name="Google Shape;3069;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70" name="Google Shape;3070;p109"/>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grpSp>
        <p:nvGrpSpPr>
          <p:cNvPr id="3071" name="Google Shape;3071;p109"/>
          <p:cNvGrpSpPr/>
          <p:nvPr/>
        </p:nvGrpSpPr>
        <p:grpSpPr>
          <a:xfrm>
            <a:off x="3092577" y="2847692"/>
            <a:ext cx="524740" cy="479268"/>
            <a:chOff x="2349565" y="5949466"/>
            <a:chExt cx="631292" cy="543170"/>
          </a:xfrm>
        </p:grpSpPr>
        <p:sp>
          <p:nvSpPr>
            <p:cNvPr id="3072" name="Google Shape;3072;p109"/>
            <p:cNvSpPr/>
            <p:nvPr/>
          </p:nvSpPr>
          <p:spPr>
            <a:xfrm>
              <a:off x="2349565" y="5949466"/>
              <a:ext cx="631292" cy="543170"/>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3073" name="Google Shape;3073;p109"/>
            <p:cNvGrpSpPr/>
            <p:nvPr/>
          </p:nvGrpSpPr>
          <p:grpSpPr>
            <a:xfrm>
              <a:off x="2409506" y="6088763"/>
              <a:ext cx="512519" cy="224353"/>
              <a:chOff x="1249103" y="5645677"/>
              <a:chExt cx="917038" cy="401428"/>
            </a:xfrm>
          </p:grpSpPr>
          <p:sp>
            <p:nvSpPr>
              <p:cNvPr id="3074" name="Google Shape;3074;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75" name="Google Shape;3075;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76" name="Google Shape;3076;p109"/>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3077" name="Google Shape;3077;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78" name="Google Shape;3078;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79" name="Google Shape;3079;p109"/>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3080" name="Google Shape;3080;p109"/>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3081" name="Google Shape;3081;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82" name="Google Shape;3082;p109"/>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sp>
        <p:nvSpPr>
          <p:cNvPr id="3083" name="Google Shape;3083;p109"/>
          <p:cNvSpPr/>
          <p:nvPr/>
        </p:nvSpPr>
        <p:spPr>
          <a:xfrm rot="9480000">
            <a:off x="2623743" y="3028401"/>
            <a:ext cx="685119" cy="348997"/>
          </a:xfrm>
          <a:prstGeom prst="arc">
            <a:avLst>
              <a:gd name="adj1" fmla="val 17350743"/>
              <a:gd name="adj2" fmla="val 20924181"/>
            </a:avLst>
          </a:prstGeom>
          <a:noFill/>
          <a:ln w="57150" cap="flat" cmpd="sng">
            <a:solidFill>
              <a:schemeClr val="accent6"/>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grpSp>
        <p:nvGrpSpPr>
          <p:cNvPr id="3084" name="Google Shape;3084;p109"/>
          <p:cNvGrpSpPr/>
          <p:nvPr/>
        </p:nvGrpSpPr>
        <p:grpSpPr>
          <a:xfrm>
            <a:off x="3092577" y="5075077"/>
            <a:ext cx="524740" cy="479268"/>
            <a:chOff x="2349565" y="5949466"/>
            <a:chExt cx="631292" cy="543170"/>
          </a:xfrm>
        </p:grpSpPr>
        <p:sp>
          <p:nvSpPr>
            <p:cNvPr id="3085" name="Google Shape;3085;p109"/>
            <p:cNvSpPr/>
            <p:nvPr/>
          </p:nvSpPr>
          <p:spPr>
            <a:xfrm>
              <a:off x="2349565" y="5949466"/>
              <a:ext cx="631292" cy="543170"/>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3086" name="Google Shape;3086;p109"/>
            <p:cNvGrpSpPr/>
            <p:nvPr/>
          </p:nvGrpSpPr>
          <p:grpSpPr>
            <a:xfrm>
              <a:off x="2409506" y="6088763"/>
              <a:ext cx="512519" cy="224353"/>
              <a:chOff x="1249103" y="5645677"/>
              <a:chExt cx="917038" cy="401428"/>
            </a:xfrm>
          </p:grpSpPr>
          <p:sp>
            <p:nvSpPr>
              <p:cNvPr id="3087" name="Google Shape;3087;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88" name="Google Shape;3088;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89" name="Google Shape;3089;p109"/>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3090" name="Google Shape;3090;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91" name="Google Shape;3091;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92" name="Google Shape;3092;p109"/>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3093" name="Google Shape;3093;p109"/>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3094" name="Google Shape;3094;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095" name="Google Shape;3095;p109"/>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sp>
        <p:nvSpPr>
          <p:cNvPr id="3096" name="Google Shape;3096;p109"/>
          <p:cNvSpPr/>
          <p:nvPr/>
        </p:nvSpPr>
        <p:spPr>
          <a:xfrm rot="-10740000">
            <a:off x="3293419" y="2939556"/>
            <a:ext cx="638773" cy="1412616"/>
          </a:xfrm>
          <a:prstGeom prst="arc">
            <a:avLst>
              <a:gd name="adj1" fmla="val 19420866"/>
              <a:gd name="adj2" fmla="val 2787583"/>
            </a:avLst>
          </a:prstGeom>
          <a:noFill/>
          <a:ln w="57150" cap="flat" cmpd="sng">
            <a:solidFill>
              <a:srgbClr val="0070C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97" name="Google Shape;3097;p109"/>
          <p:cNvSpPr/>
          <p:nvPr/>
        </p:nvSpPr>
        <p:spPr>
          <a:xfrm rot="60000">
            <a:off x="2755537" y="3993171"/>
            <a:ext cx="638773" cy="1412616"/>
          </a:xfrm>
          <a:prstGeom prst="arc">
            <a:avLst>
              <a:gd name="adj1" fmla="val 18344752"/>
              <a:gd name="adj2" fmla="val 3185826"/>
            </a:avLst>
          </a:prstGeom>
          <a:noFill/>
          <a:ln w="57150" cap="flat" cmpd="sng">
            <a:solidFill>
              <a:srgbClr val="0070C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98" name="Google Shape;3098;p109"/>
          <p:cNvSpPr/>
          <p:nvPr/>
        </p:nvSpPr>
        <p:spPr>
          <a:xfrm rot="9240000">
            <a:off x="2747797" y="3803637"/>
            <a:ext cx="622835" cy="348997"/>
          </a:xfrm>
          <a:prstGeom prst="arc">
            <a:avLst>
              <a:gd name="adj1" fmla="val 17350743"/>
              <a:gd name="adj2" fmla="val 20924181"/>
            </a:avLst>
          </a:prstGeom>
          <a:noFill/>
          <a:ln w="57150" cap="flat" cmpd="sng">
            <a:solidFill>
              <a:schemeClr val="dk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099" name="Google Shape;3099;p109"/>
          <p:cNvSpPr/>
          <p:nvPr/>
        </p:nvSpPr>
        <p:spPr>
          <a:xfrm rot="9240000">
            <a:off x="2788235" y="4992228"/>
            <a:ext cx="622835" cy="348997"/>
          </a:xfrm>
          <a:prstGeom prst="arc">
            <a:avLst>
              <a:gd name="adj1" fmla="val 17350743"/>
              <a:gd name="adj2" fmla="val 20924181"/>
            </a:avLst>
          </a:prstGeom>
          <a:noFill/>
          <a:ln w="57150" cap="flat" cmpd="sng">
            <a:solidFill>
              <a:srgbClr val="548135"/>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grpSp>
        <p:nvGrpSpPr>
          <p:cNvPr id="3100" name="Google Shape;3100;p109"/>
          <p:cNvGrpSpPr/>
          <p:nvPr/>
        </p:nvGrpSpPr>
        <p:grpSpPr>
          <a:xfrm>
            <a:off x="1725706" y="5875211"/>
            <a:ext cx="933514" cy="915554"/>
            <a:chOff x="10915491" y="4270576"/>
            <a:chExt cx="1163781" cy="1141391"/>
          </a:xfrm>
        </p:grpSpPr>
        <p:grpSp>
          <p:nvGrpSpPr>
            <p:cNvPr id="3101" name="Google Shape;3101;p109"/>
            <p:cNvGrpSpPr/>
            <p:nvPr/>
          </p:nvGrpSpPr>
          <p:grpSpPr>
            <a:xfrm>
              <a:off x="11133702" y="4973509"/>
              <a:ext cx="517645" cy="205996"/>
              <a:chOff x="1249103" y="5645677"/>
              <a:chExt cx="917038" cy="401428"/>
            </a:xfrm>
          </p:grpSpPr>
          <p:sp>
            <p:nvSpPr>
              <p:cNvPr id="3102" name="Google Shape;3102;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03" name="Google Shape;3103;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04" name="Google Shape;3104;p109"/>
              <p:cNvPicPr preferRelativeResize="0"/>
              <p:nvPr/>
            </p:nvPicPr>
            <p:blipFill rotWithShape="1">
              <a:blip r:embed="rId3">
                <a:alphaModFix/>
              </a:blip>
              <a:srcRect/>
              <a:stretch/>
            </p:blipFill>
            <p:spPr>
              <a:xfrm rot="5340000">
                <a:off x="1287478" y="5838207"/>
                <a:ext cx="139050" cy="11431"/>
              </a:xfrm>
              <a:prstGeom prst="rect">
                <a:avLst/>
              </a:prstGeom>
              <a:noFill/>
              <a:ln>
                <a:noFill/>
              </a:ln>
            </p:spPr>
          </p:pic>
          <p:sp>
            <p:nvSpPr>
              <p:cNvPr id="3105" name="Google Shape;3105;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06" name="Google Shape;3106;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07" name="Google Shape;3107;p109"/>
              <p:cNvPicPr preferRelativeResize="0"/>
              <p:nvPr/>
            </p:nvPicPr>
            <p:blipFill rotWithShape="1">
              <a:blip r:embed="rId3">
                <a:alphaModFix/>
              </a:blip>
              <a:srcRect/>
              <a:stretch/>
            </p:blipFill>
            <p:spPr>
              <a:xfrm rot="5340000">
                <a:off x="1635638" y="5837529"/>
                <a:ext cx="139050" cy="11431"/>
              </a:xfrm>
              <a:prstGeom prst="rect">
                <a:avLst/>
              </a:prstGeom>
              <a:noFill/>
              <a:ln>
                <a:noFill/>
              </a:ln>
            </p:spPr>
          </p:pic>
          <p:pic>
            <p:nvPicPr>
              <p:cNvPr id="3108" name="Google Shape;3108;p109"/>
              <p:cNvPicPr preferRelativeResize="0"/>
              <p:nvPr/>
            </p:nvPicPr>
            <p:blipFill rotWithShape="1">
              <a:blip r:embed="rId3">
                <a:alphaModFix/>
              </a:blip>
              <a:srcRect/>
              <a:stretch/>
            </p:blipFill>
            <p:spPr>
              <a:xfrm rot="10740000">
                <a:off x="1459828" y="5977458"/>
                <a:ext cx="139050" cy="11431"/>
              </a:xfrm>
              <a:prstGeom prst="rect">
                <a:avLst/>
              </a:prstGeom>
              <a:noFill/>
              <a:ln>
                <a:noFill/>
              </a:ln>
            </p:spPr>
          </p:pic>
          <p:sp>
            <p:nvSpPr>
              <p:cNvPr id="3109" name="Google Shape;3109;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10" name="Google Shape;3110;p109"/>
              <p:cNvPicPr preferRelativeResize="0"/>
              <p:nvPr/>
            </p:nvPicPr>
            <p:blipFill rotWithShape="1">
              <a:blip r:embed="rId3">
                <a:alphaModFix/>
              </a:blip>
              <a:srcRect/>
              <a:stretch/>
            </p:blipFill>
            <p:spPr>
              <a:xfrm rot="10740000">
                <a:off x="1810903" y="5980027"/>
                <a:ext cx="139050" cy="11431"/>
              </a:xfrm>
              <a:prstGeom prst="rect">
                <a:avLst/>
              </a:prstGeom>
              <a:noFill/>
              <a:ln>
                <a:noFill/>
              </a:ln>
            </p:spPr>
          </p:pic>
        </p:grpSp>
        <p:sp>
          <p:nvSpPr>
            <p:cNvPr id="3111" name="Google Shape;3111;p109"/>
            <p:cNvSpPr/>
            <p:nvPr/>
          </p:nvSpPr>
          <p:spPr>
            <a:xfrm>
              <a:off x="10915491" y="4270576"/>
              <a:ext cx="1163781" cy="1141391"/>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3112" name="Google Shape;3112;p109"/>
            <p:cNvGrpSpPr/>
            <p:nvPr/>
          </p:nvGrpSpPr>
          <p:grpSpPr>
            <a:xfrm>
              <a:off x="11532098" y="4513122"/>
              <a:ext cx="351419" cy="377350"/>
              <a:chOff x="1323342" y="5004554"/>
              <a:chExt cx="753296" cy="808882"/>
            </a:xfrm>
          </p:grpSpPr>
          <p:sp>
            <p:nvSpPr>
              <p:cNvPr id="3113" name="Google Shape;3113;p109"/>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14" name="Google Shape;3114;p109"/>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15" name="Google Shape;3115;p109"/>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16" name="Google Shape;3116;p109"/>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3117" name="Google Shape;3117;p109"/>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18" name="Google Shape;3118;p109"/>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3119" name="Google Shape;3119;p109"/>
              <p:cNvPicPr preferRelativeResize="0"/>
              <p:nvPr/>
            </p:nvPicPr>
            <p:blipFill rotWithShape="1">
              <a:blip r:embed="rId4">
                <a:alphaModFix/>
              </a:blip>
              <a:srcRect/>
              <a:stretch/>
            </p:blipFill>
            <p:spPr>
              <a:xfrm rot="10740000">
                <a:off x="1609463" y="5391401"/>
                <a:ext cx="168251" cy="15214"/>
              </a:xfrm>
              <a:prstGeom prst="rect">
                <a:avLst/>
              </a:prstGeom>
              <a:noFill/>
              <a:ln>
                <a:noFill/>
              </a:ln>
            </p:spPr>
          </p:pic>
        </p:grpSp>
        <p:grpSp>
          <p:nvGrpSpPr>
            <p:cNvPr id="3120" name="Google Shape;3120;p109"/>
            <p:cNvGrpSpPr/>
            <p:nvPr/>
          </p:nvGrpSpPr>
          <p:grpSpPr>
            <a:xfrm>
              <a:off x="11134909" y="4442490"/>
              <a:ext cx="319471" cy="343046"/>
              <a:chOff x="1323342" y="5004554"/>
              <a:chExt cx="753296" cy="808882"/>
            </a:xfrm>
          </p:grpSpPr>
          <p:sp>
            <p:nvSpPr>
              <p:cNvPr id="3121" name="Google Shape;3121;p109"/>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22" name="Google Shape;3122;p109"/>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23" name="Google Shape;3123;p109"/>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24" name="Google Shape;3124;p109"/>
              <p:cNvPicPr preferRelativeResize="0"/>
              <p:nvPr/>
            </p:nvPicPr>
            <p:blipFill rotWithShape="1">
              <a:blip r:embed="rId3">
                <a:alphaModFix/>
              </a:blip>
              <a:srcRect/>
              <a:stretch/>
            </p:blipFill>
            <p:spPr>
              <a:xfrm rot="5340000">
                <a:off x="1382832" y="5236003"/>
                <a:ext cx="168251" cy="15214"/>
              </a:xfrm>
              <a:prstGeom prst="rect">
                <a:avLst/>
              </a:prstGeom>
              <a:noFill/>
              <a:ln>
                <a:noFill/>
              </a:ln>
            </p:spPr>
          </p:pic>
          <p:sp>
            <p:nvSpPr>
              <p:cNvPr id="3125" name="Google Shape;3125;p109"/>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26" name="Google Shape;3126;p109"/>
              <p:cNvPicPr preferRelativeResize="0"/>
              <p:nvPr/>
            </p:nvPicPr>
            <p:blipFill rotWithShape="1">
              <a:blip r:embed="rId3">
                <a:alphaModFix/>
              </a:blip>
              <a:srcRect/>
              <a:stretch/>
            </p:blipFill>
            <p:spPr>
              <a:xfrm rot="5340000">
                <a:off x="1385192" y="5563039"/>
                <a:ext cx="168251" cy="15214"/>
              </a:xfrm>
              <a:prstGeom prst="rect">
                <a:avLst/>
              </a:prstGeom>
              <a:noFill/>
              <a:ln>
                <a:noFill/>
              </a:ln>
            </p:spPr>
          </p:pic>
          <p:pic>
            <p:nvPicPr>
              <p:cNvPr id="3127" name="Google Shape;3127;p109"/>
              <p:cNvPicPr preferRelativeResize="0"/>
              <p:nvPr/>
            </p:nvPicPr>
            <p:blipFill rotWithShape="1">
              <a:blip r:embed="rId3">
                <a:alphaModFix/>
              </a:blip>
              <a:srcRect/>
              <a:stretch/>
            </p:blipFill>
            <p:spPr>
              <a:xfrm rot="10740000">
                <a:off x="1609463" y="5391401"/>
                <a:ext cx="168251" cy="15214"/>
              </a:xfrm>
              <a:prstGeom prst="rect">
                <a:avLst/>
              </a:prstGeom>
              <a:noFill/>
              <a:ln>
                <a:noFill/>
              </a:ln>
            </p:spPr>
          </p:pic>
        </p:grpSp>
      </p:grpSp>
      <p:grpSp>
        <p:nvGrpSpPr>
          <p:cNvPr id="3128" name="Google Shape;3128;p109"/>
          <p:cNvGrpSpPr/>
          <p:nvPr/>
        </p:nvGrpSpPr>
        <p:grpSpPr>
          <a:xfrm>
            <a:off x="2016268" y="4729001"/>
            <a:ext cx="929607" cy="906489"/>
            <a:chOff x="3215549" y="4627792"/>
            <a:chExt cx="1885102" cy="1838219"/>
          </a:xfrm>
        </p:grpSpPr>
        <p:sp>
          <p:nvSpPr>
            <p:cNvPr id="3129" name="Google Shape;3129;p109"/>
            <p:cNvSpPr/>
            <p:nvPr/>
          </p:nvSpPr>
          <p:spPr>
            <a:xfrm>
              <a:off x="3215549" y="4627792"/>
              <a:ext cx="1885102" cy="1838219"/>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52D0FF"/>
            </a:solidFill>
            <a:ln w="9525" cap="flat" cmpd="sng">
              <a:solidFill>
                <a:srgbClr val="52D0FF"/>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3130" name="Google Shape;3130;p109"/>
            <p:cNvGrpSpPr/>
            <p:nvPr/>
          </p:nvGrpSpPr>
          <p:grpSpPr>
            <a:xfrm>
              <a:off x="4367791" y="5503218"/>
              <a:ext cx="514512" cy="607725"/>
              <a:chOff x="1323342" y="5004554"/>
              <a:chExt cx="753296" cy="808882"/>
            </a:xfrm>
          </p:grpSpPr>
          <p:sp>
            <p:nvSpPr>
              <p:cNvPr id="3131" name="Google Shape;3131;p109"/>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32" name="Google Shape;3132;p109"/>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33" name="Google Shape;3133;p109"/>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34" name="Google Shape;3134;p109"/>
              <p:cNvPicPr preferRelativeResize="0"/>
              <p:nvPr/>
            </p:nvPicPr>
            <p:blipFill rotWithShape="1">
              <a:blip r:embed="rId4">
                <a:alphaModFix/>
              </a:blip>
              <a:srcRect/>
              <a:stretch/>
            </p:blipFill>
            <p:spPr>
              <a:xfrm rot="5340000">
                <a:off x="1382832" y="5236003"/>
                <a:ext cx="168251" cy="15214"/>
              </a:xfrm>
              <a:prstGeom prst="rect">
                <a:avLst/>
              </a:prstGeom>
              <a:noFill/>
              <a:ln>
                <a:noFill/>
              </a:ln>
            </p:spPr>
          </p:pic>
          <p:sp>
            <p:nvSpPr>
              <p:cNvPr id="3135" name="Google Shape;3135;p109"/>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36" name="Google Shape;3136;p109"/>
              <p:cNvPicPr preferRelativeResize="0"/>
              <p:nvPr/>
            </p:nvPicPr>
            <p:blipFill rotWithShape="1">
              <a:blip r:embed="rId4">
                <a:alphaModFix/>
              </a:blip>
              <a:srcRect/>
              <a:stretch/>
            </p:blipFill>
            <p:spPr>
              <a:xfrm rot="5340000">
                <a:off x="1385192" y="5563039"/>
                <a:ext cx="168251" cy="15214"/>
              </a:xfrm>
              <a:prstGeom prst="rect">
                <a:avLst/>
              </a:prstGeom>
              <a:noFill/>
              <a:ln>
                <a:noFill/>
              </a:ln>
            </p:spPr>
          </p:pic>
          <p:pic>
            <p:nvPicPr>
              <p:cNvPr id="3137" name="Google Shape;3137;p109"/>
              <p:cNvPicPr preferRelativeResize="0"/>
              <p:nvPr/>
            </p:nvPicPr>
            <p:blipFill rotWithShape="1">
              <a:blip r:embed="rId4">
                <a:alphaModFix/>
              </a:blip>
              <a:srcRect/>
              <a:stretch/>
            </p:blipFill>
            <p:spPr>
              <a:xfrm rot="10740000">
                <a:off x="1609463" y="5391401"/>
                <a:ext cx="168251" cy="15214"/>
              </a:xfrm>
              <a:prstGeom prst="rect">
                <a:avLst/>
              </a:prstGeom>
              <a:noFill/>
              <a:ln>
                <a:noFill/>
              </a:ln>
            </p:spPr>
          </p:pic>
        </p:grpSp>
        <p:grpSp>
          <p:nvGrpSpPr>
            <p:cNvPr id="3138" name="Google Shape;3138;p109"/>
            <p:cNvGrpSpPr/>
            <p:nvPr/>
          </p:nvGrpSpPr>
          <p:grpSpPr>
            <a:xfrm>
              <a:off x="3926252" y="4894555"/>
              <a:ext cx="833671" cy="364935"/>
              <a:chOff x="1249103" y="5645677"/>
              <a:chExt cx="917038" cy="401428"/>
            </a:xfrm>
          </p:grpSpPr>
          <p:sp>
            <p:nvSpPr>
              <p:cNvPr id="3139" name="Google Shape;3139;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40" name="Google Shape;3140;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41" name="Google Shape;3141;p109"/>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3142" name="Google Shape;3142;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43" name="Google Shape;3143;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44" name="Google Shape;3144;p109"/>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3145" name="Google Shape;3145;p109"/>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3146" name="Google Shape;3146;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47" name="Google Shape;3147;p109"/>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nvGrpSpPr>
            <p:cNvPr id="3148" name="Google Shape;3148;p109"/>
            <p:cNvGrpSpPr/>
            <p:nvPr/>
          </p:nvGrpSpPr>
          <p:grpSpPr>
            <a:xfrm>
              <a:off x="3407565" y="5409163"/>
              <a:ext cx="833671" cy="364935"/>
              <a:chOff x="1249103" y="5645677"/>
              <a:chExt cx="917038" cy="401428"/>
            </a:xfrm>
          </p:grpSpPr>
          <p:sp>
            <p:nvSpPr>
              <p:cNvPr id="3149" name="Google Shape;3149;p109"/>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50" name="Google Shape;3150;p109"/>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51" name="Google Shape;3151;p109"/>
              <p:cNvPicPr preferRelativeResize="0"/>
              <p:nvPr/>
            </p:nvPicPr>
            <p:blipFill rotWithShape="1">
              <a:blip r:embed="rId4">
                <a:alphaModFix/>
              </a:blip>
              <a:srcRect/>
              <a:stretch/>
            </p:blipFill>
            <p:spPr>
              <a:xfrm rot="5340000">
                <a:off x="1287478" y="5838207"/>
                <a:ext cx="139050" cy="11431"/>
              </a:xfrm>
              <a:prstGeom prst="rect">
                <a:avLst/>
              </a:prstGeom>
              <a:noFill/>
              <a:ln>
                <a:noFill/>
              </a:ln>
            </p:spPr>
          </p:pic>
          <p:sp>
            <p:nvSpPr>
              <p:cNvPr id="3152" name="Google Shape;3152;p109"/>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53" name="Google Shape;3153;p109"/>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54" name="Google Shape;3154;p109"/>
              <p:cNvPicPr preferRelativeResize="0"/>
              <p:nvPr/>
            </p:nvPicPr>
            <p:blipFill rotWithShape="1">
              <a:blip r:embed="rId4">
                <a:alphaModFix/>
              </a:blip>
              <a:srcRect/>
              <a:stretch/>
            </p:blipFill>
            <p:spPr>
              <a:xfrm rot="5340000">
                <a:off x="1635638" y="5837529"/>
                <a:ext cx="139050" cy="11431"/>
              </a:xfrm>
              <a:prstGeom prst="rect">
                <a:avLst/>
              </a:prstGeom>
              <a:noFill/>
              <a:ln>
                <a:noFill/>
              </a:ln>
            </p:spPr>
          </p:pic>
          <p:pic>
            <p:nvPicPr>
              <p:cNvPr id="3155" name="Google Shape;3155;p109"/>
              <p:cNvPicPr preferRelativeResize="0"/>
              <p:nvPr/>
            </p:nvPicPr>
            <p:blipFill rotWithShape="1">
              <a:blip r:embed="rId4">
                <a:alphaModFix/>
              </a:blip>
              <a:srcRect/>
              <a:stretch/>
            </p:blipFill>
            <p:spPr>
              <a:xfrm rot="10740000">
                <a:off x="1459828" y="5977458"/>
                <a:ext cx="139050" cy="11431"/>
              </a:xfrm>
              <a:prstGeom prst="rect">
                <a:avLst/>
              </a:prstGeom>
              <a:noFill/>
              <a:ln>
                <a:noFill/>
              </a:ln>
            </p:spPr>
          </p:pic>
          <p:sp>
            <p:nvSpPr>
              <p:cNvPr id="3156" name="Google Shape;3156;p109"/>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157" name="Google Shape;3157;p109"/>
              <p:cNvPicPr preferRelativeResize="0"/>
              <p:nvPr/>
            </p:nvPicPr>
            <p:blipFill rotWithShape="1">
              <a:blip r:embed="rId4">
                <a:alphaModFix/>
              </a:blip>
              <a:srcRect/>
              <a:stretch/>
            </p:blipFill>
            <p:spPr>
              <a:xfrm rot="10740000">
                <a:off x="1810903" y="5980027"/>
                <a:ext cx="139050" cy="11431"/>
              </a:xfrm>
              <a:prstGeom prst="rect">
                <a:avLst/>
              </a:prstGeom>
              <a:noFill/>
              <a:ln>
                <a:noFill/>
              </a:ln>
            </p:spPr>
          </p:pic>
        </p:grpSp>
      </p:grpSp>
      <p:sp>
        <p:nvSpPr>
          <p:cNvPr id="3158" name="Google Shape;3158;p109"/>
          <p:cNvSpPr/>
          <p:nvPr/>
        </p:nvSpPr>
        <p:spPr>
          <a:xfrm>
            <a:off x="4146177" y="5565905"/>
            <a:ext cx="5501069" cy="947888"/>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235"/>
              <a:buFont typeface="Arial"/>
              <a:buNone/>
            </a:pPr>
            <a:r>
              <a:rPr lang="en-US" sz="1235" b="1" i="1" u="none" strike="noStrike" cap="none">
                <a:solidFill>
                  <a:srgbClr val="002776"/>
                </a:solidFill>
                <a:latin typeface="Calibri"/>
                <a:ea typeface="Calibri"/>
                <a:cs typeface="Calibri"/>
                <a:sym typeface="Calibri"/>
              </a:rPr>
              <a:t>Separate ways</a:t>
            </a:r>
            <a:r>
              <a:rPr lang="en-US" sz="1235" b="1" i="0" u="none" strike="noStrike" cap="none">
                <a:solidFill>
                  <a:srgbClr val="002776"/>
                </a:solidFill>
                <a:latin typeface="Calibri"/>
                <a:ea typeface="Calibri"/>
                <a:cs typeface="Calibri"/>
                <a:sym typeface="Calibri"/>
              </a:rPr>
              <a:t>:</a:t>
            </a:r>
            <a:r>
              <a:rPr lang="en-US" sz="1235" b="0" i="0" u="none" strike="noStrike" cap="none">
                <a:solidFill>
                  <a:srgbClr val="002776"/>
                </a:solidFill>
                <a:latin typeface="Calibri"/>
                <a:ea typeface="Calibri"/>
                <a:cs typeface="Calibri"/>
                <a:sym typeface="Calibri"/>
              </a:rPr>
              <a:t> sometimes the value of integration is outweighed by the cost to do so. In this case two teams may approach similar concepts and functionality in entirely different weights and agreed to go on their own separate path. Agreeing to disagree</a:t>
            </a:r>
            <a:endParaRPr sz="1588" b="0" i="0" u="none" strike="noStrike" cap="none">
              <a:solidFill>
                <a:srgbClr val="002776"/>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163"/>
        <p:cNvGrpSpPr/>
        <p:nvPr/>
      </p:nvGrpSpPr>
      <p:grpSpPr>
        <a:xfrm>
          <a:off x="0" y="0"/>
          <a:ext cx="0" cy="0"/>
          <a:chOff x="0" y="0"/>
          <a:chExt cx="0" cy="0"/>
        </a:xfrm>
      </p:grpSpPr>
      <p:sp>
        <p:nvSpPr>
          <p:cNvPr id="3164" name="Google Shape;3164;p110"/>
          <p:cNvSpPr txBox="1">
            <a:spLocks noGrp="1"/>
          </p:cNvSpPr>
          <p:nvPr>
            <p:ph type="sldNum" idx="12"/>
          </p:nvPr>
        </p:nvSpPr>
        <p:spPr>
          <a:xfrm>
            <a:off x="5914186" y="6605978"/>
            <a:ext cx="532504" cy="163122"/>
          </a:xfrm>
          <a:prstGeom prst="rect">
            <a:avLst/>
          </a:prstGeom>
          <a:noFill/>
          <a:ln>
            <a:noFill/>
          </a:ln>
        </p:spPr>
        <p:txBody>
          <a:bodyPr spcFirstLastPara="1" wrap="square" lIns="101850" tIns="50925" rIns="101850" bIns="50925" anchor="t" anchorCtr="0">
            <a:noAutofit/>
          </a:bodyPr>
          <a:lstStyle/>
          <a:p>
            <a:pPr marL="0" marR="0" lvl="0" indent="0" algn="ctr" rtl="0">
              <a:lnSpc>
                <a:spcPct val="106000"/>
              </a:lnSpc>
              <a:spcBef>
                <a:spcPts val="0"/>
              </a:spcBef>
              <a:spcAft>
                <a:spcPts val="0"/>
              </a:spcAft>
              <a:buClr>
                <a:srgbClr val="000000"/>
              </a:buClr>
              <a:buSzPts val="971"/>
              <a:buFont typeface="Noto Sans Symbols"/>
              <a:buNone/>
            </a:pPr>
            <a:fld id="{00000000-1234-1234-1234-123412341234}" type="slidenum">
              <a:rPr lang="en-US"/>
              <a:t>112</a:t>
            </a:fld>
            <a:endParaRPr/>
          </a:p>
        </p:txBody>
      </p:sp>
      <p:sp>
        <p:nvSpPr>
          <p:cNvPr id="3165" name="Google Shape;3165;p110"/>
          <p:cNvSpPr txBox="1">
            <a:spLocks noGrp="1"/>
          </p:cNvSpPr>
          <p:nvPr>
            <p:ph type="title"/>
          </p:nvPr>
        </p:nvSpPr>
        <p:spPr>
          <a:xfrm>
            <a:off x="478138" y="90792"/>
            <a:ext cx="11404600" cy="594360"/>
          </a:xfrm>
          <a:prstGeom prst="rect">
            <a:avLst/>
          </a:prstGeom>
          <a:noFill/>
          <a:ln>
            <a:noFill/>
          </a:ln>
        </p:spPr>
        <p:txBody>
          <a:bodyPr spcFirstLastPara="1" wrap="square" lIns="50900" tIns="50900" rIns="50900" bIns="50900" anchor="t" anchorCtr="0">
            <a:noAutofit/>
          </a:bodyPr>
          <a:lstStyle/>
          <a:p>
            <a:pPr marL="0" lvl="0" indent="0" algn="l" rtl="0">
              <a:lnSpc>
                <a:spcPct val="90125"/>
              </a:lnSpc>
              <a:spcBef>
                <a:spcPts val="0"/>
              </a:spcBef>
              <a:spcAft>
                <a:spcPts val="0"/>
              </a:spcAft>
              <a:buClr>
                <a:srgbClr val="3E4043"/>
              </a:buClr>
              <a:buSzPts val="1400"/>
              <a:buFont typeface="Calibri"/>
              <a:buNone/>
            </a:pPr>
            <a:r>
              <a:rPr lang="en-US"/>
              <a:t>Use a deliberate strategy to ensure that models stay consistent within and across different team and system boundaries </a:t>
            </a:r>
            <a:endParaRPr/>
          </a:p>
        </p:txBody>
      </p:sp>
      <p:grpSp>
        <p:nvGrpSpPr>
          <p:cNvPr id="3166" name="Google Shape;3166;p110"/>
          <p:cNvGrpSpPr/>
          <p:nvPr/>
        </p:nvGrpSpPr>
        <p:grpSpPr>
          <a:xfrm>
            <a:off x="6816416" y="902674"/>
            <a:ext cx="3142376" cy="3123772"/>
            <a:chOff x="3839521" y="1354318"/>
            <a:chExt cx="3237599" cy="3218432"/>
          </a:xfrm>
        </p:grpSpPr>
        <p:pic>
          <p:nvPicPr>
            <p:cNvPr id="3167" name="Google Shape;3167;p110"/>
            <p:cNvPicPr preferRelativeResize="0"/>
            <p:nvPr/>
          </p:nvPicPr>
          <p:blipFill rotWithShape="1">
            <a:blip r:embed="rId3">
              <a:alphaModFix/>
            </a:blip>
            <a:srcRect/>
            <a:stretch/>
          </p:blipFill>
          <p:spPr>
            <a:xfrm>
              <a:off x="4382299" y="1816622"/>
              <a:ext cx="1027901" cy="774178"/>
            </a:xfrm>
            <a:prstGeom prst="rect">
              <a:avLst/>
            </a:prstGeom>
            <a:noFill/>
            <a:ln>
              <a:noFill/>
            </a:ln>
          </p:spPr>
        </p:pic>
        <p:pic>
          <p:nvPicPr>
            <p:cNvPr id="3168" name="Google Shape;3168;p110"/>
            <p:cNvPicPr preferRelativeResize="0"/>
            <p:nvPr/>
          </p:nvPicPr>
          <p:blipFill rotWithShape="1">
            <a:blip r:embed="rId4">
              <a:alphaModFix/>
            </a:blip>
            <a:srcRect/>
            <a:stretch/>
          </p:blipFill>
          <p:spPr>
            <a:xfrm rot="4500000">
              <a:off x="4625987" y="2129635"/>
              <a:ext cx="1585766" cy="1486359"/>
            </a:xfrm>
            <a:prstGeom prst="rect">
              <a:avLst/>
            </a:prstGeom>
            <a:noFill/>
            <a:ln>
              <a:noFill/>
            </a:ln>
          </p:spPr>
        </p:pic>
        <p:grpSp>
          <p:nvGrpSpPr>
            <p:cNvPr id="3169" name="Google Shape;3169;p110"/>
            <p:cNvGrpSpPr/>
            <p:nvPr/>
          </p:nvGrpSpPr>
          <p:grpSpPr>
            <a:xfrm>
              <a:off x="5531474" y="3481891"/>
              <a:ext cx="993598" cy="503728"/>
              <a:chOff x="5045963" y="4517569"/>
              <a:chExt cx="1600200" cy="811259"/>
            </a:xfrm>
          </p:grpSpPr>
          <p:sp>
            <p:nvSpPr>
              <p:cNvPr id="3170" name="Google Shape;3170;p110"/>
              <p:cNvSpPr/>
              <p:nvPr/>
            </p:nvSpPr>
            <p:spPr>
              <a:xfrm>
                <a:off x="5065999" y="5027818"/>
                <a:ext cx="658428" cy="30101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sp>
            <p:nvSpPr>
              <p:cNvPr id="3171" name="Google Shape;3171;p110"/>
              <p:cNvSpPr/>
              <p:nvPr/>
            </p:nvSpPr>
            <p:spPr>
              <a:xfrm>
                <a:off x="5107653" y="4542935"/>
                <a:ext cx="658428" cy="27364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grpSp>
            <p:nvGrpSpPr>
              <p:cNvPr id="3172" name="Google Shape;3172;p110"/>
              <p:cNvGrpSpPr/>
              <p:nvPr/>
            </p:nvGrpSpPr>
            <p:grpSpPr>
              <a:xfrm>
                <a:off x="5045963" y="4517569"/>
                <a:ext cx="1600200" cy="799264"/>
                <a:chOff x="6742997" y="4360841"/>
                <a:chExt cx="1600200" cy="799264"/>
              </a:xfrm>
            </p:grpSpPr>
            <p:pic>
              <p:nvPicPr>
                <p:cNvPr id="3173" name="Google Shape;3173;p110"/>
                <p:cNvPicPr preferRelativeResize="0"/>
                <p:nvPr/>
              </p:nvPicPr>
              <p:blipFill rotWithShape="1">
                <a:blip r:embed="rId5">
                  <a:alphaModFix/>
                </a:blip>
                <a:srcRect/>
                <a:stretch/>
              </p:blipFill>
              <p:spPr>
                <a:xfrm rot="5100000">
                  <a:off x="7662908" y="4617664"/>
                  <a:ext cx="381246" cy="72887"/>
                </a:xfrm>
                <a:prstGeom prst="rect">
                  <a:avLst/>
                </a:prstGeom>
                <a:noFill/>
                <a:ln>
                  <a:noFill/>
                </a:ln>
              </p:spPr>
            </p:pic>
            <p:sp>
              <p:nvSpPr>
                <p:cNvPr id="3174" name="Google Shape;3174;p110"/>
                <p:cNvSpPr/>
                <p:nvPr/>
              </p:nvSpPr>
              <p:spPr>
                <a:xfrm>
                  <a:off x="6804687" y="4360841"/>
                  <a:ext cx="682180" cy="312923"/>
                </a:xfrm>
                <a:custGeom>
                  <a:avLst/>
                  <a:gdLst/>
                  <a:ahLst/>
                  <a:cxnLst/>
                  <a:rect l="l" t="t" r="r" b="b"/>
                  <a:pathLst>
                    <a:path w="194" h="143" extrusionOk="0">
                      <a:moveTo>
                        <a:pt x="194" y="141"/>
                      </a:moveTo>
                      <a:cubicBezTo>
                        <a:pt x="190" y="141"/>
                        <a:pt x="187" y="140"/>
                        <a:pt x="183" y="140"/>
                      </a:cubicBezTo>
                      <a:cubicBezTo>
                        <a:pt x="178" y="140"/>
                        <a:pt x="172" y="140"/>
                        <a:pt x="167" y="141"/>
                      </a:cubicBezTo>
                      <a:cubicBezTo>
                        <a:pt x="162" y="141"/>
                        <a:pt x="157" y="141"/>
                        <a:pt x="152" y="141"/>
                      </a:cubicBezTo>
                      <a:cubicBezTo>
                        <a:pt x="147" y="141"/>
                        <a:pt x="142" y="141"/>
                        <a:pt x="137" y="141"/>
                      </a:cubicBezTo>
                      <a:cubicBezTo>
                        <a:pt x="133" y="141"/>
                        <a:pt x="129" y="140"/>
                        <a:pt x="125" y="140"/>
                      </a:cubicBezTo>
                      <a:cubicBezTo>
                        <a:pt x="121" y="140"/>
                        <a:pt x="116" y="140"/>
                        <a:pt x="112" y="140"/>
                      </a:cubicBezTo>
                      <a:cubicBezTo>
                        <a:pt x="109" y="140"/>
                        <a:pt x="105" y="140"/>
                        <a:pt x="102" y="140"/>
                      </a:cubicBezTo>
                      <a:cubicBezTo>
                        <a:pt x="97" y="140"/>
                        <a:pt x="93" y="140"/>
                        <a:pt x="88" y="140"/>
                      </a:cubicBezTo>
                      <a:cubicBezTo>
                        <a:pt x="82" y="139"/>
                        <a:pt x="75" y="139"/>
                        <a:pt x="69" y="139"/>
                      </a:cubicBezTo>
                      <a:cubicBezTo>
                        <a:pt x="67" y="139"/>
                        <a:pt x="65" y="140"/>
                        <a:pt x="63" y="140"/>
                      </a:cubicBezTo>
                      <a:cubicBezTo>
                        <a:pt x="57" y="140"/>
                        <a:pt x="50" y="140"/>
                        <a:pt x="44" y="140"/>
                      </a:cubicBezTo>
                      <a:cubicBezTo>
                        <a:pt x="39" y="140"/>
                        <a:pt x="34" y="141"/>
                        <a:pt x="29" y="141"/>
                      </a:cubicBezTo>
                      <a:cubicBezTo>
                        <a:pt x="23" y="141"/>
                        <a:pt x="18" y="141"/>
                        <a:pt x="13" y="141"/>
                      </a:cubicBezTo>
                      <a:cubicBezTo>
                        <a:pt x="10" y="140"/>
                        <a:pt x="7" y="140"/>
                        <a:pt x="4" y="142"/>
                      </a:cubicBezTo>
                      <a:cubicBezTo>
                        <a:pt x="4" y="142"/>
                        <a:pt x="3" y="142"/>
                        <a:pt x="2" y="142"/>
                      </a:cubicBezTo>
                      <a:cubicBezTo>
                        <a:pt x="1" y="143"/>
                        <a:pt x="0" y="142"/>
                        <a:pt x="0" y="140"/>
                      </a:cubicBezTo>
                      <a:cubicBezTo>
                        <a:pt x="0" y="134"/>
                        <a:pt x="0" y="128"/>
                        <a:pt x="0" y="122"/>
                      </a:cubicBezTo>
                      <a:cubicBezTo>
                        <a:pt x="0" y="116"/>
                        <a:pt x="1" y="109"/>
                        <a:pt x="1" y="103"/>
                      </a:cubicBezTo>
                      <a:cubicBezTo>
                        <a:pt x="1" y="98"/>
                        <a:pt x="1" y="94"/>
                        <a:pt x="1" y="89"/>
                      </a:cubicBezTo>
                      <a:cubicBezTo>
                        <a:pt x="1" y="84"/>
                        <a:pt x="0" y="80"/>
                        <a:pt x="0" y="75"/>
                      </a:cubicBezTo>
                      <a:cubicBezTo>
                        <a:pt x="1" y="69"/>
                        <a:pt x="1" y="63"/>
                        <a:pt x="1" y="57"/>
                      </a:cubicBezTo>
                      <a:cubicBezTo>
                        <a:pt x="1" y="55"/>
                        <a:pt x="0" y="53"/>
                        <a:pt x="0" y="51"/>
                      </a:cubicBezTo>
                      <a:cubicBezTo>
                        <a:pt x="0" y="41"/>
                        <a:pt x="1" y="31"/>
                        <a:pt x="1" y="20"/>
                      </a:cubicBezTo>
                      <a:cubicBezTo>
                        <a:pt x="1" y="17"/>
                        <a:pt x="0" y="13"/>
                        <a:pt x="0" y="10"/>
                      </a:cubicBezTo>
                      <a:cubicBezTo>
                        <a:pt x="0" y="8"/>
                        <a:pt x="0" y="7"/>
                        <a:pt x="0" y="5"/>
                      </a:cubicBezTo>
                      <a:cubicBezTo>
                        <a:pt x="0" y="4"/>
                        <a:pt x="0" y="4"/>
                        <a:pt x="0" y="3"/>
                      </a:cubicBezTo>
                      <a:cubicBezTo>
                        <a:pt x="0" y="3"/>
                        <a:pt x="0" y="2"/>
                        <a:pt x="0" y="1"/>
                      </a:cubicBezTo>
                      <a:cubicBezTo>
                        <a:pt x="1" y="0"/>
                        <a:pt x="1" y="0"/>
                        <a:pt x="2" y="0"/>
                      </a:cubicBezTo>
                      <a:cubicBezTo>
                        <a:pt x="6" y="0"/>
                        <a:pt x="10" y="0"/>
                        <a:pt x="14" y="0"/>
                      </a:cubicBezTo>
                      <a:cubicBezTo>
                        <a:pt x="22" y="0"/>
                        <a:pt x="29" y="1"/>
                        <a:pt x="37" y="1"/>
                      </a:cubicBezTo>
                      <a:cubicBezTo>
                        <a:pt x="42" y="1"/>
                        <a:pt x="47" y="1"/>
                        <a:pt x="52" y="1"/>
                      </a:cubicBezTo>
                      <a:cubicBezTo>
                        <a:pt x="55" y="1"/>
                        <a:pt x="57" y="1"/>
                        <a:pt x="60" y="1"/>
                      </a:cubicBezTo>
                      <a:cubicBezTo>
                        <a:pt x="67" y="1"/>
                        <a:pt x="74" y="1"/>
                        <a:pt x="81" y="1"/>
                      </a:cubicBezTo>
                      <a:cubicBezTo>
                        <a:pt x="86" y="1"/>
                        <a:pt x="91" y="2"/>
                        <a:pt x="96" y="2"/>
                      </a:cubicBezTo>
                      <a:cubicBezTo>
                        <a:pt x="103" y="2"/>
                        <a:pt x="111" y="2"/>
                        <a:pt x="119" y="2"/>
                      </a:cubicBezTo>
                      <a:cubicBezTo>
                        <a:pt x="125" y="1"/>
                        <a:pt x="132" y="1"/>
                        <a:pt x="139" y="1"/>
                      </a:cubicBezTo>
                      <a:cubicBezTo>
                        <a:pt x="150" y="1"/>
                        <a:pt x="160" y="1"/>
                        <a:pt x="170" y="0"/>
                      </a:cubicBezTo>
                      <a:cubicBezTo>
                        <a:pt x="175" y="0"/>
                        <a:pt x="180" y="0"/>
                        <a:pt x="185" y="0"/>
                      </a:cubicBezTo>
                      <a:cubicBezTo>
                        <a:pt x="187" y="0"/>
                        <a:pt x="189" y="1"/>
                        <a:pt x="191" y="1"/>
                      </a:cubicBezTo>
                      <a:cubicBezTo>
                        <a:pt x="193" y="1"/>
                        <a:pt x="194" y="2"/>
                        <a:pt x="193" y="4"/>
                      </a:cubicBezTo>
                      <a:cubicBezTo>
                        <a:pt x="193" y="7"/>
                        <a:pt x="193" y="10"/>
                        <a:pt x="193" y="14"/>
                      </a:cubicBezTo>
                      <a:cubicBezTo>
                        <a:pt x="193" y="19"/>
                        <a:pt x="192" y="25"/>
                        <a:pt x="192" y="31"/>
                      </a:cubicBezTo>
                      <a:cubicBezTo>
                        <a:pt x="192" y="38"/>
                        <a:pt x="193" y="46"/>
                        <a:pt x="193" y="53"/>
                      </a:cubicBezTo>
                      <a:cubicBezTo>
                        <a:pt x="193" y="59"/>
                        <a:pt x="192" y="65"/>
                        <a:pt x="192" y="71"/>
                      </a:cubicBezTo>
                      <a:cubicBezTo>
                        <a:pt x="192" y="77"/>
                        <a:pt x="193" y="83"/>
                        <a:pt x="193" y="90"/>
                      </a:cubicBezTo>
                      <a:cubicBezTo>
                        <a:pt x="193" y="96"/>
                        <a:pt x="193" y="103"/>
                        <a:pt x="193" y="109"/>
                      </a:cubicBezTo>
                      <a:cubicBezTo>
                        <a:pt x="193" y="112"/>
                        <a:pt x="193" y="114"/>
                        <a:pt x="193" y="117"/>
                      </a:cubicBezTo>
                      <a:cubicBezTo>
                        <a:pt x="193" y="121"/>
                        <a:pt x="193" y="126"/>
                        <a:pt x="193" y="130"/>
                      </a:cubicBezTo>
                      <a:cubicBezTo>
                        <a:pt x="193" y="132"/>
                        <a:pt x="193" y="135"/>
                        <a:pt x="194" y="137"/>
                      </a:cubicBezTo>
                      <a:cubicBezTo>
                        <a:pt x="194" y="139"/>
                        <a:pt x="194" y="140"/>
                        <a:pt x="194" y="141"/>
                      </a:cubicBezTo>
                      <a:close/>
                      <a:moveTo>
                        <a:pt x="3" y="4"/>
                      </a:moveTo>
                      <a:cubicBezTo>
                        <a:pt x="3" y="7"/>
                        <a:pt x="3" y="10"/>
                        <a:pt x="3" y="13"/>
                      </a:cubicBezTo>
                      <a:cubicBezTo>
                        <a:pt x="4" y="16"/>
                        <a:pt x="3" y="20"/>
                        <a:pt x="3" y="24"/>
                      </a:cubicBezTo>
                      <a:cubicBezTo>
                        <a:pt x="3" y="30"/>
                        <a:pt x="4" y="36"/>
                        <a:pt x="4" y="43"/>
                      </a:cubicBezTo>
                      <a:cubicBezTo>
                        <a:pt x="4" y="50"/>
                        <a:pt x="3" y="57"/>
                        <a:pt x="3" y="64"/>
                      </a:cubicBezTo>
                      <a:cubicBezTo>
                        <a:pt x="3" y="68"/>
                        <a:pt x="4" y="73"/>
                        <a:pt x="4" y="77"/>
                      </a:cubicBezTo>
                      <a:cubicBezTo>
                        <a:pt x="3" y="85"/>
                        <a:pt x="3" y="92"/>
                        <a:pt x="3" y="100"/>
                      </a:cubicBezTo>
                      <a:cubicBezTo>
                        <a:pt x="3" y="106"/>
                        <a:pt x="3" y="113"/>
                        <a:pt x="3" y="119"/>
                      </a:cubicBezTo>
                      <a:cubicBezTo>
                        <a:pt x="3" y="125"/>
                        <a:pt x="3" y="130"/>
                        <a:pt x="3" y="135"/>
                      </a:cubicBezTo>
                      <a:cubicBezTo>
                        <a:pt x="3" y="138"/>
                        <a:pt x="3" y="138"/>
                        <a:pt x="6" y="138"/>
                      </a:cubicBezTo>
                      <a:cubicBezTo>
                        <a:pt x="9" y="138"/>
                        <a:pt x="12" y="138"/>
                        <a:pt x="15" y="138"/>
                      </a:cubicBezTo>
                      <a:cubicBezTo>
                        <a:pt x="20" y="138"/>
                        <a:pt x="26" y="138"/>
                        <a:pt x="31" y="138"/>
                      </a:cubicBezTo>
                      <a:cubicBezTo>
                        <a:pt x="39" y="138"/>
                        <a:pt x="48" y="137"/>
                        <a:pt x="57" y="137"/>
                      </a:cubicBezTo>
                      <a:cubicBezTo>
                        <a:pt x="67" y="137"/>
                        <a:pt x="77" y="137"/>
                        <a:pt x="87" y="137"/>
                      </a:cubicBezTo>
                      <a:cubicBezTo>
                        <a:pt x="89" y="137"/>
                        <a:pt x="90" y="137"/>
                        <a:pt x="91" y="137"/>
                      </a:cubicBezTo>
                      <a:cubicBezTo>
                        <a:pt x="95" y="137"/>
                        <a:pt x="100" y="137"/>
                        <a:pt x="104" y="137"/>
                      </a:cubicBezTo>
                      <a:cubicBezTo>
                        <a:pt x="107" y="137"/>
                        <a:pt x="110" y="137"/>
                        <a:pt x="113" y="137"/>
                      </a:cubicBezTo>
                      <a:cubicBezTo>
                        <a:pt x="117" y="137"/>
                        <a:pt x="120" y="137"/>
                        <a:pt x="123" y="137"/>
                      </a:cubicBezTo>
                      <a:cubicBezTo>
                        <a:pt x="128" y="137"/>
                        <a:pt x="134" y="137"/>
                        <a:pt x="139" y="138"/>
                      </a:cubicBezTo>
                      <a:cubicBezTo>
                        <a:pt x="145" y="138"/>
                        <a:pt x="151" y="138"/>
                        <a:pt x="157" y="138"/>
                      </a:cubicBezTo>
                      <a:cubicBezTo>
                        <a:pt x="162" y="138"/>
                        <a:pt x="168" y="138"/>
                        <a:pt x="174" y="137"/>
                      </a:cubicBezTo>
                      <a:cubicBezTo>
                        <a:pt x="175" y="137"/>
                        <a:pt x="176" y="137"/>
                        <a:pt x="177" y="137"/>
                      </a:cubicBezTo>
                      <a:cubicBezTo>
                        <a:pt x="181" y="137"/>
                        <a:pt x="185" y="137"/>
                        <a:pt x="189" y="137"/>
                      </a:cubicBezTo>
                      <a:cubicBezTo>
                        <a:pt x="190" y="137"/>
                        <a:pt x="191" y="137"/>
                        <a:pt x="191" y="136"/>
                      </a:cubicBezTo>
                      <a:cubicBezTo>
                        <a:pt x="191" y="128"/>
                        <a:pt x="190" y="119"/>
                        <a:pt x="190" y="111"/>
                      </a:cubicBezTo>
                      <a:cubicBezTo>
                        <a:pt x="190" y="105"/>
                        <a:pt x="190" y="100"/>
                        <a:pt x="190" y="94"/>
                      </a:cubicBezTo>
                      <a:cubicBezTo>
                        <a:pt x="190" y="84"/>
                        <a:pt x="190" y="74"/>
                        <a:pt x="190" y="64"/>
                      </a:cubicBezTo>
                      <a:cubicBezTo>
                        <a:pt x="190" y="55"/>
                        <a:pt x="190" y="47"/>
                        <a:pt x="190" y="38"/>
                      </a:cubicBezTo>
                      <a:cubicBezTo>
                        <a:pt x="190" y="33"/>
                        <a:pt x="190" y="29"/>
                        <a:pt x="190" y="24"/>
                      </a:cubicBezTo>
                      <a:cubicBezTo>
                        <a:pt x="190" y="18"/>
                        <a:pt x="190" y="12"/>
                        <a:pt x="190" y="7"/>
                      </a:cubicBezTo>
                      <a:cubicBezTo>
                        <a:pt x="190" y="3"/>
                        <a:pt x="190" y="3"/>
                        <a:pt x="186" y="3"/>
                      </a:cubicBezTo>
                      <a:cubicBezTo>
                        <a:pt x="185" y="3"/>
                        <a:pt x="183" y="3"/>
                        <a:pt x="182" y="3"/>
                      </a:cubicBezTo>
                      <a:cubicBezTo>
                        <a:pt x="171" y="3"/>
                        <a:pt x="160" y="4"/>
                        <a:pt x="148" y="4"/>
                      </a:cubicBezTo>
                      <a:cubicBezTo>
                        <a:pt x="144" y="4"/>
                        <a:pt x="140" y="4"/>
                        <a:pt x="135" y="4"/>
                      </a:cubicBezTo>
                      <a:cubicBezTo>
                        <a:pt x="129" y="4"/>
                        <a:pt x="123" y="4"/>
                        <a:pt x="117" y="4"/>
                      </a:cubicBezTo>
                      <a:cubicBezTo>
                        <a:pt x="114" y="4"/>
                        <a:pt x="111" y="5"/>
                        <a:pt x="108" y="5"/>
                      </a:cubicBezTo>
                      <a:cubicBezTo>
                        <a:pt x="105" y="5"/>
                        <a:pt x="103" y="4"/>
                        <a:pt x="101" y="4"/>
                      </a:cubicBezTo>
                      <a:cubicBezTo>
                        <a:pt x="96" y="4"/>
                        <a:pt x="91" y="4"/>
                        <a:pt x="87" y="4"/>
                      </a:cubicBezTo>
                      <a:cubicBezTo>
                        <a:pt x="83" y="4"/>
                        <a:pt x="79" y="4"/>
                        <a:pt x="75" y="4"/>
                      </a:cubicBezTo>
                      <a:cubicBezTo>
                        <a:pt x="70" y="3"/>
                        <a:pt x="66" y="4"/>
                        <a:pt x="61" y="4"/>
                      </a:cubicBezTo>
                      <a:cubicBezTo>
                        <a:pt x="57" y="4"/>
                        <a:pt x="52" y="3"/>
                        <a:pt x="48" y="3"/>
                      </a:cubicBezTo>
                      <a:cubicBezTo>
                        <a:pt x="43" y="3"/>
                        <a:pt x="38" y="4"/>
                        <a:pt x="33" y="4"/>
                      </a:cubicBezTo>
                      <a:cubicBezTo>
                        <a:pt x="28" y="4"/>
                        <a:pt x="23" y="3"/>
                        <a:pt x="18" y="4"/>
                      </a:cubicBezTo>
                      <a:cubicBezTo>
                        <a:pt x="15" y="4"/>
                        <a:pt x="12" y="4"/>
                        <a:pt x="9" y="4"/>
                      </a:cubicBezTo>
                      <a:cubicBezTo>
                        <a:pt x="7" y="4"/>
                        <a:pt x="5" y="4"/>
                        <a:pt x="3" y="4"/>
                      </a:cubicBezTo>
                      <a:close/>
                    </a:path>
                  </a:pathLst>
                </a:custGeom>
                <a:solidFill>
                  <a:srgbClr val="333399"/>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88"/>
                    <a:buFont typeface="Arial"/>
                    <a:buNone/>
                  </a:pPr>
                  <a:endParaRPr sz="1588" b="0" i="0" u="none" strike="noStrike" cap="none">
                    <a:solidFill>
                      <a:srgbClr val="000000"/>
                    </a:solidFill>
                    <a:latin typeface="Arial"/>
                    <a:ea typeface="Arial"/>
                    <a:cs typeface="Arial"/>
                    <a:sym typeface="Arial"/>
                  </a:endParaRPr>
                </a:p>
              </p:txBody>
            </p:sp>
            <p:sp>
              <p:nvSpPr>
                <p:cNvPr id="3175" name="Google Shape;3175;p110"/>
                <p:cNvSpPr/>
                <p:nvPr/>
              </p:nvSpPr>
              <p:spPr>
                <a:xfrm>
                  <a:off x="7661017" y="4839059"/>
                  <a:ext cx="682180" cy="312923"/>
                </a:xfrm>
                <a:custGeom>
                  <a:avLst/>
                  <a:gdLst/>
                  <a:ahLst/>
                  <a:cxnLst/>
                  <a:rect l="l" t="t" r="r" b="b"/>
                  <a:pathLst>
                    <a:path w="194" h="143" extrusionOk="0">
                      <a:moveTo>
                        <a:pt x="194" y="141"/>
                      </a:moveTo>
                      <a:cubicBezTo>
                        <a:pt x="190" y="141"/>
                        <a:pt x="187" y="140"/>
                        <a:pt x="183" y="140"/>
                      </a:cubicBezTo>
                      <a:cubicBezTo>
                        <a:pt x="178" y="140"/>
                        <a:pt x="172" y="140"/>
                        <a:pt x="167" y="141"/>
                      </a:cubicBezTo>
                      <a:cubicBezTo>
                        <a:pt x="162" y="141"/>
                        <a:pt x="157" y="141"/>
                        <a:pt x="152" y="141"/>
                      </a:cubicBezTo>
                      <a:cubicBezTo>
                        <a:pt x="147" y="141"/>
                        <a:pt x="142" y="141"/>
                        <a:pt x="137" y="141"/>
                      </a:cubicBezTo>
                      <a:cubicBezTo>
                        <a:pt x="133" y="141"/>
                        <a:pt x="129" y="140"/>
                        <a:pt x="125" y="140"/>
                      </a:cubicBezTo>
                      <a:cubicBezTo>
                        <a:pt x="121" y="140"/>
                        <a:pt x="116" y="140"/>
                        <a:pt x="112" y="140"/>
                      </a:cubicBezTo>
                      <a:cubicBezTo>
                        <a:pt x="109" y="140"/>
                        <a:pt x="105" y="140"/>
                        <a:pt x="102" y="140"/>
                      </a:cubicBezTo>
                      <a:cubicBezTo>
                        <a:pt x="97" y="140"/>
                        <a:pt x="93" y="140"/>
                        <a:pt x="88" y="140"/>
                      </a:cubicBezTo>
                      <a:cubicBezTo>
                        <a:pt x="82" y="139"/>
                        <a:pt x="75" y="139"/>
                        <a:pt x="69" y="139"/>
                      </a:cubicBezTo>
                      <a:cubicBezTo>
                        <a:pt x="67" y="139"/>
                        <a:pt x="65" y="140"/>
                        <a:pt x="63" y="140"/>
                      </a:cubicBezTo>
                      <a:cubicBezTo>
                        <a:pt x="57" y="140"/>
                        <a:pt x="50" y="140"/>
                        <a:pt x="44" y="140"/>
                      </a:cubicBezTo>
                      <a:cubicBezTo>
                        <a:pt x="39" y="140"/>
                        <a:pt x="34" y="141"/>
                        <a:pt x="29" y="141"/>
                      </a:cubicBezTo>
                      <a:cubicBezTo>
                        <a:pt x="23" y="141"/>
                        <a:pt x="18" y="141"/>
                        <a:pt x="13" y="141"/>
                      </a:cubicBezTo>
                      <a:cubicBezTo>
                        <a:pt x="10" y="140"/>
                        <a:pt x="7" y="140"/>
                        <a:pt x="4" y="142"/>
                      </a:cubicBezTo>
                      <a:cubicBezTo>
                        <a:pt x="4" y="142"/>
                        <a:pt x="3" y="142"/>
                        <a:pt x="2" y="142"/>
                      </a:cubicBezTo>
                      <a:cubicBezTo>
                        <a:pt x="1" y="143"/>
                        <a:pt x="0" y="142"/>
                        <a:pt x="0" y="140"/>
                      </a:cubicBezTo>
                      <a:cubicBezTo>
                        <a:pt x="0" y="134"/>
                        <a:pt x="0" y="128"/>
                        <a:pt x="0" y="122"/>
                      </a:cubicBezTo>
                      <a:cubicBezTo>
                        <a:pt x="0" y="116"/>
                        <a:pt x="1" y="109"/>
                        <a:pt x="1" y="103"/>
                      </a:cubicBezTo>
                      <a:cubicBezTo>
                        <a:pt x="1" y="98"/>
                        <a:pt x="1" y="94"/>
                        <a:pt x="1" y="89"/>
                      </a:cubicBezTo>
                      <a:cubicBezTo>
                        <a:pt x="1" y="84"/>
                        <a:pt x="0" y="80"/>
                        <a:pt x="0" y="75"/>
                      </a:cubicBezTo>
                      <a:cubicBezTo>
                        <a:pt x="1" y="69"/>
                        <a:pt x="1" y="63"/>
                        <a:pt x="1" y="57"/>
                      </a:cubicBezTo>
                      <a:cubicBezTo>
                        <a:pt x="1" y="55"/>
                        <a:pt x="0" y="53"/>
                        <a:pt x="0" y="51"/>
                      </a:cubicBezTo>
                      <a:cubicBezTo>
                        <a:pt x="0" y="41"/>
                        <a:pt x="1" y="31"/>
                        <a:pt x="1" y="20"/>
                      </a:cubicBezTo>
                      <a:cubicBezTo>
                        <a:pt x="1" y="17"/>
                        <a:pt x="0" y="13"/>
                        <a:pt x="0" y="10"/>
                      </a:cubicBezTo>
                      <a:cubicBezTo>
                        <a:pt x="0" y="8"/>
                        <a:pt x="0" y="7"/>
                        <a:pt x="0" y="5"/>
                      </a:cubicBezTo>
                      <a:cubicBezTo>
                        <a:pt x="0" y="4"/>
                        <a:pt x="0" y="4"/>
                        <a:pt x="0" y="3"/>
                      </a:cubicBezTo>
                      <a:cubicBezTo>
                        <a:pt x="0" y="3"/>
                        <a:pt x="0" y="2"/>
                        <a:pt x="0" y="1"/>
                      </a:cubicBezTo>
                      <a:cubicBezTo>
                        <a:pt x="1" y="0"/>
                        <a:pt x="1" y="0"/>
                        <a:pt x="2" y="0"/>
                      </a:cubicBezTo>
                      <a:cubicBezTo>
                        <a:pt x="6" y="0"/>
                        <a:pt x="10" y="0"/>
                        <a:pt x="14" y="0"/>
                      </a:cubicBezTo>
                      <a:cubicBezTo>
                        <a:pt x="22" y="0"/>
                        <a:pt x="29" y="1"/>
                        <a:pt x="37" y="1"/>
                      </a:cubicBezTo>
                      <a:cubicBezTo>
                        <a:pt x="42" y="1"/>
                        <a:pt x="47" y="1"/>
                        <a:pt x="52" y="1"/>
                      </a:cubicBezTo>
                      <a:cubicBezTo>
                        <a:pt x="55" y="1"/>
                        <a:pt x="57" y="1"/>
                        <a:pt x="60" y="1"/>
                      </a:cubicBezTo>
                      <a:cubicBezTo>
                        <a:pt x="67" y="1"/>
                        <a:pt x="74" y="1"/>
                        <a:pt x="81" y="1"/>
                      </a:cubicBezTo>
                      <a:cubicBezTo>
                        <a:pt x="86" y="1"/>
                        <a:pt x="91" y="2"/>
                        <a:pt x="96" y="2"/>
                      </a:cubicBezTo>
                      <a:cubicBezTo>
                        <a:pt x="103" y="2"/>
                        <a:pt x="111" y="2"/>
                        <a:pt x="119" y="2"/>
                      </a:cubicBezTo>
                      <a:cubicBezTo>
                        <a:pt x="125" y="1"/>
                        <a:pt x="132" y="1"/>
                        <a:pt x="139" y="1"/>
                      </a:cubicBezTo>
                      <a:cubicBezTo>
                        <a:pt x="150" y="1"/>
                        <a:pt x="160" y="1"/>
                        <a:pt x="170" y="0"/>
                      </a:cubicBezTo>
                      <a:cubicBezTo>
                        <a:pt x="175" y="0"/>
                        <a:pt x="180" y="0"/>
                        <a:pt x="185" y="0"/>
                      </a:cubicBezTo>
                      <a:cubicBezTo>
                        <a:pt x="187" y="0"/>
                        <a:pt x="189" y="1"/>
                        <a:pt x="191" y="1"/>
                      </a:cubicBezTo>
                      <a:cubicBezTo>
                        <a:pt x="193" y="1"/>
                        <a:pt x="194" y="2"/>
                        <a:pt x="193" y="4"/>
                      </a:cubicBezTo>
                      <a:cubicBezTo>
                        <a:pt x="193" y="7"/>
                        <a:pt x="193" y="10"/>
                        <a:pt x="193" y="14"/>
                      </a:cubicBezTo>
                      <a:cubicBezTo>
                        <a:pt x="193" y="19"/>
                        <a:pt x="192" y="25"/>
                        <a:pt x="192" y="31"/>
                      </a:cubicBezTo>
                      <a:cubicBezTo>
                        <a:pt x="192" y="38"/>
                        <a:pt x="193" y="46"/>
                        <a:pt x="193" y="53"/>
                      </a:cubicBezTo>
                      <a:cubicBezTo>
                        <a:pt x="193" y="59"/>
                        <a:pt x="192" y="65"/>
                        <a:pt x="192" y="71"/>
                      </a:cubicBezTo>
                      <a:cubicBezTo>
                        <a:pt x="192" y="77"/>
                        <a:pt x="193" y="83"/>
                        <a:pt x="193" y="90"/>
                      </a:cubicBezTo>
                      <a:cubicBezTo>
                        <a:pt x="193" y="96"/>
                        <a:pt x="193" y="103"/>
                        <a:pt x="193" y="109"/>
                      </a:cubicBezTo>
                      <a:cubicBezTo>
                        <a:pt x="193" y="112"/>
                        <a:pt x="193" y="114"/>
                        <a:pt x="193" y="117"/>
                      </a:cubicBezTo>
                      <a:cubicBezTo>
                        <a:pt x="193" y="121"/>
                        <a:pt x="193" y="126"/>
                        <a:pt x="193" y="130"/>
                      </a:cubicBezTo>
                      <a:cubicBezTo>
                        <a:pt x="193" y="132"/>
                        <a:pt x="193" y="135"/>
                        <a:pt x="194" y="137"/>
                      </a:cubicBezTo>
                      <a:cubicBezTo>
                        <a:pt x="194" y="139"/>
                        <a:pt x="194" y="140"/>
                        <a:pt x="194" y="141"/>
                      </a:cubicBezTo>
                      <a:close/>
                      <a:moveTo>
                        <a:pt x="3" y="4"/>
                      </a:moveTo>
                      <a:cubicBezTo>
                        <a:pt x="3" y="7"/>
                        <a:pt x="3" y="10"/>
                        <a:pt x="3" y="13"/>
                      </a:cubicBezTo>
                      <a:cubicBezTo>
                        <a:pt x="4" y="16"/>
                        <a:pt x="3" y="20"/>
                        <a:pt x="3" y="24"/>
                      </a:cubicBezTo>
                      <a:cubicBezTo>
                        <a:pt x="3" y="30"/>
                        <a:pt x="4" y="36"/>
                        <a:pt x="4" y="43"/>
                      </a:cubicBezTo>
                      <a:cubicBezTo>
                        <a:pt x="4" y="50"/>
                        <a:pt x="3" y="57"/>
                        <a:pt x="3" y="64"/>
                      </a:cubicBezTo>
                      <a:cubicBezTo>
                        <a:pt x="3" y="68"/>
                        <a:pt x="4" y="73"/>
                        <a:pt x="4" y="77"/>
                      </a:cubicBezTo>
                      <a:cubicBezTo>
                        <a:pt x="3" y="85"/>
                        <a:pt x="3" y="92"/>
                        <a:pt x="3" y="100"/>
                      </a:cubicBezTo>
                      <a:cubicBezTo>
                        <a:pt x="3" y="106"/>
                        <a:pt x="3" y="113"/>
                        <a:pt x="3" y="119"/>
                      </a:cubicBezTo>
                      <a:cubicBezTo>
                        <a:pt x="3" y="125"/>
                        <a:pt x="3" y="130"/>
                        <a:pt x="3" y="135"/>
                      </a:cubicBezTo>
                      <a:cubicBezTo>
                        <a:pt x="3" y="138"/>
                        <a:pt x="3" y="138"/>
                        <a:pt x="6" y="138"/>
                      </a:cubicBezTo>
                      <a:cubicBezTo>
                        <a:pt x="9" y="138"/>
                        <a:pt x="12" y="138"/>
                        <a:pt x="15" y="138"/>
                      </a:cubicBezTo>
                      <a:cubicBezTo>
                        <a:pt x="20" y="138"/>
                        <a:pt x="26" y="138"/>
                        <a:pt x="31" y="138"/>
                      </a:cubicBezTo>
                      <a:cubicBezTo>
                        <a:pt x="39" y="138"/>
                        <a:pt x="48" y="137"/>
                        <a:pt x="57" y="137"/>
                      </a:cubicBezTo>
                      <a:cubicBezTo>
                        <a:pt x="67" y="137"/>
                        <a:pt x="77" y="137"/>
                        <a:pt x="87" y="137"/>
                      </a:cubicBezTo>
                      <a:cubicBezTo>
                        <a:pt x="89" y="137"/>
                        <a:pt x="90" y="137"/>
                        <a:pt x="91" y="137"/>
                      </a:cubicBezTo>
                      <a:cubicBezTo>
                        <a:pt x="95" y="137"/>
                        <a:pt x="100" y="137"/>
                        <a:pt x="104" y="137"/>
                      </a:cubicBezTo>
                      <a:cubicBezTo>
                        <a:pt x="107" y="137"/>
                        <a:pt x="110" y="137"/>
                        <a:pt x="113" y="137"/>
                      </a:cubicBezTo>
                      <a:cubicBezTo>
                        <a:pt x="117" y="137"/>
                        <a:pt x="120" y="137"/>
                        <a:pt x="123" y="137"/>
                      </a:cubicBezTo>
                      <a:cubicBezTo>
                        <a:pt x="128" y="137"/>
                        <a:pt x="134" y="137"/>
                        <a:pt x="139" y="138"/>
                      </a:cubicBezTo>
                      <a:cubicBezTo>
                        <a:pt x="145" y="138"/>
                        <a:pt x="151" y="138"/>
                        <a:pt x="157" y="138"/>
                      </a:cubicBezTo>
                      <a:cubicBezTo>
                        <a:pt x="162" y="138"/>
                        <a:pt x="168" y="138"/>
                        <a:pt x="174" y="137"/>
                      </a:cubicBezTo>
                      <a:cubicBezTo>
                        <a:pt x="175" y="137"/>
                        <a:pt x="176" y="137"/>
                        <a:pt x="177" y="137"/>
                      </a:cubicBezTo>
                      <a:cubicBezTo>
                        <a:pt x="181" y="137"/>
                        <a:pt x="185" y="137"/>
                        <a:pt x="189" y="137"/>
                      </a:cubicBezTo>
                      <a:cubicBezTo>
                        <a:pt x="190" y="137"/>
                        <a:pt x="191" y="137"/>
                        <a:pt x="191" y="136"/>
                      </a:cubicBezTo>
                      <a:cubicBezTo>
                        <a:pt x="191" y="128"/>
                        <a:pt x="190" y="119"/>
                        <a:pt x="190" y="111"/>
                      </a:cubicBezTo>
                      <a:cubicBezTo>
                        <a:pt x="190" y="105"/>
                        <a:pt x="190" y="100"/>
                        <a:pt x="190" y="94"/>
                      </a:cubicBezTo>
                      <a:cubicBezTo>
                        <a:pt x="190" y="84"/>
                        <a:pt x="190" y="74"/>
                        <a:pt x="190" y="64"/>
                      </a:cubicBezTo>
                      <a:cubicBezTo>
                        <a:pt x="190" y="55"/>
                        <a:pt x="190" y="47"/>
                        <a:pt x="190" y="38"/>
                      </a:cubicBezTo>
                      <a:cubicBezTo>
                        <a:pt x="190" y="33"/>
                        <a:pt x="190" y="29"/>
                        <a:pt x="190" y="24"/>
                      </a:cubicBezTo>
                      <a:cubicBezTo>
                        <a:pt x="190" y="18"/>
                        <a:pt x="190" y="12"/>
                        <a:pt x="190" y="7"/>
                      </a:cubicBezTo>
                      <a:cubicBezTo>
                        <a:pt x="190" y="3"/>
                        <a:pt x="190" y="3"/>
                        <a:pt x="186" y="3"/>
                      </a:cubicBezTo>
                      <a:cubicBezTo>
                        <a:pt x="185" y="3"/>
                        <a:pt x="183" y="3"/>
                        <a:pt x="182" y="3"/>
                      </a:cubicBezTo>
                      <a:cubicBezTo>
                        <a:pt x="171" y="3"/>
                        <a:pt x="160" y="4"/>
                        <a:pt x="148" y="4"/>
                      </a:cubicBezTo>
                      <a:cubicBezTo>
                        <a:pt x="144" y="4"/>
                        <a:pt x="140" y="4"/>
                        <a:pt x="135" y="4"/>
                      </a:cubicBezTo>
                      <a:cubicBezTo>
                        <a:pt x="129" y="4"/>
                        <a:pt x="123" y="4"/>
                        <a:pt x="117" y="4"/>
                      </a:cubicBezTo>
                      <a:cubicBezTo>
                        <a:pt x="114" y="4"/>
                        <a:pt x="111" y="5"/>
                        <a:pt x="108" y="5"/>
                      </a:cubicBezTo>
                      <a:cubicBezTo>
                        <a:pt x="105" y="5"/>
                        <a:pt x="103" y="4"/>
                        <a:pt x="101" y="4"/>
                      </a:cubicBezTo>
                      <a:cubicBezTo>
                        <a:pt x="96" y="4"/>
                        <a:pt x="91" y="4"/>
                        <a:pt x="87" y="4"/>
                      </a:cubicBezTo>
                      <a:cubicBezTo>
                        <a:pt x="83" y="4"/>
                        <a:pt x="79" y="4"/>
                        <a:pt x="75" y="4"/>
                      </a:cubicBezTo>
                      <a:cubicBezTo>
                        <a:pt x="70" y="3"/>
                        <a:pt x="66" y="4"/>
                        <a:pt x="61" y="4"/>
                      </a:cubicBezTo>
                      <a:cubicBezTo>
                        <a:pt x="57" y="4"/>
                        <a:pt x="52" y="3"/>
                        <a:pt x="48" y="3"/>
                      </a:cubicBezTo>
                      <a:cubicBezTo>
                        <a:pt x="43" y="3"/>
                        <a:pt x="38" y="4"/>
                        <a:pt x="33" y="4"/>
                      </a:cubicBezTo>
                      <a:cubicBezTo>
                        <a:pt x="28" y="4"/>
                        <a:pt x="23" y="3"/>
                        <a:pt x="18" y="4"/>
                      </a:cubicBezTo>
                      <a:cubicBezTo>
                        <a:pt x="15" y="4"/>
                        <a:pt x="12" y="4"/>
                        <a:pt x="9" y="4"/>
                      </a:cubicBezTo>
                      <a:cubicBezTo>
                        <a:pt x="7" y="4"/>
                        <a:pt x="5" y="4"/>
                        <a:pt x="3" y="4"/>
                      </a:cubicBezTo>
                      <a:close/>
                    </a:path>
                  </a:pathLst>
                </a:custGeom>
                <a:solidFill>
                  <a:srgbClr val="333399"/>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88"/>
                    <a:buFont typeface="Arial"/>
                    <a:buNone/>
                  </a:pPr>
                  <a:endParaRPr sz="1588" b="0" i="0" u="none" strike="noStrike" cap="none">
                    <a:solidFill>
                      <a:srgbClr val="000000"/>
                    </a:solidFill>
                    <a:latin typeface="Arial"/>
                    <a:ea typeface="Arial"/>
                    <a:cs typeface="Arial"/>
                    <a:sym typeface="Arial"/>
                  </a:endParaRPr>
                </a:p>
              </p:txBody>
            </p:sp>
            <p:sp>
              <p:nvSpPr>
                <p:cNvPr id="3176" name="Google Shape;3176;p110"/>
                <p:cNvSpPr/>
                <p:nvPr/>
              </p:nvSpPr>
              <p:spPr>
                <a:xfrm>
                  <a:off x="6742997" y="4847182"/>
                  <a:ext cx="682180" cy="312923"/>
                </a:xfrm>
                <a:custGeom>
                  <a:avLst/>
                  <a:gdLst/>
                  <a:ahLst/>
                  <a:cxnLst/>
                  <a:rect l="l" t="t" r="r" b="b"/>
                  <a:pathLst>
                    <a:path w="194" h="143" extrusionOk="0">
                      <a:moveTo>
                        <a:pt x="194" y="141"/>
                      </a:moveTo>
                      <a:cubicBezTo>
                        <a:pt x="190" y="141"/>
                        <a:pt x="187" y="140"/>
                        <a:pt x="183" y="140"/>
                      </a:cubicBezTo>
                      <a:cubicBezTo>
                        <a:pt x="178" y="140"/>
                        <a:pt x="172" y="140"/>
                        <a:pt x="167" y="141"/>
                      </a:cubicBezTo>
                      <a:cubicBezTo>
                        <a:pt x="162" y="141"/>
                        <a:pt x="157" y="141"/>
                        <a:pt x="152" y="141"/>
                      </a:cubicBezTo>
                      <a:cubicBezTo>
                        <a:pt x="147" y="141"/>
                        <a:pt x="142" y="141"/>
                        <a:pt x="137" y="141"/>
                      </a:cubicBezTo>
                      <a:cubicBezTo>
                        <a:pt x="133" y="141"/>
                        <a:pt x="129" y="140"/>
                        <a:pt x="125" y="140"/>
                      </a:cubicBezTo>
                      <a:cubicBezTo>
                        <a:pt x="121" y="140"/>
                        <a:pt x="116" y="140"/>
                        <a:pt x="112" y="140"/>
                      </a:cubicBezTo>
                      <a:cubicBezTo>
                        <a:pt x="109" y="140"/>
                        <a:pt x="105" y="140"/>
                        <a:pt x="102" y="140"/>
                      </a:cubicBezTo>
                      <a:cubicBezTo>
                        <a:pt x="97" y="140"/>
                        <a:pt x="93" y="140"/>
                        <a:pt x="88" y="140"/>
                      </a:cubicBezTo>
                      <a:cubicBezTo>
                        <a:pt x="82" y="139"/>
                        <a:pt x="75" y="139"/>
                        <a:pt x="69" y="139"/>
                      </a:cubicBezTo>
                      <a:cubicBezTo>
                        <a:pt x="67" y="139"/>
                        <a:pt x="65" y="140"/>
                        <a:pt x="63" y="140"/>
                      </a:cubicBezTo>
                      <a:cubicBezTo>
                        <a:pt x="57" y="140"/>
                        <a:pt x="50" y="140"/>
                        <a:pt x="44" y="140"/>
                      </a:cubicBezTo>
                      <a:cubicBezTo>
                        <a:pt x="39" y="140"/>
                        <a:pt x="34" y="141"/>
                        <a:pt x="29" y="141"/>
                      </a:cubicBezTo>
                      <a:cubicBezTo>
                        <a:pt x="23" y="141"/>
                        <a:pt x="18" y="141"/>
                        <a:pt x="13" y="141"/>
                      </a:cubicBezTo>
                      <a:cubicBezTo>
                        <a:pt x="10" y="140"/>
                        <a:pt x="7" y="140"/>
                        <a:pt x="4" y="142"/>
                      </a:cubicBezTo>
                      <a:cubicBezTo>
                        <a:pt x="4" y="142"/>
                        <a:pt x="3" y="142"/>
                        <a:pt x="2" y="142"/>
                      </a:cubicBezTo>
                      <a:cubicBezTo>
                        <a:pt x="1" y="143"/>
                        <a:pt x="0" y="142"/>
                        <a:pt x="0" y="140"/>
                      </a:cubicBezTo>
                      <a:cubicBezTo>
                        <a:pt x="0" y="134"/>
                        <a:pt x="0" y="128"/>
                        <a:pt x="0" y="122"/>
                      </a:cubicBezTo>
                      <a:cubicBezTo>
                        <a:pt x="0" y="116"/>
                        <a:pt x="1" y="109"/>
                        <a:pt x="1" y="103"/>
                      </a:cubicBezTo>
                      <a:cubicBezTo>
                        <a:pt x="1" y="98"/>
                        <a:pt x="1" y="94"/>
                        <a:pt x="1" y="89"/>
                      </a:cubicBezTo>
                      <a:cubicBezTo>
                        <a:pt x="1" y="84"/>
                        <a:pt x="0" y="80"/>
                        <a:pt x="0" y="75"/>
                      </a:cubicBezTo>
                      <a:cubicBezTo>
                        <a:pt x="1" y="69"/>
                        <a:pt x="1" y="63"/>
                        <a:pt x="1" y="57"/>
                      </a:cubicBezTo>
                      <a:cubicBezTo>
                        <a:pt x="1" y="55"/>
                        <a:pt x="0" y="53"/>
                        <a:pt x="0" y="51"/>
                      </a:cubicBezTo>
                      <a:cubicBezTo>
                        <a:pt x="0" y="41"/>
                        <a:pt x="1" y="31"/>
                        <a:pt x="1" y="20"/>
                      </a:cubicBezTo>
                      <a:cubicBezTo>
                        <a:pt x="1" y="17"/>
                        <a:pt x="0" y="13"/>
                        <a:pt x="0" y="10"/>
                      </a:cubicBezTo>
                      <a:cubicBezTo>
                        <a:pt x="0" y="8"/>
                        <a:pt x="0" y="7"/>
                        <a:pt x="0" y="5"/>
                      </a:cubicBezTo>
                      <a:cubicBezTo>
                        <a:pt x="0" y="4"/>
                        <a:pt x="0" y="4"/>
                        <a:pt x="0" y="3"/>
                      </a:cubicBezTo>
                      <a:cubicBezTo>
                        <a:pt x="0" y="3"/>
                        <a:pt x="0" y="2"/>
                        <a:pt x="0" y="1"/>
                      </a:cubicBezTo>
                      <a:cubicBezTo>
                        <a:pt x="1" y="0"/>
                        <a:pt x="1" y="0"/>
                        <a:pt x="2" y="0"/>
                      </a:cubicBezTo>
                      <a:cubicBezTo>
                        <a:pt x="6" y="0"/>
                        <a:pt x="10" y="0"/>
                        <a:pt x="14" y="0"/>
                      </a:cubicBezTo>
                      <a:cubicBezTo>
                        <a:pt x="22" y="0"/>
                        <a:pt x="29" y="1"/>
                        <a:pt x="37" y="1"/>
                      </a:cubicBezTo>
                      <a:cubicBezTo>
                        <a:pt x="42" y="1"/>
                        <a:pt x="47" y="1"/>
                        <a:pt x="52" y="1"/>
                      </a:cubicBezTo>
                      <a:cubicBezTo>
                        <a:pt x="55" y="1"/>
                        <a:pt x="57" y="1"/>
                        <a:pt x="60" y="1"/>
                      </a:cubicBezTo>
                      <a:cubicBezTo>
                        <a:pt x="67" y="1"/>
                        <a:pt x="74" y="1"/>
                        <a:pt x="81" y="1"/>
                      </a:cubicBezTo>
                      <a:cubicBezTo>
                        <a:pt x="86" y="1"/>
                        <a:pt x="91" y="2"/>
                        <a:pt x="96" y="2"/>
                      </a:cubicBezTo>
                      <a:cubicBezTo>
                        <a:pt x="103" y="2"/>
                        <a:pt x="111" y="2"/>
                        <a:pt x="119" y="2"/>
                      </a:cubicBezTo>
                      <a:cubicBezTo>
                        <a:pt x="125" y="1"/>
                        <a:pt x="132" y="1"/>
                        <a:pt x="139" y="1"/>
                      </a:cubicBezTo>
                      <a:cubicBezTo>
                        <a:pt x="150" y="1"/>
                        <a:pt x="160" y="1"/>
                        <a:pt x="170" y="0"/>
                      </a:cubicBezTo>
                      <a:cubicBezTo>
                        <a:pt x="175" y="0"/>
                        <a:pt x="180" y="0"/>
                        <a:pt x="185" y="0"/>
                      </a:cubicBezTo>
                      <a:cubicBezTo>
                        <a:pt x="187" y="0"/>
                        <a:pt x="189" y="1"/>
                        <a:pt x="191" y="1"/>
                      </a:cubicBezTo>
                      <a:cubicBezTo>
                        <a:pt x="193" y="1"/>
                        <a:pt x="194" y="2"/>
                        <a:pt x="193" y="4"/>
                      </a:cubicBezTo>
                      <a:cubicBezTo>
                        <a:pt x="193" y="7"/>
                        <a:pt x="193" y="10"/>
                        <a:pt x="193" y="14"/>
                      </a:cubicBezTo>
                      <a:cubicBezTo>
                        <a:pt x="193" y="19"/>
                        <a:pt x="192" y="25"/>
                        <a:pt x="192" y="31"/>
                      </a:cubicBezTo>
                      <a:cubicBezTo>
                        <a:pt x="192" y="38"/>
                        <a:pt x="193" y="46"/>
                        <a:pt x="193" y="53"/>
                      </a:cubicBezTo>
                      <a:cubicBezTo>
                        <a:pt x="193" y="59"/>
                        <a:pt x="192" y="65"/>
                        <a:pt x="192" y="71"/>
                      </a:cubicBezTo>
                      <a:cubicBezTo>
                        <a:pt x="192" y="77"/>
                        <a:pt x="193" y="83"/>
                        <a:pt x="193" y="90"/>
                      </a:cubicBezTo>
                      <a:cubicBezTo>
                        <a:pt x="193" y="96"/>
                        <a:pt x="193" y="103"/>
                        <a:pt x="193" y="109"/>
                      </a:cubicBezTo>
                      <a:cubicBezTo>
                        <a:pt x="193" y="112"/>
                        <a:pt x="193" y="114"/>
                        <a:pt x="193" y="117"/>
                      </a:cubicBezTo>
                      <a:cubicBezTo>
                        <a:pt x="193" y="121"/>
                        <a:pt x="193" y="126"/>
                        <a:pt x="193" y="130"/>
                      </a:cubicBezTo>
                      <a:cubicBezTo>
                        <a:pt x="193" y="132"/>
                        <a:pt x="193" y="135"/>
                        <a:pt x="194" y="137"/>
                      </a:cubicBezTo>
                      <a:cubicBezTo>
                        <a:pt x="194" y="139"/>
                        <a:pt x="194" y="140"/>
                        <a:pt x="194" y="141"/>
                      </a:cubicBezTo>
                      <a:close/>
                      <a:moveTo>
                        <a:pt x="3" y="4"/>
                      </a:moveTo>
                      <a:cubicBezTo>
                        <a:pt x="3" y="7"/>
                        <a:pt x="3" y="10"/>
                        <a:pt x="3" y="13"/>
                      </a:cubicBezTo>
                      <a:cubicBezTo>
                        <a:pt x="4" y="16"/>
                        <a:pt x="3" y="20"/>
                        <a:pt x="3" y="24"/>
                      </a:cubicBezTo>
                      <a:cubicBezTo>
                        <a:pt x="3" y="30"/>
                        <a:pt x="4" y="36"/>
                        <a:pt x="4" y="43"/>
                      </a:cubicBezTo>
                      <a:cubicBezTo>
                        <a:pt x="4" y="50"/>
                        <a:pt x="3" y="57"/>
                        <a:pt x="3" y="64"/>
                      </a:cubicBezTo>
                      <a:cubicBezTo>
                        <a:pt x="3" y="68"/>
                        <a:pt x="4" y="73"/>
                        <a:pt x="4" y="77"/>
                      </a:cubicBezTo>
                      <a:cubicBezTo>
                        <a:pt x="3" y="85"/>
                        <a:pt x="3" y="92"/>
                        <a:pt x="3" y="100"/>
                      </a:cubicBezTo>
                      <a:cubicBezTo>
                        <a:pt x="3" y="106"/>
                        <a:pt x="3" y="113"/>
                        <a:pt x="3" y="119"/>
                      </a:cubicBezTo>
                      <a:cubicBezTo>
                        <a:pt x="3" y="125"/>
                        <a:pt x="3" y="130"/>
                        <a:pt x="3" y="135"/>
                      </a:cubicBezTo>
                      <a:cubicBezTo>
                        <a:pt x="3" y="138"/>
                        <a:pt x="3" y="138"/>
                        <a:pt x="6" y="138"/>
                      </a:cubicBezTo>
                      <a:cubicBezTo>
                        <a:pt x="9" y="138"/>
                        <a:pt x="12" y="138"/>
                        <a:pt x="15" y="138"/>
                      </a:cubicBezTo>
                      <a:cubicBezTo>
                        <a:pt x="20" y="138"/>
                        <a:pt x="26" y="138"/>
                        <a:pt x="31" y="138"/>
                      </a:cubicBezTo>
                      <a:cubicBezTo>
                        <a:pt x="39" y="138"/>
                        <a:pt x="48" y="137"/>
                        <a:pt x="57" y="137"/>
                      </a:cubicBezTo>
                      <a:cubicBezTo>
                        <a:pt x="67" y="137"/>
                        <a:pt x="77" y="137"/>
                        <a:pt x="87" y="137"/>
                      </a:cubicBezTo>
                      <a:cubicBezTo>
                        <a:pt x="89" y="137"/>
                        <a:pt x="90" y="137"/>
                        <a:pt x="91" y="137"/>
                      </a:cubicBezTo>
                      <a:cubicBezTo>
                        <a:pt x="95" y="137"/>
                        <a:pt x="100" y="137"/>
                        <a:pt x="104" y="137"/>
                      </a:cubicBezTo>
                      <a:cubicBezTo>
                        <a:pt x="107" y="137"/>
                        <a:pt x="110" y="137"/>
                        <a:pt x="113" y="137"/>
                      </a:cubicBezTo>
                      <a:cubicBezTo>
                        <a:pt x="117" y="137"/>
                        <a:pt x="120" y="137"/>
                        <a:pt x="123" y="137"/>
                      </a:cubicBezTo>
                      <a:cubicBezTo>
                        <a:pt x="128" y="137"/>
                        <a:pt x="134" y="137"/>
                        <a:pt x="139" y="138"/>
                      </a:cubicBezTo>
                      <a:cubicBezTo>
                        <a:pt x="145" y="138"/>
                        <a:pt x="151" y="138"/>
                        <a:pt x="157" y="138"/>
                      </a:cubicBezTo>
                      <a:cubicBezTo>
                        <a:pt x="162" y="138"/>
                        <a:pt x="168" y="138"/>
                        <a:pt x="174" y="137"/>
                      </a:cubicBezTo>
                      <a:cubicBezTo>
                        <a:pt x="175" y="137"/>
                        <a:pt x="176" y="137"/>
                        <a:pt x="177" y="137"/>
                      </a:cubicBezTo>
                      <a:cubicBezTo>
                        <a:pt x="181" y="137"/>
                        <a:pt x="185" y="137"/>
                        <a:pt x="189" y="137"/>
                      </a:cubicBezTo>
                      <a:cubicBezTo>
                        <a:pt x="190" y="137"/>
                        <a:pt x="191" y="137"/>
                        <a:pt x="191" y="136"/>
                      </a:cubicBezTo>
                      <a:cubicBezTo>
                        <a:pt x="191" y="128"/>
                        <a:pt x="190" y="119"/>
                        <a:pt x="190" y="111"/>
                      </a:cubicBezTo>
                      <a:cubicBezTo>
                        <a:pt x="190" y="105"/>
                        <a:pt x="190" y="100"/>
                        <a:pt x="190" y="94"/>
                      </a:cubicBezTo>
                      <a:cubicBezTo>
                        <a:pt x="190" y="84"/>
                        <a:pt x="190" y="74"/>
                        <a:pt x="190" y="64"/>
                      </a:cubicBezTo>
                      <a:cubicBezTo>
                        <a:pt x="190" y="55"/>
                        <a:pt x="190" y="47"/>
                        <a:pt x="190" y="38"/>
                      </a:cubicBezTo>
                      <a:cubicBezTo>
                        <a:pt x="190" y="33"/>
                        <a:pt x="190" y="29"/>
                        <a:pt x="190" y="24"/>
                      </a:cubicBezTo>
                      <a:cubicBezTo>
                        <a:pt x="190" y="18"/>
                        <a:pt x="190" y="12"/>
                        <a:pt x="190" y="7"/>
                      </a:cubicBezTo>
                      <a:cubicBezTo>
                        <a:pt x="190" y="3"/>
                        <a:pt x="190" y="3"/>
                        <a:pt x="186" y="3"/>
                      </a:cubicBezTo>
                      <a:cubicBezTo>
                        <a:pt x="185" y="3"/>
                        <a:pt x="183" y="3"/>
                        <a:pt x="182" y="3"/>
                      </a:cubicBezTo>
                      <a:cubicBezTo>
                        <a:pt x="171" y="3"/>
                        <a:pt x="160" y="4"/>
                        <a:pt x="148" y="4"/>
                      </a:cubicBezTo>
                      <a:cubicBezTo>
                        <a:pt x="144" y="4"/>
                        <a:pt x="140" y="4"/>
                        <a:pt x="135" y="4"/>
                      </a:cubicBezTo>
                      <a:cubicBezTo>
                        <a:pt x="129" y="4"/>
                        <a:pt x="123" y="4"/>
                        <a:pt x="117" y="4"/>
                      </a:cubicBezTo>
                      <a:cubicBezTo>
                        <a:pt x="114" y="4"/>
                        <a:pt x="111" y="5"/>
                        <a:pt x="108" y="5"/>
                      </a:cubicBezTo>
                      <a:cubicBezTo>
                        <a:pt x="105" y="5"/>
                        <a:pt x="103" y="4"/>
                        <a:pt x="101" y="4"/>
                      </a:cubicBezTo>
                      <a:cubicBezTo>
                        <a:pt x="96" y="4"/>
                        <a:pt x="91" y="4"/>
                        <a:pt x="87" y="4"/>
                      </a:cubicBezTo>
                      <a:cubicBezTo>
                        <a:pt x="83" y="4"/>
                        <a:pt x="79" y="4"/>
                        <a:pt x="75" y="4"/>
                      </a:cubicBezTo>
                      <a:cubicBezTo>
                        <a:pt x="70" y="3"/>
                        <a:pt x="66" y="4"/>
                        <a:pt x="61" y="4"/>
                      </a:cubicBezTo>
                      <a:cubicBezTo>
                        <a:pt x="57" y="4"/>
                        <a:pt x="52" y="3"/>
                        <a:pt x="48" y="3"/>
                      </a:cubicBezTo>
                      <a:cubicBezTo>
                        <a:pt x="43" y="3"/>
                        <a:pt x="38" y="4"/>
                        <a:pt x="33" y="4"/>
                      </a:cubicBezTo>
                      <a:cubicBezTo>
                        <a:pt x="28" y="4"/>
                        <a:pt x="23" y="3"/>
                        <a:pt x="18" y="4"/>
                      </a:cubicBezTo>
                      <a:cubicBezTo>
                        <a:pt x="15" y="4"/>
                        <a:pt x="12" y="4"/>
                        <a:pt x="9" y="4"/>
                      </a:cubicBezTo>
                      <a:cubicBezTo>
                        <a:pt x="7" y="4"/>
                        <a:pt x="5" y="4"/>
                        <a:pt x="3" y="4"/>
                      </a:cubicBezTo>
                      <a:close/>
                    </a:path>
                  </a:pathLst>
                </a:custGeom>
                <a:solidFill>
                  <a:srgbClr val="333399"/>
                </a:solid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88"/>
                    <a:buFont typeface="Arial"/>
                    <a:buNone/>
                  </a:pPr>
                  <a:endParaRPr sz="1588" b="0" i="0" u="none" strike="noStrike" cap="none">
                    <a:solidFill>
                      <a:srgbClr val="000000"/>
                    </a:solidFill>
                    <a:latin typeface="Arial"/>
                    <a:ea typeface="Arial"/>
                    <a:cs typeface="Arial"/>
                    <a:sym typeface="Arial"/>
                  </a:endParaRPr>
                </a:p>
              </p:txBody>
            </p:sp>
            <p:pic>
              <p:nvPicPr>
                <p:cNvPr id="3177" name="Google Shape;3177;p110"/>
                <p:cNvPicPr preferRelativeResize="0"/>
                <p:nvPr/>
              </p:nvPicPr>
              <p:blipFill rotWithShape="1">
                <a:blip r:embed="rId6">
                  <a:alphaModFix/>
                </a:blip>
                <a:srcRect/>
                <a:stretch/>
              </p:blipFill>
              <p:spPr>
                <a:xfrm rot="-780000">
                  <a:off x="7434373" y="4978199"/>
                  <a:ext cx="192145" cy="100535"/>
                </a:xfrm>
                <a:prstGeom prst="rect">
                  <a:avLst/>
                </a:prstGeom>
                <a:noFill/>
                <a:ln>
                  <a:noFill/>
                </a:ln>
              </p:spPr>
            </p:pic>
            <p:pic>
              <p:nvPicPr>
                <p:cNvPr id="3178" name="Google Shape;3178;p110"/>
                <p:cNvPicPr preferRelativeResize="0"/>
                <p:nvPr/>
              </p:nvPicPr>
              <p:blipFill rotWithShape="1">
                <a:blip r:embed="rId7">
                  <a:alphaModFix/>
                </a:blip>
                <a:srcRect/>
                <a:stretch/>
              </p:blipFill>
              <p:spPr>
                <a:xfrm rot="4620000">
                  <a:off x="7035383" y="4718930"/>
                  <a:ext cx="158797" cy="83086"/>
                </a:xfrm>
                <a:prstGeom prst="rect">
                  <a:avLst/>
                </a:prstGeom>
                <a:noFill/>
                <a:ln>
                  <a:noFill/>
                </a:ln>
              </p:spPr>
            </p:pic>
            <p:pic>
              <p:nvPicPr>
                <p:cNvPr id="3179" name="Google Shape;3179;p110"/>
                <p:cNvPicPr preferRelativeResize="0"/>
                <p:nvPr/>
              </p:nvPicPr>
              <p:blipFill rotWithShape="1">
                <a:blip r:embed="rId8">
                  <a:alphaModFix/>
                </a:blip>
                <a:srcRect/>
                <a:stretch/>
              </p:blipFill>
              <p:spPr>
                <a:xfrm rot="10620000">
                  <a:off x="7464036" y="4434344"/>
                  <a:ext cx="402225" cy="45719"/>
                </a:xfrm>
                <a:prstGeom prst="rect">
                  <a:avLst/>
                </a:prstGeom>
                <a:noFill/>
                <a:ln>
                  <a:noFill/>
                </a:ln>
              </p:spPr>
            </p:pic>
          </p:grpSp>
        </p:grpSp>
        <p:grpSp>
          <p:nvGrpSpPr>
            <p:cNvPr id="3180" name="Google Shape;3180;p110"/>
            <p:cNvGrpSpPr/>
            <p:nvPr/>
          </p:nvGrpSpPr>
          <p:grpSpPr>
            <a:xfrm>
              <a:off x="5791200" y="1905000"/>
              <a:ext cx="1028123" cy="1213742"/>
              <a:chOff x="7825197" y="3327111"/>
              <a:chExt cx="2003519" cy="2365240"/>
            </a:xfrm>
          </p:grpSpPr>
          <p:pic>
            <p:nvPicPr>
              <p:cNvPr id="3181" name="Google Shape;3181;p110"/>
              <p:cNvPicPr preferRelativeResize="0"/>
              <p:nvPr/>
            </p:nvPicPr>
            <p:blipFill rotWithShape="1">
              <a:blip r:embed="rId9">
                <a:alphaModFix/>
              </a:blip>
              <a:srcRect/>
              <a:stretch/>
            </p:blipFill>
            <p:spPr>
              <a:xfrm>
                <a:off x="8648971" y="4867947"/>
                <a:ext cx="662022" cy="824404"/>
              </a:xfrm>
              <a:prstGeom prst="rect">
                <a:avLst/>
              </a:prstGeom>
              <a:solidFill>
                <a:schemeClr val="accent2"/>
              </a:solidFill>
              <a:ln>
                <a:noFill/>
              </a:ln>
            </p:spPr>
          </p:pic>
          <p:pic>
            <p:nvPicPr>
              <p:cNvPr id="3182" name="Google Shape;3182;p110"/>
              <p:cNvPicPr preferRelativeResize="0"/>
              <p:nvPr/>
            </p:nvPicPr>
            <p:blipFill rotWithShape="1">
              <a:blip r:embed="rId10">
                <a:alphaModFix/>
              </a:blip>
              <a:srcRect/>
              <a:stretch/>
            </p:blipFill>
            <p:spPr>
              <a:xfrm>
                <a:off x="7825197" y="3327111"/>
                <a:ext cx="637038" cy="766112"/>
              </a:xfrm>
              <a:prstGeom prst="rect">
                <a:avLst/>
              </a:prstGeom>
              <a:solidFill>
                <a:schemeClr val="accent2"/>
              </a:solidFill>
              <a:ln>
                <a:noFill/>
              </a:ln>
            </p:spPr>
          </p:pic>
          <p:pic>
            <p:nvPicPr>
              <p:cNvPr id="3183" name="Google Shape;3183;p110"/>
              <p:cNvPicPr preferRelativeResize="0"/>
              <p:nvPr/>
            </p:nvPicPr>
            <p:blipFill rotWithShape="1">
              <a:blip r:embed="rId11">
                <a:alphaModFix/>
              </a:blip>
              <a:srcRect/>
              <a:stretch/>
            </p:blipFill>
            <p:spPr>
              <a:xfrm>
                <a:off x="9226878" y="4533898"/>
                <a:ext cx="601838" cy="749458"/>
              </a:xfrm>
              <a:prstGeom prst="rect">
                <a:avLst/>
              </a:prstGeom>
              <a:solidFill>
                <a:schemeClr val="accent2"/>
              </a:solidFill>
              <a:ln>
                <a:noFill/>
              </a:ln>
            </p:spPr>
          </p:pic>
          <p:pic>
            <p:nvPicPr>
              <p:cNvPr id="3184" name="Google Shape;3184;p110"/>
              <p:cNvPicPr preferRelativeResize="0"/>
              <p:nvPr/>
            </p:nvPicPr>
            <p:blipFill rotWithShape="1">
              <a:blip r:embed="rId12">
                <a:alphaModFix/>
              </a:blip>
              <a:srcRect/>
              <a:stretch/>
            </p:blipFill>
            <p:spPr>
              <a:xfrm>
                <a:off x="8312468" y="3849630"/>
                <a:ext cx="1292464" cy="951058"/>
              </a:xfrm>
              <a:prstGeom prst="rect">
                <a:avLst/>
              </a:prstGeom>
              <a:noFill/>
              <a:ln>
                <a:noFill/>
              </a:ln>
            </p:spPr>
          </p:pic>
          <p:sp>
            <p:nvSpPr>
              <p:cNvPr id="3185" name="Google Shape;3185;p110"/>
              <p:cNvSpPr/>
              <p:nvPr/>
            </p:nvSpPr>
            <p:spPr>
              <a:xfrm>
                <a:off x="8327053" y="4539761"/>
                <a:ext cx="220535" cy="140526"/>
              </a:xfrm>
              <a:prstGeom prst="irregularSeal1">
                <a:avLst/>
              </a:prstGeom>
              <a:solidFill>
                <a:schemeClr val="accent6"/>
              </a:solidFill>
              <a:ln w="9525" cap="flat" cmpd="sng">
                <a:solidFill>
                  <a:schemeClr val="accent6"/>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rgbClr val="0078A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186" name="Google Shape;3186;p110"/>
              <p:cNvSpPr/>
              <p:nvPr/>
            </p:nvSpPr>
            <p:spPr>
              <a:xfrm>
                <a:off x="9372600" y="4419600"/>
                <a:ext cx="220535" cy="140526"/>
              </a:xfrm>
              <a:prstGeom prst="irregularSeal1">
                <a:avLst/>
              </a:prstGeom>
              <a:solidFill>
                <a:schemeClr val="accent6"/>
              </a:solidFill>
              <a:ln w="9525" cap="flat" cmpd="sng">
                <a:solidFill>
                  <a:schemeClr val="accent6"/>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sp>
            <p:nvSpPr>
              <p:cNvPr id="3187" name="Google Shape;3187;p110"/>
              <p:cNvSpPr/>
              <p:nvPr/>
            </p:nvSpPr>
            <p:spPr>
              <a:xfrm>
                <a:off x="8406790" y="3870480"/>
                <a:ext cx="220535" cy="140526"/>
              </a:xfrm>
              <a:prstGeom prst="irregularSeal1">
                <a:avLst/>
              </a:prstGeom>
              <a:solidFill>
                <a:schemeClr val="accent6"/>
              </a:solidFill>
              <a:ln w="9525" cap="flat" cmpd="sng">
                <a:solidFill>
                  <a:schemeClr val="accent6"/>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sp>
            <p:nvSpPr>
              <p:cNvPr id="3188" name="Google Shape;3188;p110"/>
              <p:cNvSpPr/>
              <p:nvPr/>
            </p:nvSpPr>
            <p:spPr>
              <a:xfrm>
                <a:off x="9125689" y="4361138"/>
                <a:ext cx="220535" cy="140526"/>
              </a:xfrm>
              <a:prstGeom prst="irregularSeal1">
                <a:avLst/>
              </a:prstGeom>
              <a:solidFill>
                <a:schemeClr val="accent6"/>
              </a:solidFill>
              <a:ln w="9525" cap="flat" cmpd="sng">
                <a:solidFill>
                  <a:schemeClr val="accent6"/>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grpSp>
        <p:grpSp>
          <p:nvGrpSpPr>
            <p:cNvPr id="3189" name="Google Shape;3189;p110"/>
            <p:cNvGrpSpPr/>
            <p:nvPr/>
          </p:nvGrpSpPr>
          <p:grpSpPr>
            <a:xfrm>
              <a:off x="3957055" y="2780735"/>
              <a:ext cx="1072145" cy="1181665"/>
              <a:chOff x="5681727" y="2238246"/>
              <a:chExt cx="1726702" cy="1903082"/>
            </a:xfrm>
          </p:grpSpPr>
          <p:grpSp>
            <p:nvGrpSpPr>
              <p:cNvPr id="3190" name="Google Shape;3190;p110"/>
              <p:cNvGrpSpPr/>
              <p:nvPr/>
            </p:nvGrpSpPr>
            <p:grpSpPr>
              <a:xfrm>
                <a:off x="5681727" y="2238246"/>
                <a:ext cx="1726702" cy="1903082"/>
                <a:chOff x="5779332" y="2227995"/>
                <a:chExt cx="1726702" cy="1903082"/>
              </a:xfrm>
            </p:grpSpPr>
            <p:pic>
              <p:nvPicPr>
                <p:cNvPr id="3191" name="Google Shape;3191;p110"/>
                <p:cNvPicPr preferRelativeResize="0"/>
                <p:nvPr/>
              </p:nvPicPr>
              <p:blipFill rotWithShape="1">
                <a:blip r:embed="rId13">
                  <a:alphaModFix/>
                </a:blip>
                <a:srcRect/>
                <a:stretch/>
              </p:blipFill>
              <p:spPr>
                <a:xfrm>
                  <a:off x="6278376" y="3370995"/>
                  <a:ext cx="601838" cy="760082"/>
                </a:xfrm>
                <a:prstGeom prst="rect">
                  <a:avLst/>
                </a:prstGeom>
                <a:noFill/>
                <a:ln>
                  <a:noFill/>
                </a:ln>
              </p:spPr>
            </p:pic>
            <p:pic>
              <p:nvPicPr>
                <p:cNvPr id="3192" name="Google Shape;3192;p110"/>
                <p:cNvPicPr preferRelativeResize="0"/>
                <p:nvPr/>
              </p:nvPicPr>
              <p:blipFill rotWithShape="1">
                <a:blip r:embed="rId14">
                  <a:alphaModFix/>
                </a:blip>
                <a:srcRect/>
                <a:stretch/>
              </p:blipFill>
              <p:spPr>
                <a:xfrm>
                  <a:off x="6926908" y="3187300"/>
                  <a:ext cx="579126" cy="706339"/>
                </a:xfrm>
                <a:prstGeom prst="rect">
                  <a:avLst/>
                </a:prstGeom>
                <a:noFill/>
                <a:ln>
                  <a:noFill/>
                </a:ln>
              </p:spPr>
            </p:pic>
            <p:grpSp>
              <p:nvGrpSpPr>
                <p:cNvPr id="3193" name="Google Shape;3193;p110"/>
                <p:cNvGrpSpPr/>
                <p:nvPr/>
              </p:nvGrpSpPr>
              <p:grpSpPr>
                <a:xfrm>
                  <a:off x="6055905" y="2486952"/>
                  <a:ext cx="1280697" cy="938344"/>
                  <a:chOff x="5860258" y="3062764"/>
                  <a:chExt cx="1280697" cy="938344"/>
                </a:xfrm>
              </p:grpSpPr>
              <p:grpSp>
                <p:nvGrpSpPr>
                  <p:cNvPr id="3194" name="Google Shape;3194;p110"/>
                  <p:cNvGrpSpPr/>
                  <p:nvPr/>
                </p:nvGrpSpPr>
                <p:grpSpPr>
                  <a:xfrm>
                    <a:off x="6136914" y="3062764"/>
                    <a:ext cx="1004041" cy="692154"/>
                    <a:chOff x="5673771" y="2666988"/>
                    <a:chExt cx="2152250" cy="1483687"/>
                  </a:xfrm>
                </p:grpSpPr>
                <p:sp>
                  <p:nvSpPr>
                    <p:cNvPr id="3195" name="Google Shape;3195;p110"/>
                    <p:cNvSpPr/>
                    <p:nvPr/>
                  </p:nvSpPr>
                  <p:spPr>
                    <a:xfrm>
                      <a:off x="5673771" y="2666988"/>
                      <a:ext cx="1100881" cy="592581"/>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196" name="Google Shape;3196;p110"/>
                    <p:cNvSpPr/>
                    <p:nvPr/>
                  </p:nvSpPr>
                  <p:spPr>
                    <a:xfrm>
                      <a:off x="6725140" y="3558090"/>
                      <a:ext cx="1100881" cy="592585"/>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grpSp>
                  <p:nvGrpSpPr>
                    <p:cNvPr id="3197" name="Google Shape;3197;p110"/>
                    <p:cNvGrpSpPr/>
                    <p:nvPr/>
                  </p:nvGrpSpPr>
                  <p:grpSpPr>
                    <a:xfrm>
                      <a:off x="6699574" y="2977982"/>
                      <a:ext cx="466963" cy="561385"/>
                      <a:chOff x="7444479" y="3477154"/>
                      <a:chExt cx="242951" cy="367127"/>
                    </a:xfrm>
                  </p:grpSpPr>
                  <p:pic>
                    <p:nvPicPr>
                      <p:cNvPr id="3198" name="Google Shape;3198;p110"/>
                      <p:cNvPicPr preferRelativeResize="0"/>
                      <p:nvPr/>
                    </p:nvPicPr>
                    <p:blipFill rotWithShape="1">
                      <a:blip r:embed="rId15">
                        <a:alphaModFix/>
                      </a:blip>
                      <a:srcRect/>
                      <a:stretch/>
                    </p:blipFill>
                    <p:spPr>
                      <a:xfrm rot="5100000">
                        <a:off x="7463814" y="3633543"/>
                        <a:ext cx="350051" cy="66925"/>
                      </a:xfrm>
                      <a:prstGeom prst="rect">
                        <a:avLst/>
                      </a:prstGeom>
                      <a:noFill/>
                      <a:ln>
                        <a:noFill/>
                      </a:ln>
                    </p:spPr>
                  </p:pic>
                  <p:pic>
                    <p:nvPicPr>
                      <p:cNvPr id="3199" name="Google Shape;3199;p110"/>
                      <p:cNvPicPr preferRelativeResize="0"/>
                      <p:nvPr/>
                    </p:nvPicPr>
                    <p:blipFill rotWithShape="1">
                      <a:blip r:embed="rId8">
                        <a:alphaModFix/>
                      </a:blip>
                      <a:srcRect/>
                      <a:stretch/>
                    </p:blipFill>
                    <p:spPr>
                      <a:xfrm rot="10620000">
                        <a:off x="7444998" y="3483078"/>
                        <a:ext cx="227050" cy="25807"/>
                      </a:xfrm>
                      <a:prstGeom prst="rect">
                        <a:avLst/>
                      </a:prstGeom>
                      <a:noFill/>
                      <a:ln>
                        <a:noFill/>
                      </a:ln>
                    </p:spPr>
                  </p:pic>
                </p:grpSp>
              </p:grpSp>
              <p:pic>
                <p:nvPicPr>
                  <p:cNvPr id="3200" name="Google Shape;3200;p110"/>
                  <p:cNvPicPr preferRelativeResize="0"/>
                  <p:nvPr/>
                </p:nvPicPr>
                <p:blipFill rotWithShape="1">
                  <a:blip r:embed="rId16">
                    <a:alphaModFix/>
                  </a:blip>
                  <a:srcRect/>
                  <a:stretch/>
                </p:blipFill>
                <p:spPr>
                  <a:xfrm rot="5100000">
                    <a:off x="5877774" y="3494804"/>
                    <a:ext cx="365597" cy="87857"/>
                  </a:xfrm>
                  <a:prstGeom prst="rect">
                    <a:avLst/>
                  </a:prstGeom>
                  <a:noFill/>
                  <a:ln>
                    <a:noFill/>
                  </a:ln>
                </p:spPr>
              </p:pic>
              <p:sp>
                <p:nvSpPr>
                  <p:cNvPr id="3201" name="Google Shape;3201;p110"/>
                  <p:cNvSpPr/>
                  <p:nvPr/>
                </p:nvSpPr>
                <p:spPr>
                  <a:xfrm>
                    <a:off x="5860258" y="3724663"/>
                    <a:ext cx="513569" cy="276445"/>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grpSp>
            <p:pic>
              <p:nvPicPr>
                <p:cNvPr id="3202" name="Google Shape;3202;p110"/>
                <p:cNvPicPr preferRelativeResize="0"/>
                <p:nvPr/>
              </p:nvPicPr>
              <p:blipFill rotWithShape="1">
                <a:blip r:embed="rId17">
                  <a:alphaModFix/>
                </a:blip>
                <a:srcRect/>
                <a:stretch/>
              </p:blipFill>
              <p:spPr>
                <a:xfrm>
                  <a:off x="5779332" y="2227995"/>
                  <a:ext cx="601838" cy="760082"/>
                </a:xfrm>
                <a:prstGeom prst="rect">
                  <a:avLst/>
                </a:prstGeom>
                <a:solidFill>
                  <a:schemeClr val="lt1"/>
                </a:solidFill>
                <a:ln>
                  <a:noFill/>
                </a:ln>
              </p:spPr>
            </p:pic>
          </p:grpSp>
          <p:sp>
            <p:nvSpPr>
              <p:cNvPr id="3203" name="Google Shape;3203;p110"/>
              <p:cNvSpPr/>
              <p:nvPr/>
            </p:nvSpPr>
            <p:spPr>
              <a:xfrm>
                <a:off x="6194796" y="2443660"/>
                <a:ext cx="200486" cy="142518"/>
              </a:xfrm>
              <a:prstGeom prst="irregularSeal1">
                <a:avLst/>
              </a:prstGeom>
              <a:solidFill>
                <a:schemeClr val="dk2"/>
              </a:solidFill>
              <a:ln w="9525" cap="flat" cmpd="sng">
                <a:solidFill>
                  <a:schemeClr val="lt1"/>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sp>
            <p:nvSpPr>
              <p:cNvPr id="3204" name="Google Shape;3204;p110"/>
              <p:cNvSpPr/>
              <p:nvPr/>
            </p:nvSpPr>
            <p:spPr>
              <a:xfrm>
                <a:off x="6138927" y="2610798"/>
                <a:ext cx="182260" cy="172448"/>
              </a:xfrm>
              <a:prstGeom prst="irregularSeal1">
                <a:avLst/>
              </a:prstGeom>
              <a:solidFill>
                <a:schemeClr val="dk2"/>
              </a:solidFill>
              <a:ln w="9525" cap="flat" cmpd="sng">
                <a:solidFill>
                  <a:schemeClr val="lt1"/>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sp>
            <p:nvSpPr>
              <p:cNvPr id="3205" name="Google Shape;3205;p110"/>
              <p:cNvSpPr/>
              <p:nvPr/>
            </p:nvSpPr>
            <p:spPr>
              <a:xfrm>
                <a:off x="6384939" y="2614101"/>
                <a:ext cx="220535" cy="142518"/>
              </a:xfrm>
              <a:prstGeom prst="irregularSeal1">
                <a:avLst/>
              </a:prstGeom>
              <a:solidFill>
                <a:schemeClr val="dk2"/>
              </a:solidFill>
              <a:ln w="9525" cap="flat" cmpd="sng">
                <a:solidFill>
                  <a:schemeClr val="lt1"/>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sp>
            <p:nvSpPr>
              <p:cNvPr id="3206" name="Google Shape;3206;p110"/>
              <p:cNvSpPr/>
              <p:nvPr/>
            </p:nvSpPr>
            <p:spPr>
              <a:xfrm>
                <a:off x="6965794" y="3031781"/>
                <a:ext cx="220535" cy="142518"/>
              </a:xfrm>
              <a:prstGeom prst="irregularSeal1">
                <a:avLst/>
              </a:prstGeom>
              <a:solidFill>
                <a:schemeClr val="dk2"/>
              </a:solidFill>
              <a:ln w="9525" cap="flat" cmpd="sng">
                <a:solidFill>
                  <a:schemeClr val="dk2"/>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sp>
            <p:nvSpPr>
              <p:cNvPr id="3207" name="Google Shape;3207;p110"/>
              <p:cNvSpPr/>
              <p:nvPr/>
            </p:nvSpPr>
            <p:spPr>
              <a:xfrm>
                <a:off x="6323872" y="3251567"/>
                <a:ext cx="220535" cy="142518"/>
              </a:xfrm>
              <a:prstGeom prst="irregularSeal1">
                <a:avLst/>
              </a:prstGeom>
              <a:solidFill>
                <a:schemeClr val="dk2"/>
              </a:solidFill>
              <a:ln w="9525" cap="flat" cmpd="sng">
                <a:solidFill>
                  <a:schemeClr val="dk2"/>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grpSp>
        <p:sp>
          <p:nvSpPr>
            <p:cNvPr id="3208" name="Google Shape;3208;p110"/>
            <p:cNvSpPr/>
            <p:nvPr/>
          </p:nvSpPr>
          <p:spPr>
            <a:xfrm>
              <a:off x="3839521" y="1354318"/>
              <a:ext cx="3237599" cy="3218432"/>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002776"/>
            </a:solidFill>
            <a:ln>
              <a:noFill/>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677"/>
                <a:buFont typeface="Arial"/>
                <a:buNone/>
              </a:pPr>
              <a:endParaRPr sz="1677" b="0" i="0" u="none" strike="noStrike" cap="none">
                <a:solidFill>
                  <a:srgbClr val="000000"/>
                </a:solidFill>
                <a:latin typeface="Arial"/>
                <a:ea typeface="Arial"/>
                <a:cs typeface="Arial"/>
                <a:sym typeface="Arial"/>
              </a:endParaRPr>
            </a:p>
          </p:txBody>
        </p:sp>
      </p:grpSp>
      <p:sp>
        <p:nvSpPr>
          <p:cNvPr id="3209" name="Google Shape;3209;p110"/>
          <p:cNvSpPr/>
          <p:nvPr/>
        </p:nvSpPr>
        <p:spPr>
          <a:xfrm>
            <a:off x="2234463" y="720327"/>
            <a:ext cx="4615932" cy="28084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65"/>
              <a:buFont typeface="Arial"/>
              <a:buNone/>
            </a:pPr>
            <a:r>
              <a:rPr lang="en-US" sz="1765" b="0" i="1" u="none" strike="noStrike" cap="none">
                <a:solidFill>
                  <a:srgbClr val="002776"/>
                </a:solidFill>
                <a:latin typeface="Quattrocento Sans"/>
                <a:ea typeface="Quattrocento Sans"/>
                <a:cs typeface="Quattrocento Sans"/>
                <a:sym typeface="Quattrocento Sans"/>
              </a:rPr>
              <a:t>Keep elements in a model boundary consistent</a:t>
            </a:r>
            <a:endParaRPr sz="1400" b="0" i="0" u="none" strike="noStrike" cap="none">
              <a:solidFill>
                <a:srgbClr val="000000"/>
              </a:solidFill>
              <a:latin typeface="Arial"/>
              <a:ea typeface="Arial"/>
              <a:cs typeface="Arial"/>
              <a:sym typeface="Arial"/>
            </a:endParaRPr>
          </a:p>
          <a:p>
            <a:pPr marL="252146" marR="0" lvl="0" indent="-252146" algn="l" rtl="0">
              <a:lnSpc>
                <a:spcPct val="100000"/>
              </a:lnSpc>
              <a:spcBef>
                <a:spcPts val="0"/>
              </a:spcBef>
              <a:spcAft>
                <a:spcPts val="0"/>
              </a:spcAft>
              <a:buClr>
                <a:srgbClr val="002776"/>
              </a:buClr>
              <a:buSzPts val="1765"/>
              <a:buFont typeface="Arial"/>
              <a:buChar char="•"/>
            </a:pPr>
            <a:r>
              <a:rPr lang="en-US" sz="1765" b="0" i="0" u="none" strike="noStrike" cap="none">
                <a:solidFill>
                  <a:srgbClr val="002776"/>
                </a:solidFill>
                <a:latin typeface="Quattrocento Sans"/>
                <a:ea typeface="Quattrocento Sans"/>
                <a:cs typeface="Quattrocento Sans"/>
                <a:sym typeface="Quattrocento Sans"/>
              </a:rPr>
              <a:t>Models will fragment when worked on by multiple parties in parallel</a:t>
            </a:r>
            <a:endParaRPr sz="1400" b="0" i="0" u="none" strike="noStrike" cap="none">
              <a:solidFill>
                <a:srgbClr val="000000"/>
              </a:solidFill>
              <a:latin typeface="Arial"/>
              <a:ea typeface="Arial"/>
              <a:cs typeface="Arial"/>
              <a:sym typeface="Arial"/>
            </a:endParaRPr>
          </a:p>
          <a:p>
            <a:pPr marL="252146" marR="0" lvl="0" indent="-252146" algn="l" rtl="0">
              <a:lnSpc>
                <a:spcPct val="100000"/>
              </a:lnSpc>
              <a:spcBef>
                <a:spcPts val="0"/>
              </a:spcBef>
              <a:spcAft>
                <a:spcPts val="0"/>
              </a:spcAft>
              <a:buClr>
                <a:srgbClr val="002776"/>
              </a:buClr>
              <a:buSzPts val="1765"/>
              <a:buFont typeface="Arial"/>
              <a:buChar char="•"/>
            </a:pPr>
            <a:r>
              <a:rPr lang="en-US" sz="1765" b="0" i="1" u="none" strike="noStrike" cap="none">
                <a:solidFill>
                  <a:srgbClr val="002776"/>
                </a:solidFill>
                <a:latin typeface="Quattrocento Sans"/>
                <a:ea typeface="Quattrocento Sans"/>
                <a:cs typeface="Quattrocento Sans"/>
                <a:sym typeface="Quattrocento Sans"/>
              </a:rPr>
              <a:t>Continuous Integration </a:t>
            </a:r>
            <a:r>
              <a:rPr lang="en-US" sz="1765" b="0" i="0" u="none" strike="noStrike" cap="none">
                <a:solidFill>
                  <a:srgbClr val="002776"/>
                </a:solidFill>
                <a:latin typeface="Quattrocento Sans"/>
                <a:ea typeface="Quattrocento Sans"/>
                <a:cs typeface="Quattrocento Sans"/>
                <a:sym typeface="Quattrocento Sans"/>
              </a:rPr>
              <a:t>of both concepts and implementation is required to stay in synch</a:t>
            </a:r>
            <a:endParaRPr sz="1400" b="0" i="0" u="none" strike="noStrike" cap="none">
              <a:solidFill>
                <a:srgbClr val="000000"/>
              </a:solidFill>
              <a:latin typeface="Arial"/>
              <a:ea typeface="Arial"/>
              <a:cs typeface="Arial"/>
              <a:sym typeface="Arial"/>
            </a:endParaRPr>
          </a:p>
          <a:p>
            <a:pPr marL="252146" marR="0" lvl="0" indent="-252146" algn="l" rtl="0">
              <a:lnSpc>
                <a:spcPct val="100000"/>
              </a:lnSpc>
              <a:spcBef>
                <a:spcPts val="0"/>
              </a:spcBef>
              <a:spcAft>
                <a:spcPts val="0"/>
              </a:spcAft>
              <a:buClr>
                <a:srgbClr val="002776"/>
              </a:buClr>
              <a:buSzPts val="1765"/>
              <a:buFont typeface="Arial"/>
              <a:buChar char="•"/>
            </a:pPr>
            <a:r>
              <a:rPr lang="en-US" sz="1765" b="0" i="0" u="none" strike="noStrike" cap="none">
                <a:solidFill>
                  <a:srgbClr val="002776"/>
                </a:solidFill>
                <a:latin typeface="Quattrocento Sans"/>
                <a:ea typeface="Quattrocento Sans"/>
                <a:cs typeface="Quattrocento Sans"/>
                <a:sym typeface="Quattrocento Sans"/>
              </a:rPr>
              <a:t>High level of rigour; only required within an </a:t>
            </a:r>
            <a:r>
              <a:rPr lang="en-US" sz="1765" b="0" i="1" u="none" strike="noStrike" cap="none">
                <a:solidFill>
                  <a:srgbClr val="002776"/>
                </a:solidFill>
                <a:latin typeface="Quattrocento Sans"/>
                <a:ea typeface="Quattrocento Sans"/>
                <a:cs typeface="Quattrocento Sans"/>
                <a:sym typeface="Quattrocento Sans"/>
              </a:rPr>
              <a:t>individual bounded countext</a:t>
            </a:r>
            <a:endParaRPr sz="1765" b="0" i="1" u="none" strike="noStrike" cap="none">
              <a:solidFill>
                <a:srgbClr val="002776"/>
              </a:solidFill>
              <a:latin typeface="Quattrocento Sans"/>
              <a:ea typeface="Quattrocento Sans"/>
              <a:cs typeface="Quattrocento Sans"/>
              <a:sym typeface="Quattrocento Sans"/>
            </a:endParaRPr>
          </a:p>
          <a:p>
            <a:pPr marL="252146" marR="0" lvl="0" indent="-140068" algn="l" rtl="0">
              <a:lnSpc>
                <a:spcPct val="100000"/>
              </a:lnSpc>
              <a:spcBef>
                <a:spcPts val="0"/>
              </a:spcBef>
              <a:spcAft>
                <a:spcPts val="0"/>
              </a:spcAft>
              <a:buClr>
                <a:srgbClr val="000000"/>
              </a:buClr>
              <a:buSzPts val="1765"/>
              <a:buFont typeface="Arial"/>
              <a:buNone/>
            </a:pPr>
            <a:endParaRPr sz="1765" b="0" i="1" u="none" strike="noStrike" cap="none">
              <a:solidFill>
                <a:srgbClr val="002776"/>
              </a:solidFill>
              <a:latin typeface="Quattrocento Sans"/>
              <a:ea typeface="Quattrocento Sans"/>
              <a:cs typeface="Quattrocento Sans"/>
              <a:sym typeface="Quattrocento Sans"/>
            </a:endParaRPr>
          </a:p>
        </p:txBody>
      </p:sp>
      <p:sp>
        <p:nvSpPr>
          <p:cNvPr id="3210" name="Google Shape;3210;p110"/>
          <p:cNvSpPr/>
          <p:nvPr/>
        </p:nvSpPr>
        <p:spPr>
          <a:xfrm>
            <a:off x="6025417" y="4058229"/>
            <a:ext cx="4642584" cy="28084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65"/>
              <a:buFont typeface="Arial"/>
              <a:buNone/>
            </a:pPr>
            <a:r>
              <a:rPr lang="en-US" sz="1765" b="0" i="1" u="none" strike="noStrike" cap="none">
                <a:solidFill>
                  <a:srgbClr val="002776"/>
                </a:solidFill>
                <a:latin typeface="Quattrocento Sans"/>
                <a:ea typeface="Quattrocento Sans"/>
                <a:cs typeface="Quattrocento Sans"/>
                <a:sym typeface="Quattrocento Sans"/>
              </a:rPr>
              <a:t>Synchronize across boundaries according to the nature of the dependency</a:t>
            </a:r>
            <a:endParaRPr sz="1400" b="0" i="0" u="none" strike="noStrike" cap="none">
              <a:solidFill>
                <a:srgbClr val="000000"/>
              </a:solidFill>
              <a:latin typeface="Arial"/>
              <a:ea typeface="Arial"/>
              <a:cs typeface="Arial"/>
              <a:sym typeface="Arial"/>
            </a:endParaRPr>
          </a:p>
          <a:p>
            <a:pPr marL="302575" marR="0" lvl="0" indent="-302575" algn="l" rtl="0">
              <a:lnSpc>
                <a:spcPct val="100000"/>
              </a:lnSpc>
              <a:spcBef>
                <a:spcPts val="0"/>
              </a:spcBef>
              <a:spcAft>
                <a:spcPts val="0"/>
              </a:spcAft>
              <a:buClr>
                <a:srgbClr val="002776"/>
              </a:buClr>
              <a:buSzPts val="1765"/>
              <a:buFont typeface="Arial"/>
              <a:buChar char="•"/>
            </a:pPr>
            <a:r>
              <a:rPr lang="en-US" sz="1765" b="0" i="0" u="none" strike="noStrike" cap="none">
                <a:solidFill>
                  <a:srgbClr val="002776"/>
                </a:solidFill>
                <a:latin typeface="Quattrocento Sans"/>
                <a:ea typeface="Quattrocento Sans"/>
                <a:cs typeface="Quattrocento Sans"/>
                <a:sym typeface="Quattrocento Sans"/>
              </a:rPr>
              <a:t>Establishing clear boundaries for each context in play</a:t>
            </a:r>
            <a:endParaRPr sz="1400" b="0" i="0" u="none" strike="noStrike" cap="none">
              <a:solidFill>
                <a:srgbClr val="000000"/>
              </a:solidFill>
              <a:latin typeface="Arial"/>
              <a:ea typeface="Arial"/>
              <a:cs typeface="Arial"/>
              <a:sym typeface="Arial"/>
            </a:endParaRPr>
          </a:p>
          <a:p>
            <a:pPr marL="302575" marR="0" lvl="0" indent="-302575" algn="l" rtl="0">
              <a:lnSpc>
                <a:spcPct val="100000"/>
              </a:lnSpc>
              <a:spcBef>
                <a:spcPts val="0"/>
              </a:spcBef>
              <a:spcAft>
                <a:spcPts val="0"/>
              </a:spcAft>
              <a:buClr>
                <a:srgbClr val="002776"/>
              </a:buClr>
              <a:buSzPts val="1765"/>
              <a:buFont typeface="Arial"/>
              <a:buChar char="•"/>
            </a:pPr>
            <a:r>
              <a:rPr lang="en-US" sz="1765" b="0" i="0" u="none" strike="noStrike" cap="none">
                <a:solidFill>
                  <a:srgbClr val="002776"/>
                </a:solidFill>
                <a:latin typeface="Quattrocento Sans"/>
                <a:ea typeface="Quattrocento Sans"/>
                <a:cs typeface="Quattrocento Sans"/>
                <a:sym typeface="Quattrocento Sans"/>
              </a:rPr>
              <a:t>Identifying relationships across the different context based on dependencies</a:t>
            </a:r>
            <a:endParaRPr sz="1400" b="0" i="0" u="none" strike="noStrike" cap="none">
              <a:solidFill>
                <a:srgbClr val="000000"/>
              </a:solidFill>
              <a:latin typeface="Arial"/>
              <a:ea typeface="Arial"/>
              <a:cs typeface="Arial"/>
              <a:sym typeface="Arial"/>
            </a:endParaRPr>
          </a:p>
          <a:p>
            <a:pPr marL="302575" marR="0" lvl="0" indent="-302575" algn="l" rtl="0">
              <a:lnSpc>
                <a:spcPct val="100000"/>
              </a:lnSpc>
              <a:spcBef>
                <a:spcPts val="0"/>
              </a:spcBef>
              <a:spcAft>
                <a:spcPts val="0"/>
              </a:spcAft>
              <a:buClr>
                <a:srgbClr val="002776"/>
              </a:buClr>
              <a:buSzPts val="1765"/>
              <a:buFont typeface="Arial"/>
              <a:buChar char="•"/>
            </a:pPr>
            <a:r>
              <a:rPr lang="en-US" sz="1765" b="0" i="0" u="none" strike="noStrike" cap="none">
                <a:solidFill>
                  <a:srgbClr val="002776"/>
                </a:solidFill>
                <a:latin typeface="Quattrocento Sans"/>
                <a:ea typeface="Quattrocento Sans"/>
                <a:cs typeface="Quattrocento Sans"/>
                <a:sym typeface="Quattrocento Sans"/>
              </a:rPr>
              <a:t>Define an integration strategy to govern how different team will resolve and synchronize each cross context dependency</a:t>
            </a:r>
            <a:endParaRPr sz="1400" b="0" i="0" u="none" strike="noStrike" cap="none">
              <a:solidFill>
                <a:srgbClr val="000000"/>
              </a:solidFill>
              <a:latin typeface="Arial"/>
              <a:ea typeface="Arial"/>
              <a:cs typeface="Arial"/>
              <a:sym typeface="Arial"/>
            </a:endParaRPr>
          </a:p>
        </p:txBody>
      </p:sp>
      <p:grpSp>
        <p:nvGrpSpPr>
          <p:cNvPr id="3211" name="Google Shape;3211;p110"/>
          <p:cNvGrpSpPr/>
          <p:nvPr/>
        </p:nvGrpSpPr>
        <p:grpSpPr>
          <a:xfrm>
            <a:off x="1749667" y="3306149"/>
            <a:ext cx="4303059" cy="3493732"/>
            <a:chOff x="0" y="3733800"/>
            <a:chExt cx="4876800" cy="3959562"/>
          </a:xfrm>
        </p:grpSpPr>
        <p:sp>
          <p:nvSpPr>
            <p:cNvPr id="3212" name="Google Shape;3212;p110"/>
            <p:cNvSpPr/>
            <p:nvPr/>
          </p:nvSpPr>
          <p:spPr>
            <a:xfrm rot="-360000">
              <a:off x="1242000" y="4859858"/>
              <a:ext cx="1982572" cy="2007592"/>
            </a:xfrm>
            <a:prstGeom prst="arc">
              <a:avLst>
                <a:gd name="adj1" fmla="val 16229740"/>
                <a:gd name="adj2" fmla="val 21156356"/>
              </a:avLst>
            </a:prstGeom>
            <a:noFill/>
            <a:ln w="57150" cap="flat" cmpd="sng">
              <a:solidFill>
                <a:srgbClr val="00B0F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grpSp>
          <p:nvGrpSpPr>
            <p:cNvPr id="3213" name="Google Shape;3213;p110"/>
            <p:cNvGrpSpPr/>
            <p:nvPr/>
          </p:nvGrpSpPr>
          <p:grpSpPr>
            <a:xfrm>
              <a:off x="0" y="3733800"/>
              <a:ext cx="2494668" cy="2446671"/>
              <a:chOff x="609600" y="4509254"/>
              <a:chExt cx="1874281" cy="1838220"/>
            </a:xfrm>
          </p:grpSpPr>
          <p:sp>
            <p:nvSpPr>
              <p:cNvPr id="3214" name="Google Shape;3214;p110"/>
              <p:cNvSpPr/>
              <p:nvPr/>
            </p:nvSpPr>
            <p:spPr>
              <a:xfrm>
                <a:off x="609600" y="4509254"/>
                <a:ext cx="1874281" cy="1838220"/>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3215" name="Google Shape;3215;p110"/>
              <p:cNvGrpSpPr/>
              <p:nvPr/>
            </p:nvGrpSpPr>
            <p:grpSpPr>
              <a:xfrm>
                <a:off x="1132462" y="4724400"/>
                <a:ext cx="467738" cy="607725"/>
                <a:chOff x="1323342" y="5004554"/>
                <a:chExt cx="753296" cy="808882"/>
              </a:xfrm>
            </p:grpSpPr>
            <p:sp>
              <p:nvSpPr>
                <p:cNvPr id="3216" name="Google Shape;3216;p110"/>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17" name="Google Shape;3217;p110"/>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18" name="Google Shape;3218;p110"/>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19" name="Google Shape;3219;p110"/>
                <p:cNvPicPr preferRelativeResize="0"/>
                <p:nvPr/>
              </p:nvPicPr>
              <p:blipFill rotWithShape="1">
                <a:blip r:embed="rId8">
                  <a:alphaModFix/>
                </a:blip>
                <a:srcRect/>
                <a:stretch/>
              </p:blipFill>
              <p:spPr>
                <a:xfrm rot="5340000">
                  <a:off x="1382832" y="5236003"/>
                  <a:ext cx="168251" cy="15214"/>
                </a:xfrm>
                <a:prstGeom prst="rect">
                  <a:avLst/>
                </a:prstGeom>
                <a:noFill/>
                <a:ln>
                  <a:noFill/>
                </a:ln>
              </p:spPr>
            </p:pic>
            <p:sp>
              <p:nvSpPr>
                <p:cNvPr id="3220" name="Google Shape;3220;p110"/>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21" name="Google Shape;3221;p110"/>
                <p:cNvPicPr preferRelativeResize="0"/>
                <p:nvPr/>
              </p:nvPicPr>
              <p:blipFill rotWithShape="1">
                <a:blip r:embed="rId8">
                  <a:alphaModFix/>
                </a:blip>
                <a:srcRect/>
                <a:stretch/>
              </p:blipFill>
              <p:spPr>
                <a:xfrm rot="5340000">
                  <a:off x="1385192" y="5563039"/>
                  <a:ext cx="168251" cy="15214"/>
                </a:xfrm>
                <a:prstGeom prst="rect">
                  <a:avLst/>
                </a:prstGeom>
                <a:noFill/>
                <a:ln>
                  <a:noFill/>
                </a:ln>
              </p:spPr>
            </p:pic>
            <p:pic>
              <p:nvPicPr>
                <p:cNvPr id="3222" name="Google Shape;3222;p110"/>
                <p:cNvPicPr preferRelativeResize="0"/>
                <p:nvPr/>
              </p:nvPicPr>
              <p:blipFill rotWithShape="1">
                <a:blip r:embed="rId8">
                  <a:alphaModFix/>
                </a:blip>
                <a:srcRect/>
                <a:stretch/>
              </p:blipFill>
              <p:spPr>
                <a:xfrm rot="10740000">
                  <a:off x="1609463" y="5391401"/>
                  <a:ext cx="168251" cy="15214"/>
                </a:xfrm>
                <a:prstGeom prst="rect">
                  <a:avLst/>
                </a:prstGeom>
                <a:noFill/>
                <a:ln>
                  <a:noFill/>
                </a:ln>
              </p:spPr>
            </p:pic>
          </p:grpSp>
          <p:grpSp>
            <p:nvGrpSpPr>
              <p:cNvPr id="3223" name="Google Shape;3223;p110"/>
              <p:cNvGrpSpPr/>
              <p:nvPr/>
            </p:nvGrpSpPr>
            <p:grpSpPr>
              <a:xfrm>
                <a:off x="995129" y="5578665"/>
                <a:ext cx="833671" cy="364935"/>
                <a:chOff x="1249103" y="5645677"/>
                <a:chExt cx="917038" cy="401428"/>
              </a:xfrm>
            </p:grpSpPr>
            <p:sp>
              <p:nvSpPr>
                <p:cNvPr id="3224" name="Google Shape;3224;p110"/>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25" name="Google Shape;3225;p110"/>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26" name="Google Shape;3226;p110"/>
                <p:cNvPicPr preferRelativeResize="0"/>
                <p:nvPr/>
              </p:nvPicPr>
              <p:blipFill rotWithShape="1">
                <a:blip r:embed="rId8">
                  <a:alphaModFix/>
                </a:blip>
                <a:srcRect/>
                <a:stretch/>
              </p:blipFill>
              <p:spPr>
                <a:xfrm rot="5340000">
                  <a:off x="1287478" y="5838207"/>
                  <a:ext cx="139050" cy="11431"/>
                </a:xfrm>
                <a:prstGeom prst="rect">
                  <a:avLst/>
                </a:prstGeom>
                <a:noFill/>
                <a:ln>
                  <a:noFill/>
                </a:ln>
              </p:spPr>
            </p:pic>
            <p:sp>
              <p:nvSpPr>
                <p:cNvPr id="3227" name="Google Shape;3227;p110"/>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28" name="Google Shape;3228;p110"/>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29" name="Google Shape;3229;p110"/>
                <p:cNvPicPr preferRelativeResize="0"/>
                <p:nvPr/>
              </p:nvPicPr>
              <p:blipFill rotWithShape="1">
                <a:blip r:embed="rId8">
                  <a:alphaModFix/>
                </a:blip>
                <a:srcRect/>
                <a:stretch/>
              </p:blipFill>
              <p:spPr>
                <a:xfrm rot="5340000">
                  <a:off x="1635638" y="5837529"/>
                  <a:ext cx="139050" cy="11431"/>
                </a:xfrm>
                <a:prstGeom prst="rect">
                  <a:avLst/>
                </a:prstGeom>
                <a:noFill/>
                <a:ln>
                  <a:noFill/>
                </a:ln>
              </p:spPr>
            </p:pic>
            <p:pic>
              <p:nvPicPr>
                <p:cNvPr id="3230" name="Google Shape;3230;p110"/>
                <p:cNvPicPr preferRelativeResize="0"/>
                <p:nvPr/>
              </p:nvPicPr>
              <p:blipFill rotWithShape="1">
                <a:blip r:embed="rId8">
                  <a:alphaModFix/>
                </a:blip>
                <a:srcRect/>
                <a:stretch/>
              </p:blipFill>
              <p:spPr>
                <a:xfrm rot="10740000">
                  <a:off x="1459828" y="5977458"/>
                  <a:ext cx="139050" cy="11431"/>
                </a:xfrm>
                <a:prstGeom prst="rect">
                  <a:avLst/>
                </a:prstGeom>
                <a:noFill/>
                <a:ln>
                  <a:noFill/>
                </a:ln>
              </p:spPr>
            </p:pic>
            <p:sp>
              <p:nvSpPr>
                <p:cNvPr id="3231" name="Google Shape;3231;p110"/>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32" name="Google Shape;3232;p110"/>
                <p:cNvPicPr preferRelativeResize="0"/>
                <p:nvPr/>
              </p:nvPicPr>
              <p:blipFill rotWithShape="1">
                <a:blip r:embed="rId8">
                  <a:alphaModFix/>
                </a:blip>
                <a:srcRect/>
                <a:stretch/>
              </p:blipFill>
              <p:spPr>
                <a:xfrm rot="10740000">
                  <a:off x="1810903" y="5980027"/>
                  <a:ext cx="139050" cy="11431"/>
                </a:xfrm>
                <a:prstGeom prst="rect">
                  <a:avLst/>
                </a:prstGeom>
                <a:noFill/>
                <a:ln>
                  <a:noFill/>
                </a:ln>
              </p:spPr>
            </p:pic>
          </p:grpSp>
          <p:grpSp>
            <p:nvGrpSpPr>
              <p:cNvPr id="3233" name="Google Shape;3233;p110"/>
              <p:cNvGrpSpPr/>
              <p:nvPr/>
            </p:nvGrpSpPr>
            <p:grpSpPr>
              <a:xfrm>
                <a:off x="1702125" y="5031075"/>
                <a:ext cx="514512" cy="607725"/>
                <a:chOff x="1323342" y="5004554"/>
                <a:chExt cx="753296" cy="808882"/>
              </a:xfrm>
            </p:grpSpPr>
            <p:sp>
              <p:nvSpPr>
                <p:cNvPr id="3234" name="Google Shape;3234;p110"/>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35" name="Google Shape;3235;p110"/>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36" name="Google Shape;3236;p110"/>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37" name="Google Shape;3237;p110"/>
                <p:cNvPicPr preferRelativeResize="0"/>
                <p:nvPr/>
              </p:nvPicPr>
              <p:blipFill rotWithShape="1">
                <a:blip r:embed="rId8">
                  <a:alphaModFix/>
                </a:blip>
                <a:srcRect/>
                <a:stretch/>
              </p:blipFill>
              <p:spPr>
                <a:xfrm rot="5340000">
                  <a:off x="1382832" y="5236003"/>
                  <a:ext cx="168251" cy="15214"/>
                </a:xfrm>
                <a:prstGeom prst="rect">
                  <a:avLst/>
                </a:prstGeom>
                <a:noFill/>
                <a:ln>
                  <a:noFill/>
                </a:ln>
              </p:spPr>
            </p:pic>
            <p:sp>
              <p:nvSpPr>
                <p:cNvPr id="3238" name="Google Shape;3238;p110"/>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39" name="Google Shape;3239;p110"/>
                <p:cNvPicPr preferRelativeResize="0"/>
                <p:nvPr/>
              </p:nvPicPr>
              <p:blipFill rotWithShape="1">
                <a:blip r:embed="rId8">
                  <a:alphaModFix/>
                </a:blip>
                <a:srcRect/>
                <a:stretch/>
              </p:blipFill>
              <p:spPr>
                <a:xfrm rot="5340000">
                  <a:off x="1385192" y="5563039"/>
                  <a:ext cx="168251" cy="15214"/>
                </a:xfrm>
                <a:prstGeom prst="rect">
                  <a:avLst/>
                </a:prstGeom>
                <a:noFill/>
                <a:ln>
                  <a:noFill/>
                </a:ln>
              </p:spPr>
            </p:pic>
            <p:pic>
              <p:nvPicPr>
                <p:cNvPr id="3240" name="Google Shape;3240;p110"/>
                <p:cNvPicPr preferRelativeResize="0"/>
                <p:nvPr/>
              </p:nvPicPr>
              <p:blipFill rotWithShape="1">
                <a:blip r:embed="rId8">
                  <a:alphaModFix/>
                </a:blip>
                <a:srcRect/>
                <a:stretch/>
              </p:blipFill>
              <p:spPr>
                <a:xfrm rot="10740000">
                  <a:off x="1609463" y="5391401"/>
                  <a:ext cx="168251" cy="15214"/>
                </a:xfrm>
                <a:prstGeom prst="rect">
                  <a:avLst/>
                </a:prstGeom>
                <a:noFill/>
                <a:ln>
                  <a:noFill/>
                </a:ln>
              </p:spPr>
            </p:pic>
          </p:grpSp>
        </p:grpSp>
        <p:grpSp>
          <p:nvGrpSpPr>
            <p:cNvPr id="3241" name="Google Shape;3241;p110"/>
            <p:cNvGrpSpPr/>
            <p:nvPr/>
          </p:nvGrpSpPr>
          <p:grpSpPr>
            <a:xfrm>
              <a:off x="2367730" y="5246691"/>
              <a:ext cx="2509070" cy="2446671"/>
              <a:chOff x="3215549" y="4627792"/>
              <a:chExt cx="1885102" cy="1838219"/>
            </a:xfrm>
          </p:grpSpPr>
          <p:sp>
            <p:nvSpPr>
              <p:cNvPr id="3242" name="Google Shape;3242;p110"/>
              <p:cNvSpPr/>
              <p:nvPr/>
            </p:nvSpPr>
            <p:spPr>
              <a:xfrm>
                <a:off x="3215549" y="4627792"/>
                <a:ext cx="1885102" cy="1838219"/>
              </a:xfrm>
              <a:custGeom>
                <a:avLst/>
                <a:gdLst/>
                <a:ahLst/>
                <a:cxnLst/>
                <a:rect l="l" t="t" r="r" b="b"/>
                <a:pathLst>
                  <a:path w="68" h="69" extrusionOk="0">
                    <a:moveTo>
                      <a:pt x="33" y="68"/>
                    </a:moveTo>
                    <a:cubicBezTo>
                      <a:pt x="32" y="68"/>
                      <a:pt x="31" y="69"/>
                      <a:pt x="29" y="68"/>
                    </a:cubicBezTo>
                    <a:cubicBezTo>
                      <a:pt x="28" y="68"/>
                      <a:pt x="26" y="68"/>
                      <a:pt x="25" y="67"/>
                    </a:cubicBezTo>
                    <a:cubicBezTo>
                      <a:pt x="24" y="67"/>
                      <a:pt x="23" y="67"/>
                      <a:pt x="22" y="66"/>
                    </a:cubicBezTo>
                    <a:cubicBezTo>
                      <a:pt x="21" y="66"/>
                      <a:pt x="20" y="65"/>
                      <a:pt x="19" y="65"/>
                    </a:cubicBezTo>
                    <a:cubicBezTo>
                      <a:pt x="17" y="64"/>
                      <a:pt x="15" y="63"/>
                      <a:pt x="14" y="62"/>
                    </a:cubicBezTo>
                    <a:cubicBezTo>
                      <a:pt x="13" y="62"/>
                      <a:pt x="13" y="61"/>
                      <a:pt x="12" y="61"/>
                    </a:cubicBezTo>
                    <a:cubicBezTo>
                      <a:pt x="11" y="60"/>
                      <a:pt x="10" y="59"/>
                      <a:pt x="9" y="58"/>
                    </a:cubicBezTo>
                    <a:cubicBezTo>
                      <a:pt x="8" y="56"/>
                      <a:pt x="7" y="55"/>
                      <a:pt x="6" y="54"/>
                    </a:cubicBezTo>
                    <a:cubicBezTo>
                      <a:pt x="5" y="53"/>
                      <a:pt x="4" y="51"/>
                      <a:pt x="3" y="50"/>
                    </a:cubicBezTo>
                    <a:cubicBezTo>
                      <a:pt x="3" y="48"/>
                      <a:pt x="2" y="47"/>
                      <a:pt x="2" y="46"/>
                    </a:cubicBezTo>
                    <a:cubicBezTo>
                      <a:pt x="1" y="44"/>
                      <a:pt x="1" y="43"/>
                      <a:pt x="1" y="41"/>
                    </a:cubicBezTo>
                    <a:cubicBezTo>
                      <a:pt x="0" y="40"/>
                      <a:pt x="0" y="39"/>
                      <a:pt x="0" y="38"/>
                    </a:cubicBezTo>
                    <a:cubicBezTo>
                      <a:pt x="0" y="36"/>
                      <a:pt x="0" y="34"/>
                      <a:pt x="0" y="32"/>
                    </a:cubicBezTo>
                    <a:cubicBezTo>
                      <a:pt x="0" y="30"/>
                      <a:pt x="0" y="28"/>
                      <a:pt x="1" y="26"/>
                    </a:cubicBezTo>
                    <a:cubicBezTo>
                      <a:pt x="1" y="24"/>
                      <a:pt x="2" y="22"/>
                      <a:pt x="2" y="20"/>
                    </a:cubicBezTo>
                    <a:cubicBezTo>
                      <a:pt x="3" y="19"/>
                      <a:pt x="3" y="18"/>
                      <a:pt x="4" y="17"/>
                    </a:cubicBezTo>
                    <a:cubicBezTo>
                      <a:pt x="5" y="16"/>
                      <a:pt x="5" y="14"/>
                      <a:pt x="6" y="13"/>
                    </a:cubicBezTo>
                    <a:cubicBezTo>
                      <a:pt x="7" y="12"/>
                      <a:pt x="8" y="11"/>
                      <a:pt x="9" y="10"/>
                    </a:cubicBezTo>
                    <a:cubicBezTo>
                      <a:pt x="10" y="8"/>
                      <a:pt x="11" y="7"/>
                      <a:pt x="13" y="6"/>
                    </a:cubicBezTo>
                    <a:cubicBezTo>
                      <a:pt x="14" y="5"/>
                      <a:pt x="15" y="4"/>
                      <a:pt x="17" y="3"/>
                    </a:cubicBezTo>
                    <a:cubicBezTo>
                      <a:pt x="19" y="2"/>
                      <a:pt x="22" y="1"/>
                      <a:pt x="24" y="1"/>
                    </a:cubicBezTo>
                    <a:cubicBezTo>
                      <a:pt x="26" y="0"/>
                      <a:pt x="27" y="0"/>
                      <a:pt x="28" y="0"/>
                    </a:cubicBezTo>
                    <a:cubicBezTo>
                      <a:pt x="29" y="0"/>
                      <a:pt x="30" y="0"/>
                      <a:pt x="31" y="0"/>
                    </a:cubicBezTo>
                    <a:cubicBezTo>
                      <a:pt x="31" y="0"/>
                      <a:pt x="32" y="0"/>
                      <a:pt x="32" y="0"/>
                    </a:cubicBezTo>
                    <a:cubicBezTo>
                      <a:pt x="33" y="0"/>
                      <a:pt x="34" y="0"/>
                      <a:pt x="34" y="0"/>
                    </a:cubicBezTo>
                    <a:cubicBezTo>
                      <a:pt x="36" y="0"/>
                      <a:pt x="37" y="0"/>
                      <a:pt x="38" y="0"/>
                    </a:cubicBezTo>
                    <a:cubicBezTo>
                      <a:pt x="40" y="0"/>
                      <a:pt x="41" y="1"/>
                      <a:pt x="43" y="2"/>
                    </a:cubicBezTo>
                    <a:cubicBezTo>
                      <a:pt x="44" y="2"/>
                      <a:pt x="45" y="3"/>
                      <a:pt x="46" y="3"/>
                    </a:cubicBezTo>
                    <a:cubicBezTo>
                      <a:pt x="47" y="3"/>
                      <a:pt x="48" y="3"/>
                      <a:pt x="48" y="4"/>
                    </a:cubicBezTo>
                    <a:cubicBezTo>
                      <a:pt x="50" y="5"/>
                      <a:pt x="52" y="6"/>
                      <a:pt x="53" y="7"/>
                    </a:cubicBezTo>
                    <a:cubicBezTo>
                      <a:pt x="54" y="7"/>
                      <a:pt x="54" y="7"/>
                      <a:pt x="54" y="7"/>
                    </a:cubicBezTo>
                    <a:cubicBezTo>
                      <a:pt x="55" y="8"/>
                      <a:pt x="56" y="9"/>
                      <a:pt x="57" y="10"/>
                    </a:cubicBezTo>
                    <a:cubicBezTo>
                      <a:pt x="58" y="10"/>
                      <a:pt x="58" y="11"/>
                      <a:pt x="59" y="12"/>
                    </a:cubicBezTo>
                    <a:cubicBezTo>
                      <a:pt x="60" y="13"/>
                      <a:pt x="61" y="14"/>
                      <a:pt x="61" y="14"/>
                    </a:cubicBezTo>
                    <a:cubicBezTo>
                      <a:pt x="62" y="15"/>
                      <a:pt x="62" y="16"/>
                      <a:pt x="63" y="17"/>
                    </a:cubicBezTo>
                    <a:cubicBezTo>
                      <a:pt x="64" y="19"/>
                      <a:pt x="65" y="21"/>
                      <a:pt x="66" y="23"/>
                    </a:cubicBezTo>
                    <a:cubicBezTo>
                      <a:pt x="66" y="24"/>
                      <a:pt x="67" y="25"/>
                      <a:pt x="67" y="27"/>
                    </a:cubicBezTo>
                    <a:cubicBezTo>
                      <a:pt x="67" y="28"/>
                      <a:pt x="67" y="29"/>
                      <a:pt x="67" y="30"/>
                    </a:cubicBezTo>
                    <a:cubicBezTo>
                      <a:pt x="67" y="30"/>
                      <a:pt x="67" y="30"/>
                      <a:pt x="67" y="30"/>
                    </a:cubicBezTo>
                    <a:cubicBezTo>
                      <a:pt x="67" y="32"/>
                      <a:pt x="68" y="33"/>
                      <a:pt x="67" y="35"/>
                    </a:cubicBezTo>
                    <a:cubicBezTo>
                      <a:pt x="67" y="36"/>
                      <a:pt x="67" y="37"/>
                      <a:pt x="67" y="39"/>
                    </a:cubicBezTo>
                    <a:cubicBezTo>
                      <a:pt x="67" y="39"/>
                      <a:pt x="67" y="40"/>
                      <a:pt x="67" y="41"/>
                    </a:cubicBezTo>
                    <a:cubicBezTo>
                      <a:pt x="66" y="42"/>
                      <a:pt x="66" y="43"/>
                      <a:pt x="66" y="44"/>
                    </a:cubicBezTo>
                    <a:cubicBezTo>
                      <a:pt x="65" y="46"/>
                      <a:pt x="65" y="47"/>
                      <a:pt x="64" y="49"/>
                    </a:cubicBezTo>
                    <a:cubicBezTo>
                      <a:pt x="64" y="50"/>
                      <a:pt x="63" y="51"/>
                      <a:pt x="62" y="53"/>
                    </a:cubicBezTo>
                    <a:cubicBezTo>
                      <a:pt x="62" y="54"/>
                      <a:pt x="61" y="56"/>
                      <a:pt x="60" y="57"/>
                    </a:cubicBezTo>
                    <a:cubicBezTo>
                      <a:pt x="58" y="58"/>
                      <a:pt x="57" y="60"/>
                      <a:pt x="56" y="61"/>
                    </a:cubicBezTo>
                    <a:cubicBezTo>
                      <a:pt x="54" y="62"/>
                      <a:pt x="53" y="63"/>
                      <a:pt x="52" y="64"/>
                    </a:cubicBezTo>
                    <a:cubicBezTo>
                      <a:pt x="51" y="64"/>
                      <a:pt x="50" y="65"/>
                      <a:pt x="49" y="65"/>
                    </a:cubicBezTo>
                    <a:cubicBezTo>
                      <a:pt x="47" y="66"/>
                      <a:pt x="46" y="67"/>
                      <a:pt x="44" y="67"/>
                    </a:cubicBezTo>
                    <a:cubicBezTo>
                      <a:pt x="42" y="68"/>
                      <a:pt x="41" y="68"/>
                      <a:pt x="39" y="68"/>
                    </a:cubicBezTo>
                    <a:cubicBezTo>
                      <a:pt x="37" y="68"/>
                      <a:pt x="35" y="69"/>
                      <a:pt x="33" y="69"/>
                    </a:cubicBezTo>
                    <a:cubicBezTo>
                      <a:pt x="33" y="69"/>
                      <a:pt x="33" y="68"/>
                      <a:pt x="33" y="68"/>
                    </a:cubicBezTo>
                    <a:close/>
                    <a:moveTo>
                      <a:pt x="36" y="65"/>
                    </a:moveTo>
                    <a:cubicBezTo>
                      <a:pt x="36" y="65"/>
                      <a:pt x="36" y="65"/>
                      <a:pt x="36" y="65"/>
                    </a:cubicBezTo>
                    <a:cubicBezTo>
                      <a:pt x="36" y="65"/>
                      <a:pt x="37" y="64"/>
                      <a:pt x="37" y="64"/>
                    </a:cubicBezTo>
                    <a:cubicBezTo>
                      <a:pt x="39" y="64"/>
                      <a:pt x="41" y="64"/>
                      <a:pt x="42" y="64"/>
                    </a:cubicBezTo>
                    <a:cubicBezTo>
                      <a:pt x="44" y="63"/>
                      <a:pt x="46" y="62"/>
                      <a:pt x="49" y="61"/>
                    </a:cubicBezTo>
                    <a:cubicBezTo>
                      <a:pt x="50" y="61"/>
                      <a:pt x="51" y="60"/>
                      <a:pt x="52" y="60"/>
                    </a:cubicBezTo>
                    <a:cubicBezTo>
                      <a:pt x="53" y="59"/>
                      <a:pt x="55" y="58"/>
                      <a:pt x="56" y="57"/>
                    </a:cubicBezTo>
                    <a:cubicBezTo>
                      <a:pt x="57" y="56"/>
                      <a:pt x="59" y="54"/>
                      <a:pt x="60" y="52"/>
                    </a:cubicBezTo>
                    <a:cubicBezTo>
                      <a:pt x="61" y="51"/>
                      <a:pt x="62" y="49"/>
                      <a:pt x="62" y="48"/>
                    </a:cubicBezTo>
                    <a:cubicBezTo>
                      <a:pt x="63" y="46"/>
                      <a:pt x="64" y="44"/>
                      <a:pt x="64" y="43"/>
                    </a:cubicBezTo>
                    <a:cubicBezTo>
                      <a:pt x="65" y="41"/>
                      <a:pt x="65" y="40"/>
                      <a:pt x="65" y="38"/>
                    </a:cubicBezTo>
                    <a:cubicBezTo>
                      <a:pt x="65" y="38"/>
                      <a:pt x="65" y="37"/>
                      <a:pt x="65" y="36"/>
                    </a:cubicBezTo>
                    <a:cubicBezTo>
                      <a:pt x="65" y="35"/>
                      <a:pt x="65" y="34"/>
                      <a:pt x="65" y="33"/>
                    </a:cubicBezTo>
                    <a:cubicBezTo>
                      <a:pt x="65" y="32"/>
                      <a:pt x="65" y="31"/>
                      <a:pt x="65" y="30"/>
                    </a:cubicBezTo>
                    <a:cubicBezTo>
                      <a:pt x="64" y="28"/>
                      <a:pt x="64" y="25"/>
                      <a:pt x="63" y="24"/>
                    </a:cubicBezTo>
                    <a:cubicBezTo>
                      <a:pt x="62" y="22"/>
                      <a:pt x="62" y="21"/>
                      <a:pt x="61" y="19"/>
                    </a:cubicBezTo>
                    <a:cubicBezTo>
                      <a:pt x="60" y="18"/>
                      <a:pt x="59" y="16"/>
                      <a:pt x="58" y="15"/>
                    </a:cubicBezTo>
                    <a:cubicBezTo>
                      <a:pt x="57" y="14"/>
                      <a:pt x="57" y="14"/>
                      <a:pt x="56" y="13"/>
                    </a:cubicBezTo>
                    <a:cubicBezTo>
                      <a:pt x="55" y="13"/>
                      <a:pt x="54" y="12"/>
                      <a:pt x="54" y="11"/>
                    </a:cubicBezTo>
                    <a:cubicBezTo>
                      <a:pt x="52" y="10"/>
                      <a:pt x="51" y="10"/>
                      <a:pt x="50" y="9"/>
                    </a:cubicBezTo>
                    <a:cubicBezTo>
                      <a:pt x="49" y="8"/>
                      <a:pt x="47" y="7"/>
                      <a:pt x="46" y="7"/>
                    </a:cubicBezTo>
                    <a:cubicBezTo>
                      <a:pt x="45" y="6"/>
                      <a:pt x="43" y="6"/>
                      <a:pt x="42" y="6"/>
                    </a:cubicBezTo>
                    <a:cubicBezTo>
                      <a:pt x="41" y="6"/>
                      <a:pt x="40" y="6"/>
                      <a:pt x="40" y="5"/>
                    </a:cubicBezTo>
                    <a:cubicBezTo>
                      <a:pt x="39" y="5"/>
                      <a:pt x="39" y="5"/>
                      <a:pt x="39" y="4"/>
                    </a:cubicBezTo>
                    <a:cubicBezTo>
                      <a:pt x="39" y="4"/>
                      <a:pt x="39" y="4"/>
                      <a:pt x="38" y="4"/>
                    </a:cubicBezTo>
                    <a:cubicBezTo>
                      <a:pt x="38" y="4"/>
                      <a:pt x="38" y="4"/>
                      <a:pt x="38" y="3"/>
                    </a:cubicBezTo>
                    <a:cubicBezTo>
                      <a:pt x="36" y="3"/>
                      <a:pt x="35" y="3"/>
                      <a:pt x="33" y="3"/>
                    </a:cubicBezTo>
                    <a:cubicBezTo>
                      <a:pt x="32" y="3"/>
                      <a:pt x="31" y="3"/>
                      <a:pt x="30" y="3"/>
                    </a:cubicBezTo>
                    <a:cubicBezTo>
                      <a:pt x="29" y="3"/>
                      <a:pt x="29" y="3"/>
                      <a:pt x="28" y="3"/>
                    </a:cubicBezTo>
                    <a:cubicBezTo>
                      <a:pt x="26" y="3"/>
                      <a:pt x="24" y="4"/>
                      <a:pt x="22" y="4"/>
                    </a:cubicBezTo>
                    <a:cubicBezTo>
                      <a:pt x="21" y="5"/>
                      <a:pt x="19" y="5"/>
                      <a:pt x="18" y="6"/>
                    </a:cubicBezTo>
                    <a:cubicBezTo>
                      <a:pt x="17" y="7"/>
                      <a:pt x="15" y="7"/>
                      <a:pt x="14" y="8"/>
                    </a:cubicBezTo>
                    <a:cubicBezTo>
                      <a:pt x="13" y="9"/>
                      <a:pt x="12" y="10"/>
                      <a:pt x="11" y="11"/>
                    </a:cubicBezTo>
                    <a:cubicBezTo>
                      <a:pt x="10" y="12"/>
                      <a:pt x="10" y="12"/>
                      <a:pt x="9" y="13"/>
                    </a:cubicBezTo>
                    <a:cubicBezTo>
                      <a:pt x="8" y="14"/>
                      <a:pt x="7" y="15"/>
                      <a:pt x="7" y="16"/>
                    </a:cubicBezTo>
                    <a:cubicBezTo>
                      <a:pt x="6" y="18"/>
                      <a:pt x="5" y="19"/>
                      <a:pt x="4" y="21"/>
                    </a:cubicBezTo>
                    <a:cubicBezTo>
                      <a:pt x="4" y="22"/>
                      <a:pt x="3" y="24"/>
                      <a:pt x="3" y="25"/>
                    </a:cubicBezTo>
                    <a:cubicBezTo>
                      <a:pt x="3" y="26"/>
                      <a:pt x="3" y="27"/>
                      <a:pt x="2" y="28"/>
                    </a:cubicBezTo>
                    <a:cubicBezTo>
                      <a:pt x="2" y="28"/>
                      <a:pt x="2" y="29"/>
                      <a:pt x="2" y="30"/>
                    </a:cubicBezTo>
                    <a:cubicBezTo>
                      <a:pt x="2" y="31"/>
                      <a:pt x="2" y="31"/>
                      <a:pt x="2" y="32"/>
                    </a:cubicBezTo>
                    <a:cubicBezTo>
                      <a:pt x="2" y="33"/>
                      <a:pt x="2" y="33"/>
                      <a:pt x="2" y="34"/>
                    </a:cubicBezTo>
                    <a:cubicBezTo>
                      <a:pt x="2" y="35"/>
                      <a:pt x="2" y="36"/>
                      <a:pt x="2" y="38"/>
                    </a:cubicBezTo>
                    <a:cubicBezTo>
                      <a:pt x="2" y="38"/>
                      <a:pt x="2" y="38"/>
                      <a:pt x="2" y="38"/>
                    </a:cubicBezTo>
                    <a:cubicBezTo>
                      <a:pt x="2" y="39"/>
                      <a:pt x="3" y="40"/>
                      <a:pt x="3" y="40"/>
                    </a:cubicBezTo>
                    <a:cubicBezTo>
                      <a:pt x="3" y="42"/>
                      <a:pt x="4" y="43"/>
                      <a:pt x="4" y="44"/>
                    </a:cubicBezTo>
                    <a:cubicBezTo>
                      <a:pt x="5" y="46"/>
                      <a:pt x="5" y="47"/>
                      <a:pt x="6" y="48"/>
                    </a:cubicBezTo>
                    <a:cubicBezTo>
                      <a:pt x="6" y="49"/>
                      <a:pt x="7" y="50"/>
                      <a:pt x="8" y="51"/>
                    </a:cubicBezTo>
                    <a:cubicBezTo>
                      <a:pt x="9" y="52"/>
                      <a:pt x="10" y="54"/>
                      <a:pt x="11" y="55"/>
                    </a:cubicBezTo>
                    <a:cubicBezTo>
                      <a:pt x="11" y="55"/>
                      <a:pt x="11" y="55"/>
                      <a:pt x="12" y="56"/>
                    </a:cubicBezTo>
                    <a:cubicBezTo>
                      <a:pt x="12" y="56"/>
                      <a:pt x="13" y="56"/>
                      <a:pt x="13" y="57"/>
                    </a:cubicBezTo>
                    <a:cubicBezTo>
                      <a:pt x="13" y="57"/>
                      <a:pt x="13" y="57"/>
                      <a:pt x="14" y="57"/>
                    </a:cubicBezTo>
                    <a:cubicBezTo>
                      <a:pt x="14" y="58"/>
                      <a:pt x="15" y="59"/>
                      <a:pt x="16" y="59"/>
                    </a:cubicBezTo>
                    <a:cubicBezTo>
                      <a:pt x="16" y="59"/>
                      <a:pt x="16" y="59"/>
                      <a:pt x="16" y="59"/>
                    </a:cubicBezTo>
                    <a:cubicBezTo>
                      <a:pt x="17" y="60"/>
                      <a:pt x="17" y="60"/>
                      <a:pt x="17" y="60"/>
                    </a:cubicBezTo>
                    <a:cubicBezTo>
                      <a:pt x="18" y="60"/>
                      <a:pt x="20" y="61"/>
                      <a:pt x="21" y="62"/>
                    </a:cubicBezTo>
                    <a:cubicBezTo>
                      <a:pt x="23" y="62"/>
                      <a:pt x="23" y="63"/>
                      <a:pt x="25" y="63"/>
                    </a:cubicBezTo>
                    <a:cubicBezTo>
                      <a:pt x="26" y="63"/>
                      <a:pt x="27" y="64"/>
                      <a:pt x="28" y="64"/>
                    </a:cubicBezTo>
                    <a:cubicBezTo>
                      <a:pt x="28" y="64"/>
                      <a:pt x="29" y="64"/>
                      <a:pt x="30" y="64"/>
                    </a:cubicBezTo>
                    <a:cubicBezTo>
                      <a:pt x="31" y="64"/>
                      <a:pt x="31" y="65"/>
                      <a:pt x="32" y="65"/>
                    </a:cubicBezTo>
                    <a:cubicBezTo>
                      <a:pt x="34" y="65"/>
                      <a:pt x="35" y="65"/>
                      <a:pt x="36" y="65"/>
                    </a:cubicBezTo>
                    <a:close/>
                  </a:path>
                </a:pathLst>
              </a:custGeom>
              <a:solidFill>
                <a:srgbClr val="52D0FF"/>
              </a:solidFill>
              <a:ln w="9525" cap="flat" cmpd="sng">
                <a:solidFill>
                  <a:srgbClr val="52D0FF"/>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794"/>
                  <a:buFont typeface="Arial"/>
                  <a:buNone/>
                </a:pPr>
                <a:endParaRPr sz="794" b="0" i="0" u="none" strike="noStrike" cap="none">
                  <a:solidFill>
                    <a:srgbClr val="000000"/>
                  </a:solidFill>
                  <a:latin typeface="Arial"/>
                  <a:ea typeface="Arial"/>
                  <a:cs typeface="Arial"/>
                  <a:sym typeface="Arial"/>
                </a:endParaRPr>
              </a:p>
            </p:txBody>
          </p:sp>
          <p:grpSp>
            <p:nvGrpSpPr>
              <p:cNvPr id="3243" name="Google Shape;3243;p110"/>
              <p:cNvGrpSpPr/>
              <p:nvPr/>
            </p:nvGrpSpPr>
            <p:grpSpPr>
              <a:xfrm>
                <a:off x="4367791" y="5503218"/>
                <a:ext cx="514512" cy="607725"/>
                <a:chOff x="1323342" y="5004554"/>
                <a:chExt cx="753296" cy="808882"/>
              </a:xfrm>
            </p:grpSpPr>
            <p:sp>
              <p:nvSpPr>
                <p:cNvPr id="3244" name="Google Shape;3244;p110"/>
                <p:cNvSpPr/>
                <p:nvPr/>
              </p:nvSpPr>
              <p:spPr>
                <a:xfrm>
                  <a:off x="1323342" y="53303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45" name="Google Shape;3245;p110"/>
                <p:cNvSpPr/>
                <p:nvPr/>
              </p:nvSpPr>
              <p:spPr>
                <a:xfrm>
                  <a:off x="1786742" y="5335734"/>
                  <a:ext cx="289896" cy="156047"/>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46" name="Google Shape;3246;p110"/>
                <p:cNvSpPr/>
                <p:nvPr/>
              </p:nvSpPr>
              <p:spPr>
                <a:xfrm>
                  <a:off x="1323342" y="5004554"/>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47" name="Google Shape;3247;p110"/>
                <p:cNvPicPr preferRelativeResize="0"/>
                <p:nvPr/>
              </p:nvPicPr>
              <p:blipFill rotWithShape="1">
                <a:blip r:embed="rId18">
                  <a:alphaModFix/>
                </a:blip>
                <a:srcRect/>
                <a:stretch/>
              </p:blipFill>
              <p:spPr>
                <a:xfrm rot="5340000">
                  <a:off x="1382832" y="5236003"/>
                  <a:ext cx="168251" cy="15214"/>
                </a:xfrm>
                <a:prstGeom prst="rect">
                  <a:avLst/>
                </a:prstGeom>
                <a:noFill/>
                <a:ln>
                  <a:noFill/>
                </a:ln>
              </p:spPr>
            </p:pic>
            <p:sp>
              <p:nvSpPr>
                <p:cNvPr id="3248" name="Google Shape;3248;p110"/>
                <p:cNvSpPr/>
                <p:nvPr/>
              </p:nvSpPr>
              <p:spPr>
                <a:xfrm>
                  <a:off x="1325702" y="5657390"/>
                  <a:ext cx="289896" cy="156046"/>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49" name="Google Shape;3249;p110"/>
                <p:cNvPicPr preferRelativeResize="0"/>
                <p:nvPr/>
              </p:nvPicPr>
              <p:blipFill rotWithShape="1">
                <a:blip r:embed="rId18">
                  <a:alphaModFix/>
                </a:blip>
                <a:srcRect/>
                <a:stretch/>
              </p:blipFill>
              <p:spPr>
                <a:xfrm rot="5340000">
                  <a:off x="1385192" y="5563039"/>
                  <a:ext cx="168251" cy="15214"/>
                </a:xfrm>
                <a:prstGeom prst="rect">
                  <a:avLst/>
                </a:prstGeom>
                <a:noFill/>
                <a:ln>
                  <a:noFill/>
                </a:ln>
              </p:spPr>
            </p:pic>
            <p:pic>
              <p:nvPicPr>
                <p:cNvPr id="3250" name="Google Shape;3250;p110"/>
                <p:cNvPicPr preferRelativeResize="0"/>
                <p:nvPr/>
              </p:nvPicPr>
              <p:blipFill rotWithShape="1">
                <a:blip r:embed="rId18">
                  <a:alphaModFix/>
                </a:blip>
                <a:srcRect/>
                <a:stretch/>
              </p:blipFill>
              <p:spPr>
                <a:xfrm rot="10740000">
                  <a:off x="1609463" y="5391401"/>
                  <a:ext cx="168251" cy="15214"/>
                </a:xfrm>
                <a:prstGeom prst="rect">
                  <a:avLst/>
                </a:prstGeom>
                <a:noFill/>
                <a:ln>
                  <a:noFill/>
                </a:ln>
              </p:spPr>
            </p:pic>
          </p:grpSp>
          <p:grpSp>
            <p:nvGrpSpPr>
              <p:cNvPr id="3251" name="Google Shape;3251;p110"/>
              <p:cNvGrpSpPr/>
              <p:nvPr/>
            </p:nvGrpSpPr>
            <p:grpSpPr>
              <a:xfrm>
                <a:off x="3768674" y="4894555"/>
                <a:ext cx="991249" cy="364935"/>
                <a:chOff x="1075767" y="5645677"/>
                <a:chExt cx="1090374" cy="401428"/>
              </a:xfrm>
            </p:grpSpPr>
            <p:sp>
              <p:nvSpPr>
                <p:cNvPr id="3252" name="Google Shape;3252;p110"/>
                <p:cNvSpPr/>
                <p:nvPr/>
              </p:nvSpPr>
              <p:spPr>
                <a:xfrm>
                  <a:off x="1164608" y="5913196"/>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53" name="Google Shape;3253;p110"/>
                <p:cNvSpPr/>
                <p:nvPr/>
              </p:nvSpPr>
              <p:spPr>
                <a:xfrm>
                  <a:off x="1075767" y="5677168"/>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54" name="Google Shape;3254;p110"/>
                <p:cNvPicPr preferRelativeResize="0"/>
                <p:nvPr/>
              </p:nvPicPr>
              <p:blipFill rotWithShape="1">
                <a:blip r:embed="rId18">
                  <a:alphaModFix/>
                </a:blip>
                <a:srcRect/>
                <a:stretch/>
              </p:blipFill>
              <p:spPr>
                <a:xfrm rot="5340000">
                  <a:off x="1194941" y="5867272"/>
                  <a:ext cx="113721" cy="9349"/>
                </a:xfrm>
                <a:prstGeom prst="rect">
                  <a:avLst/>
                </a:prstGeom>
                <a:noFill/>
                <a:ln>
                  <a:noFill/>
                </a:ln>
              </p:spPr>
            </p:pic>
            <p:sp>
              <p:nvSpPr>
                <p:cNvPr id="3255" name="Google Shape;3255;p110"/>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56" name="Google Shape;3256;p110"/>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57" name="Google Shape;3257;p110"/>
                <p:cNvPicPr preferRelativeResize="0"/>
                <p:nvPr/>
              </p:nvPicPr>
              <p:blipFill rotWithShape="1">
                <a:blip r:embed="rId18">
                  <a:alphaModFix/>
                </a:blip>
                <a:srcRect/>
                <a:stretch/>
              </p:blipFill>
              <p:spPr>
                <a:xfrm rot="5340000">
                  <a:off x="1635638" y="5837529"/>
                  <a:ext cx="139050" cy="11431"/>
                </a:xfrm>
                <a:prstGeom prst="rect">
                  <a:avLst/>
                </a:prstGeom>
                <a:noFill/>
                <a:ln>
                  <a:noFill/>
                </a:ln>
              </p:spPr>
            </p:pic>
            <p:pic>
              <p:nvPicPr>
                <p:cNvPr id="3258" name="Google Shape;3258;p110"/>
                <p:cNvPicPr preferRelativeResize="0"/>
                <p:nvPr/>
              </p:nvPicPr>
              <p:blipFill rotWithShape="1">
                <a:blip r:embed="rId18">
                  <a:alphaModFix/>
                </a:blip>
                <a:srcRect/>
                <a:stretch/>
              </p:blipFill>
              <p:spPr>
                <a:xfrm rot="10740000">
                  <a:off x="1389225" y="5974804"/>
                  <a:ext cx="203584" cy="16739"/>
                </a:xfrm>
                <a:prstGeom prst="rect">
                  <a:avLst/>
                </a:prstGeom>
                <a:noFill/>
                <a:ln>
                  <a:noFill/>
                </a:ln>
              </p:spPr>
            </p:pic>
            <p:sp>
              <p:nvSpPr>
                <p:cNvPr id="3259" name="Google Shape;3259;p110"/>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60" name="Google Shape;3260;p110"/>
                <p:cNvPicPr preferRelativeResize="0"/>
                <p:nvPr/>
              </p:nvPicPr>
              <p:blipFill rotWithShape="1">
                <a:blip r:embed="rId18">
                  <a:alphaModFix/>
                </a:blip>
                <a:srcRect/>
                <a:stretch/>
              </p:blipFill>
              <p:spPr>
                <a:xfrm rot="10740000">
                  <a:off x="1810903" y="5980027"/>
                  <a:ext cx="139050" cy="11431"/>
                </a:xfrm>
                <a:prstGeom prst="rect">
                  <a:avLst/>
                </a:prstGeom>
                <a:noFill/>
                <a:ln>
                  <a:noFill/>
                </a:ln>
              </p:spPr>
            </p:pic>
          </p:grpSp>
          <p:grpSp>
            <p:nvGrpSpPr>
              <p:cNvPr id="3261" name="Google Shape;3261;p110"/>
              <p:cNvGrpSpPr/>
              <p:nvPr/>
            </p:nvGrpSpPr>
            <p:grpSpPr>
              <a:xfrm>
                <a:off x="3407565" y="5409163"/>
                <a:ext cx="833671" cy="364935"/>
                <a:chOff x="1249103" y="5645677"/>
                <a:chExt cx="917038" cy="401428"/>
              </a:xfrm>
            </p:grpSpPr>
            <p:sp>
              <p:nvSpPr>
                <p:cNvPr id="3262" name="Google Shape;3262;p110"/>
                <p:cNvSpPr/>
                <p:nvPr/>
              </p:nvSpPr>
              <p:spPr>
                <a:xfrm>
                  <a:off x="1249103" y="591561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63" name="Google Shape;3263;p110"/>
                <p:cNvSpPr/>
                <p:nvPr/>
              </p:nvSpPr>
              <p:spPr>
                <a:xfrm>
                  <a:off x="1249103" y="5646355"/>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64" name="Google Shape;3264;p110"/>
                <p:cNvPicPr preferRelativeResize="0"/>
                <p:nvPr/>
              </p:nvPicPr>
              <p:blipFill rotWithShape="1">
                <a:blip r:embed="rId18">
                  <a:alphaModFix/>
                </a:blip>
                <a:srcRect/>
                <a:stretch/>
              </p:blipFill>
              <p:spPr>
                <a:xfrm rot="5340000">
                  <a:off x="1287478" y="5838207"/>
                  <a:ext cx="139050" cy="11431"/>
                </a:xfrm>
                <a:prstGeom prst="rect">
                  <a:avLst/>
                </a:prstGeom>
                <a:noFill/>
                <a:ln>
                  <a:noFill/>
                </a:ln>
              </p:spPr>
            </p:pic>
            <p:sp>
              <p:nvSpPr>
                <p:cNvPr id="3265" name="Google Shape;3265;p110"/>
                <p:cNvSpPr/>
                <p:nvPr/>
              </p:nvSpPr>
              <p:spPr>
                <a:xfrm>
                  <a:off x="1597263" y="5918141"/>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3266" name="Google Shape;3266;p110"/>
                <p:cNvSpPr/>
                <p:nvPr/>
              </p:nvSpPr>
              <p:spPr>
                <a:xfrm>
                  <a:off x="1597263" y="5645677"/>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67" name="Google Shape;3267;p110"/>
                <p:cNvPicPr preferRelativeResize="0"/>
                <p:nvPr/>
              </p:nvPicPr>
              <p:blipFill rotWithShape="1">
                <a:blip r:embed="rId18">
                  <a:alphaModFix/>
                </a:blip>
                <a:srcRect/>
                <a:stretch/>
              </p:blipFill>
              <p:spPr>
                <a:xfrm rot="5340000">
                  <a:off x="1635638" y="5837529"/>
                  <a:ext cx="139050" cy="11431"/>
                </a:xfrm>
                <a:prstGeom prst="rect">
                  <a:avLst/>
                </a:prstGeom>
                <a:noFill/>
                <a:ln>
                  <a:noFill/>
                </a:ln>
              </p:spPr>
            </p:pic>
            <p:pic>
              <p:nvPicPr>
                <p:cNvPr id="3268" name="Google Shape;3268;p110"/>
                <p:cNvPicPr preferRelativeResize="0"/>
                <p:nvPr/>
              </p:nvPicPr>
              <p:blipFill rotWithShape="1">
                <a:blip r:embed="rId18">
                  <a:alphaModFix/>
                </a:blip>
                <a:srcRect/>
                <a:stretch/>
              </p:blipFill>
              <p:spPr>
                <a:xfrm rot="10740000">
                  <a:off x="1459828" y="5977458"/>
                  <a:ext cx="139050" cy="11431"/>
                </a:xfrm>
                <a:prstGeom prst="rect">
                  <a:avLst/>
                </a:prstGeom>
                <a:noFill/>
                <a:ln>
                  <a:noFill/>
                </a:ln>
              </p:spPr>
            </p:pic>
            <p:sp>
              <p:nvSpPr>
                <p:cNvPr id="3269" name="Google Shape;3269;p110"/>
                <p:cNvSpPr/>
                <p:nvPr/>
              </p:nvSpPr>
              <p:spPr>
                <a:xfrm>
                  <a:off x="1948338" y="5917502"/>
                  <a:ext cx="217803" cy="128964"/>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pic>
              <p:nvPicPr>
                <p:cNvPr id="3270" name="Google Shape;3270;p110"/>
                <p:cNvPicPr preferRelativeResize="0"/>
                <p:nvPr/>
              </p:nvPicPr>
              <p:blipFill rotWithShape="1">
                <a:blip r:embed="rId18">
                  <a:alphaModFix/>
                </a:blip>
                <a:srcRect/>
                <a:stretch/>
              </p:blipFill>
              <p:spPr>
                <a:xfrm rot="10740000">
                  <a:off x="1810903" y="5980027"/>
                  <a:ext cx="139050" cy="11431"/>
                </a:xfrm>
                <a:prstGeom prst="rect">
                  <a:avLst/>
                </a:prstGeom>
                <a:noFill/>
                <a:ln>
                  <a:noFill/>
                </a:ln>
              </p:spPr>
            </p:pic>
          </p:grpSp>
        </p:grpSp>
        <p:sp>
          <p:nvSpPr>
            <p:cNvPr id="3271" name="Google Shape;3271;p110"/>
            <p:cNvSpPr/>
            <p:nvPr/>
          </p:nvSpPr>
          <p:spPr>
            <a:xfrm>
              <a:off x="2510043" y="4538990"/>
              <a:ext cx="790644" cy="2739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71"/>
                <a:buFont typeface="Arial"/>
                <a:buNone/>
              </a:pPr>
              <a:r>
                <a:rPr lang="en-US" sz="971" b="0" i="0" u="none" strike="noStrike" cap="none">
                  <a:solidFill>
                    <a:srgbClr val="002776"/>
                  </a:solidFill>
                  <a:latin typeface="Quattrocento Sans"/>
                  <a:ea typeface="Quattrocento Sans"/>
                  <a:cs typeface="Quattrocento Sans"/>
                  <a:sym typeface="Quattrocento Sans"/>
                </a:rPr>
                <a:t>customer</a:t>
              </a:r>
              <a:endParaRPr sz="971" b="0" i="0" u="none" strike="noStrike" cap="none">
                <a:solidFill>
                  <a:srgbClr val="002776"/>
                </a:solidFill>
                <a:latin typeface="Arial"/>
                <a:ea typeface="Arial"/>
                <a:cs typeface="Arial"/>
                <a:sym typeface="Arial"/>
              </a:endParaRPr>
            </a:p>
          </p:txBody>
        </p:sp>
        <p:sp>
          <p:nvSpPr>
            <p:cNvPr id="3272" name="Google Shape;3272;p110"/>
            <p:cNvSpPr/>
            <p:nvPr/>
          </p:nvSpPr>
          <p:spPr>
            <a:xfrm>
              <a:off x="3043443" y="4996190"/>
              <a:ext cx="708891" cy="2739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71"/>
                <a:buFont typeface="Arial"/>
                <a:buNone/>
              </a:pPr>
              <a:r>
                <a:rPr lang="en-US" sz="971" b="0" i="0" u="none" strike="noStrike" cap="none">
                  <a:solidFill>
                    <a:srgbClr val="72C7E7"/>
                  </a:solidFill>
                  <a:latin typeface="Quattrocento Sans"/>
                  <a:ea typeface="Quattrocento Sans"/>
                  <a:cs typeface="Quattrocento Sans"/>
                  <a:sym typeface="Quattrocento Sans"/>
                </a:rPr>
                <a:t>supplier</a:t>
              </a:r>
              <a:endParaRPr sz="971" b="0" i="0" u="none" strike="noStrike" cap="none">
                <a:solidFill>
                  <a:srgbClr val="72C7E7"/>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89"/>
        <p:cNvGrpSpPr/>
        <p:nvPr/>
      </p:nvGrpSpPr>
      <p:grpSpPr>
        <a:xfrm>
          <a:off x="0" y="0"/>
          <a:ext cx="0" cy="0"/>
          <a:chOff x="0" y="0"/>
          <a:chExt cx="0" cy="0"/>
        </a:xfrm>
      </p:grpSpPr>
      <p:sp>
        <p:nvSpPr>
          <p:cNvPr id="290" name="Google Shape;290;p12"/>
          <p:cNvSpPr/>
          <p:nvPr/>
        </p:nvSpPr>
        <p:spPr>
          <a:xfrm>
            <a:off x="1423116" y="1121708"/>
            <a:ext cx="9169329" cy="4482122"/>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Exercise:  Take 30 minutes and collaborate on a ubiquitous language</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Calibri"/>
                <a:ea typeface="Calibri"/>
                <a:cs typeface="Calibri"/>
                <a:sym typeface="Calibri"/>
              </a:rPr>
              <a:t>Take the thin-slice we have gone through</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Calibri"/>
                <a:ea typeface="Calibri"/>
                <a:cs typeface="Calibri"/>
                <a:sym typeface="Calibri"/>
              </a:rPr>
              <a:t>Build your ubiquitous language by creating the following:</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000" b="1" i="0" u="none" strike="noStrike" cap="none">
                <a:solidFill>
                  <a:srgbClr val="000000"/>
                </a:solidFill>
                <a:latin typeface="Arial"/>
                <a:ea typeface="Arial"/>
                <a:cs typeface="Arial"/>
                <a:sym typeface="Arial"/>
              </a:rPr>
              <a:t>A write up in plain English</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000" b="1" i="0" u="none" strike="noStrike" cap="none">
                <a:solidFill>
                  <a:srgbClr val="000000"/>
                </a:solidFill>
                <a:latin typeface="Arial"/>
                <a:ea typeface="Arial"/>
                <a:cs typeface="Arial"/>
                <a:sym typeface="Arial"/>
              </a:rPr>
              <a:t>A model representing the write up, in any format you want</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000" b="1" i="0" u="none" strike="noStrike" cap="none">
                <a:solidFill>
                  <a:srgbClr val="000000"/>
                </a:solidFill>
                <a:latin typeface="Arial"/>
                <a:ea typeface="Arial"/>
                <a:cs typeface="Arial"/>
                <a:sym typeface="Arial"/>
              </a:rPr>
              <a:t>Some scaffolding code, focused on representing the operations and relationships expressed in the model and the writeup</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Char char="•"/>
            </a:pPr>
            <a:r>
              <a:rPr lang="en-US" sz="2000" b="1" i="0" u="none" strike="noStrike" cap="none">
                <a:solidFill>
                  <a:srgbClr val="000000"/>
                </a:solidFill>
                <a:latin typeface="Arial"/>
                <a:ea typeface="Arial"/>
                <a:cs typeface="Arial"/>
                <a:sym typeface="Arial"/>
              </a:rPr>
              <a:t>Each team be ready to spend 5 minutes showing your results!</a:t>
            </a:r>
            <a:endParaRPr sz="1400" b="0" i="0" u="none" strike="noStrike" cap="none">
              <a:solidFill>
                <a:srgbClr val="000000"/>
              </a:solidFill>
              <a:latin typeface="Arial"/>
              <a:ea typeface="Arial"/>
              <a:cs typeface="Arial"/>
              <a:sym typeface="Arial"/>
            </a:endParaRPr>
          </a:p>
          <a:p>
            <a:pPr marL="914400" marR="0" lvl="1" indent="-304800" algn="l" rtl="0">
              <a:lnSpc>
                <a:spcPct val="122916"/>
              </a:lnSpc>
              <a:spcBef>
                <a:spcPts val="0"/>
              </a:spcBef>
              <a:spcAft>
                <a:spcPts val="0"/>
              </a:spcAft>
              <a:buClr>
                <a:srgbClr val="000000"/>
              </a:buClr>
              <a:buSzPts val="2400"/>
              <a:buFont typeface="Arial"/>
              <a:buNone/>
            </a:pPr>
            <a:endParaRPr sz="2000" b="1" i="0" u="none" strike="noStrike" cap="none">
              <a:solidFill>
                <a:srgbClr val="000000"/>
              </a:solidFill>
              <a:latin typeface="Arial"/>
              <a:ea typeface="Arial"/>
              <a:cs typeface="Arial"/>
              <a:sym typeface="Arial"/>
            </a:endParaRPr>
          </a:p>
          <a:p>
            <a:pPr marL="0" marR="0" lvl="0" indent="0" algn="l" rtl="0">
              <a:lnSpc>
                <a:spcPct val="122916"/>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PAs bring structured thinking, Developers express in Code, POs bring your business knowledge.</a:t>
            </a:r>
            <a:endParaRPr sz="2000" b="1" i="1" u="none" strike="noStrike" cap="non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3"/>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13</a:t>
            </a:fld>
            <a:endParaRPr sz="1200" b="0" i="0" u="none" strike="noStrike" cap="none">
              <a:solidFill>
                <a:srgbClr val="FFFFFF"/>
              </a:solidFill>
              <a:latin typeface="Calibri"/>
              <a:ea typeface="Calibri"/>
              <a:cs typeface="Calibri"/>
              <a:sym typeface="Calibri"/>
            </a:endParaRPr>
          </a:p>
        </p:txBody>
      </p:sp>
      <p:sp>
        <p:nvSpPr>
          <p:cNvPr id="296" name="Google Shape;296;p13"/>
          <p:cNvSpPr txBox="1">
            <a:spLocks noGrp="1"/>
          </p:cNvSpPr>
          <p:nvPr>
            <p:ph type="title"/>
          </p:nvPr>
        </p:nvSpPr>
        <p:spPr>
          <a:xfrm>
            <a:off x="899293" y="2579567"/>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Modelling Domains Using CRC Cards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4"/>
          <p:cNvSpPr txBox="1">
            <a:spLocks noGrp="1"/>
          </p:cNvSpPr>
          <p:nvPr>
            <p:ph type="title"/>
          </p:nvPr>
        </p:nvSpPr>
        <p:spPr>
          <a:xfrm>
            <a:off x="372123" y="212975"/>
            <a:ext cx="11149318"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2400">
                <a:latin typeface="Calibri"/>
                <a:ea typeface="Calibri"/>
                <a:cs typeface="Calibri"/>
                <a:sym typeface="Calibri"/>
              </a:rPr>
              <a:t>Class Responsibility Cards provide a way to model in an object-oriented way using natural, business friendly language</a:t>
            </a:r>
            <a:endParaRPr sz="1600" b="1" i="0" u="none" strike="noStrike" cap="none">
              <a:solidFill>
                <a:srgbClr val="3E4043"/>
              </a:solidFill>
              <a:latin typeface="Calibri"/>
              <a:ea typeface="Calibri"/>
              <a:cs typeface="Calibri"/>
              <a:sym typeface="Calibri"/>
            </a:endParaRPr>
          </a:p>
        </p:txBody>
      </p:sp>
      <p:sp>
        <p:nvSpPr>
          <p:cNvPr id="302" name="Google Shape;302;p14"/>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3E4043"/>
              </a:buClr>
              <a:buSzPts val="1200"/>
              <a:buFont typeface="Calibri"/>
              <a:buNone/>
            </a:pPr>
            <a:fld id="{00000000-1234-1234-1234-123412341234}" type="slidenum">
              <a:rPr lang="en-US" sz="1200" b="0" i="0" u="none" strike="noStrike" cap="none">
                <a:solidFill>
                  <a:srgbClr val="3E4043"/>
                </a:solidFill>
                <a:latin typeface="Calibri"/>
                <a:ea typeface="Calibri"/>
                <a:cs typeface="Calibri"/>
                <a:sym typeface="Calibri"/>
              </a:rPr>
              <a:t>14</a:t>
            </a:fld>
            <a:endParaRPr sz="1200" b="0" i="0" u="none" strike="noStrike" cap="none">
              <a:solidFill>
                <a:srgbClr val="3E4043"/>
              </a:solidFill>
              <a:latin typeface="Calibri"/>
              <a:ea typeface="Calibri"/>
              <a:cs typeface="Calibri"/>
              <a:sym typeface="Calibri"/>
            </a:endParaRPr>
          </a:p>
        </p:txBody>
      </p:sp>
      <p:grpSp>
        <p:nvGrpSpPr>
          <p:cNvPr id="303" name="Google Shape;303;p14"/>
          <p:cNvGrpSpPr/>
          <p:nvPr/>
        </p:nvGrpSpPr>
        <p:grpSpPr>
          <a:xfrm>
            <a:off x="6623096" y="1189799"/>
            <a:ext cx="5156036" cy="2550012"/>
            <a:chOff x="1923690" y="1932317"/>
            <a:chExt cx="3071004" cy="1526875"/>
          </a:xfrm>
        </p:grpSpPr>
        <p:sp>
          <p:nvSpPr>
            <p:cNvPr id="304" name="Google Shape;304;p1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Responsibility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0" i="1" u="none" strike="noStrike" cap="none">
                  <a:solidFill>
                    <a:srgbClr val="000000"/>
                  </a:solidFill>
                  <a:latin typeface="Calibri"/>
                  <a:ea typeface="Calibri"/>
                  <a:cs typeface="Calibri"/>
                  <a:sym typeface="Calibri"/>
                </a:rPr>
                <a:t>(what the class does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Calibri"/>
                <a:buNone/>
              </a:pPr>
              <a:r>
                <a:rPr lang="en-US" sz="1400" b="0" i="1" u="none" strike="noStrike" cap="none">
                  <a:solidFill>
                    <a:srgbClr val="000000"/>
                  </a:solidFill>
                  <a:latin typeface="Calibri"/>
                  <a:ea typeface="Calibri"/>
                  <a:cs typeface="Calibri"/>
                  <a:sym typeface="Calibri"/>
                </a:rPr>
                <a:t>or has)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Responsibility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Responsibility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5" name="Google Shape;305;p1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Calibri"/>
                <a:buNone/>
              </a:pPr>
              <a:r>
                <a:rPr lang="en-US" sz="3600" b="0" i="0" u="none" strike="noStrike" cap="none">
                  <a:solidFill>
                    <a:srgbClr val="000000"/>
                  </a:solidFill>
                  <a:latin typeface="Calibri"/>
                  <a:ea typeface="Calibri"/>
                  <a:cs typeface="Calibri"/>
                  <a:sym typeface="Calibri"/>
                </a:rPr>
                <a:t>Class :    A Generic Class</a:t>
              </a:r>
              <a:endParaRPr sz="4000" b="0" i="0" u="none" strike="noStrike" cap="none">
                <a:solidFill>
                  <a:srgbClr val="000000"/>
                </a:solidFill>
                <a:latin typeface="Calibri"/>
                <a:ea typeface="Calibri"/>
                <a:cs typeface="Calibri"/>
                <a:sym typeface="Calibri"/>
              </a:endParaRPr>
            </a:p>
          </p:txBody>
        </p:sp>
        <p:sp>
          <p:nvSpPr>
            <p:cNvPr id="306" name="Google Shape;306;p14"/>
            <p:cNvSpPr/>
            <p:nvPr/>
          </p:nvSpPr>
          <p:spPr>
            <a:xfrm>
              <a:off x="3048743" y="2199736"/>
              <a:ext cx="1945951"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Collaborator</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Calibri"/>
                <a:buNone/>
              </a:pPr>
              <a:r>
                <a:rPr lang="en-US" sz="1400" b="0" i="1" u="none" strike="noStrike" cap="none">
                  <a:solidFill>
                    <a:srgbClr val="000000"/>
                  </a:solidFill>
                  <a:latin typeface="Calibri"/>
                  <a:ea typeface="Calibri"/>
                  <a:cs typeface="Calibri"/>
                  <a:sym typeface="Calibri"/>
                </a:rPr>
                <a:t>(Related Objects)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Collaborator, Collaborator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Collaborator, Collaborator,  Collaborator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4000"/>
                <a:buFont typeface="Calibri"/>
                <a:buNone/>
              </a:pPr>
              <a:endParaRPr sz="4000" b="0" i="0" u="none" strike="noStrike" cap="none">
                <a:solidFill>
                  <a:srgbClr val="000000"/>
                </a:solidFill>
                <a:latin typeface="Calibri"/>
                <a:ea typeface="Calibri"/>
                <a:cs typeface="Calibri"/>
                <a:sym typeface="Calibri"/>
              </a:endParaRPr>
            </a:p>
          </p:txBody>
        </p:sp>
      </p:grpSp>
      <p:sp>
        <p:nvSpPr>
          <p:cNvPr id="307" name="Google Shape;307;p14"/>
          <p:cNvSpPr/>
          <p:nvPr/>
        </p:nvSpPr>
        <p:spPr>
          <a:xfrm>
            <a:off x="912670" y="905837"/>
            <a:ext cx="499747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Each discrete part of the domain is captured using  a “</a:t>
            </a:r>
            <a:r>
              <a:rPr lang="en-US" sz="1600" b="1" i="0" u="none" strike="noStrike" cap="none">
                <a:solidFill>
                  <a:srgbClr val="000000"/>
                </a:solidFill>
                <a:latin typeface="Calibri"/>
                <a:ea typeface="Calibri"/>
                <a:cs typeface="Calibri"/>
                <a:sym typeface="Calibri"/>
              </a:rPr>
              <a:t>Class</a:t>
            </a:r>
            <a:r>
              <a:rPr lang="en-US" sz="1600" b="0" i="0" u="none" strike="noStrike" cap="none">
                <a:solidFill>
                  <a:srgbClr val="000000"/>
                </a:solidFill>
                <a:latin typeface="Calibri"/>
                <a:ea typeface="Calibri"/>
                <a:cs typeface="Calibri"/>
                <a:sym typeface="Calibri"/>
              </a:rPr>
              <a:t>” (or Concept) Card</a:t>
            </a:r>
            <a:endParaRPr sz="1400" b="0" i="0" u="none" strike="noStrike" cap="none">
              <a:solidFill>
                <a:srgbClr val="000000"/>
              </a:solidFill>
              <a:latin typeface="Arial"/>
              <a:ea typeface="Arial"/>
              <a:cs typeface="Arial"/>
              <a:sym typeface="Arial"/>
            </a:endParaRPr>
          </a:p>
        </p:txBody>
      </p:sp>
      <p:sp>
        <p:nvSpPr>
          <p:cNvPr id="308" name="Google Shape;308;p14"/>
          <p:cNvSpPr/>
          <p:nvPr/>
        </p:nvSpPr>
        <p:spPr>
          <a:xfrm>
            <a:off x="912671" y="1672546"/>
            <a:ext cx="499747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We want to assign behaviour and information to each Class, we capture these as distinct </a:t>
            </a:r>
            <a:r>
              <a:rPr lang="en-US" sz="1600" b="1" i="0" u="none" strike="noStrike" cap="none">
                <a:solidFill>
                  <a:srgbClr val="000000"/>
                </a:solidFill>
                <a:latin typeface="Calibri"/>
                <a:ea typeface="Calibri"/>
                <a:cs typeface="Calibri"/>
                <a:sym typeface="Calibri"/>
              </a:rPr>
              <a:t>Responsibilities</a:t>
            </a:r>
            <a:r>
              <a:rPr lang="en-US" sz="16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9" name="Google Shape;309;p14"/>
          <p:cNvSpPr/>
          <p:nvPr/>
        </p:nvSpPr>
        <p:spPr>
          <a:xfrm>
            <a:off x="372123" y="987808"/>
            <a:ext cx="448986" cy="461665"/>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10" name="Google Shape;310;p14"/>
          <p:cNvSpPr/>
          <p:nvPr/>
        </p:nvSpPr>
        <p:spPr>
          <a:xfrm>
            <a:off x="372123" y="1734101"/>
            <a:ext cx="448986" cy="461665"/>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311" name="Google Shape;311;p14"/>
          <p:cNvSpPr/>
          <p:nvPr/>
        </p:nvSpPr>
        <p:spPr>
          <a:xfrm>
            <a:off x="912671" y="2418839"/>
            <a:ext cx="4997473"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Classes are almost never an island onto their own, Classes need to interact with other Classes to fulfill their Responsibilities, these are listed as </a:t>
            </a:r>
            <a:r>
              <a:rPr lang="en-US" sz="1600" b="1" i="0" u="none" strike="noStrike" cap="none">
                <a:solidFill>
                  <a:srgbClr val="000000"/>
                </a:solidFill>
                <a:latin typeface="Calibri"/>
                <a:ea typeface="Calibri"/>
                <a:cs typeface="Calibri"/>
                <a:sym typeface="Calibri"/>
              </a:rPr>
              <a:t>Collaborators</a:t>
            </a:r>
            <a:r>
              <a:rPr lang="en-US" sz="1600" b="0" i="0" u="none" strike="noStrike" cap="none">
                <a:solidFill>
                  <a:srgbClr val="000000"/>
                </a:solidFill>
                <a:latin typeface="Calibri"/>
                <a:ea typeface="Calibri"/>
                <a:cs typeface="Calibri"/>
                <a:sym typeface="Calibri"/>
              </a:rPr>
              <a:t> beside the associated Responsibility</a:t>
            </a:r>
            <a:endParaRPr sz="1400" b="0" i="0" u="none" strike="noStrike" cap="none">
              <a:solidFill>
                <a:srgbClr val="000000"/>
              </a:solidFill>
              <a:latin typeface="Arial"/>
              <a:ea typeface="Arial"/>
              <a:cs typeface="Arial"/>
              <a:sym typeface="Arial"/>
            </a:endParaRPr>
          </a:p>
        </p:txBody>
      </p:sp>
      <p:sp>
        <p:nvSpPr>
          <p:cNvPr id="312" name="Google Shape;312;p14"/>
          <p:cNvSpPr/>
          <p:nvPr/>
        </p:nvSpPr>
        <p:spPr>
          <a:xfrm>
            <a:off x="372123" y="2554095"/>
            <a:ext cx="448986" cy="461665"/>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313" name="Google Shape;313;p14"/>
          <p:cNvSpPr/>
          <p:nvPr/>
        </p:nvSpPr>
        <p:spPr>
          <a:xfrm>
            <a:off x="6276715" y="1228879"/>
            <a:ext cx="448986" cy="461665"/>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14" name="Google Shape;314;p14"/>
          <p:cNvSpPr/>
          <p:nvPr/>
        </p:nvSpPr>
        <p:spPr>
          <a:xfrm>
            <a:off x="6259898" y="2160091"/>
            <a:ext cx="448986" cy="461665"/>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315" name="Google Shape;315;p14"/>
          <p:cNvSpPr/>
          <p:nvPr/>
        </p:nvSpPr>
        <p:spPr>
          <a:xfrm>
            <a:off x="8171780" y="2830073"/>
            <a:ext cx="448986" cy="461665"/>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316" name="Google Shape;316;p14"/>
          <p:cNvSpPr/>
          <p:nvPr/>
        </p:nvSpPr>
        <p:spPr>
          <a:xfrm>
            <a:off x="912672" y="3657574"/>
            <a:ext cx="499747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 specific Class can be derived from a </a:t>
            </a:r>
            <a:r>
              <a:rPr lang="en-US" sz="1600" b="1" i="0" u="none" strike="noStrike" cap="none">
                <a:solidFill>
                  <a:srgbClr val="000000"/>
                </a:solidFill>
                <a:latin typeface="Calibri"/>
                <a:ea typeface="Calibri"/>
                <a:cs typeface="Calibri"/>
                <a:sym typeface="Calibri"/>
              </a:rPr>
              <a:t>more generic Class</a:t>
            </a:r>
            <a:r>
              <a:rPr lang="en-US" sz="1600" b="0" i="0" u="none" strike="noStrike" cap="none">
                <a:solidFill>
                  <a:srgbClr val="000000"/>
                </a:solidFill>
                <a:latin typeface="Calibri"/>
                <a:ea typeface="Calibri"/>
                <a:cs typeface="Calibri"/>
                <a:sym typeface="Calibri"/>
              </a:rPr>
              <a:t>, this lets us define concepts that apply to more than one situation </a:t>
            </a:r>
            <a:endParaRPr sz="1400" b="0" i="0" u="none" strike="noStrike" cap="none">
              <a:solidFill>
                <a:srgbClr val="000000"/>
              </a:solidFill>
              <a:latin typeface="Arial"/>
              <a:ea typeface="Arial"/>
              <a:cs typeface="Arial"/>
              <a:sym typeface="Arial"/>
            </a:endParaRPr>
          </a:p>
        </p:txBody>
      </p:sp>
      <p:sp>
        <p:nvSpPr>
          <p:cNvPr id="317" name="Google Shape;317;p14"/>
          <p:cNvSpPr/>
          <p:nvPr/>
        </p:nvSpPr>
        <p:spPr>
          <a:xfrm>
            <a:off x="372123" y="3578225"/>
            <a:ext cx="448986" cy="461665"/>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18" name="Google Shape;318;p14"/>
          <p:cNvSpPr/>
          <p:nvPr/>
        </p:nvSpPr>
        <p:spPr>
          <a:xfrm>
            <a:off x="7855129" y="1079423"/>
            <a:ext cx="448986" cy="461665"/>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19" name="Google Shape;319;p14"/>
          <p:cNvSpPr/>
          <p:nvPr/>
        </p:nvSpPr>
        <p:spPr>
          <a:xfrm>
            <a:off x="626411" y="4670505"/>
            <a:ext cx="4588369" cy="11541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1" u="none" strike="noStrike" cap="none">
                <a:solidFill>
                  <a:srgbClr val="000000"/>
                </a:solidFill>
                <a:latin typeface="Times New Roman"/>
                <a:ea typeface="Times New Roman"/>
                <a:cs typeface="Times New Roman"/>
                <a:sym typeface="Times New Roman"/>
              </a:rPr>
              <a:t>The biggest value of CRC cards is to allow people to break away from the procedural mode of thought and more fully appreciate object technology.</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0"/>
              <a:buFont typeface="Calibri"/>
              <a:buNone/>
            </a:pPr>
            <a:br>
              <a:rPr lang="en-US" sz="1050" b="1" i="1" u="none" strike="noStrike" cap="none">
                <a:solidFill>
                  <a:srgbClr val="000000"/>
                </a:solidFill>
                <a:latin typeface="Calibri"/>
                <a:ea typeface="Calibri"/>
                <a:cs typeface="Calibri"/>
                <a:sym typeface="Calibri"/>
              </a:rPr>
            </a:br>
            <a:r>
              <a:rPr lang="en-US" sz="1050" b="1" i="1" u="none" strike="noStrike" cap="none">
                <a:solidFill>
                  <a:srgbClr val="000000"/>
                </a:solidFill>
                <a:latin typeface="Calibri"/>
                <a:ea typeface="Calibri"/>
                <a:cs typeface="Calibri"/>
                <a:sym typeface="Calibri"/>
              </a:rPr>
              <a:t>http://www.extremeprogramming.org/rules/crccards.html</a:t>
            </a:r>
            <a:endParaRPr sz="1200" b="1" i="1" u="none" strike="noStrike" cap="none">
              <a:solidFill>
                <a:srgbClr val="000000"/>
              </a:solidFill>
              <a:latin typeface="Calibri"/>
              <a:ea typeface="Calibri"/>
              <a:cs typeface="Calibri"/>
              <a:sym typeface="Calibri"/>
            </a:endParaRPr>
          </a:p>
        </p:txBody>
      </p:sp>
      <p:sp>
        <p:nvSpPr>
          <p:cNvPr id="320" name="Google Shape;320;p14"/>
          <p:cNvSpPr/>
          <p:nvPr/>
        </p:nvSpPr>
        <p:spPr>
          <a:xfrm rot="5400000">
            <a:off x="5268953" y="5056605"/>
            <a:ext cx="1468416" cy="381963"/>
          </a:xfrm>
          <a:prstGeom prst="triangle">
            <a:avLst>
              <a:gd name="adj" fmla="val 50000"/>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 name="Google Shape;321;p14"/>
          <p:cNvSpPr/>
          <p:nvPr/>
        </p:nvSpPr>
        <p:spPr>
          <a:xfrm>
            <a:off x="6791541" y="4616644"/>
            <a:ext cx="4611593" cy="12618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1" u="none" strike="noStrike" cap="none">
                <a:solidFill>
                  <a:srgbClr val="000000"/>
                </a:solidFill>
                <a:latin typeface="Times New Roman"/>
                <a:ea typeface="Times New Roman"/>
                <a:cs typeface="Times New Roman"/>
                <a:sym typeface="Times New Roman"/>
              </a:rPr>
              <a:t>CRC cards provide a highly collaborative mechanism for business and technology subject matter experts to collectively understand their business domain and how it will be expressed as a solution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50"/>
              <a:buFont typeface="Calibri"/>
              <a:buNone/>
            </a:pPr>
            <a:r>
              <a:rPr lang="en-US" sz="1050" b="1" i="1" u="none" strike="noStrike" cap="none">
                <a:solidFill>
                  <a:srgbClr val="000000"/>
                </a:solidFill>
                <a:latin typeface="Calibri"/>
                <a:ea typeface="Calibri"/>
                <a:cs typeface="Calibri"/>
                <a:sym typeface="Calibri"/>
              </a:rPr>
              <a:t>Jeff &amp; Adeeb</a:t>
            </a:r>
            <a:endParaRPr sz="1200" b="1" i="1"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500"/>
                                        <p:tgtEl>
                                          <p:spTgt spid="309"/>
                                        </p:tgtEl>
                                      </p:cBhvr>
                                    </p:animEffect>
                                  </p:childTnLst>
                                </p:cTn>
                              </p:par>
                              <p:par>
                                <p:cTn id="8" presetID="10" presetClass="entr" presetSubtype="0" fill="hold" nodeType="withEffect">
                                  <p:stCondLst>
                                    <p:cond delay="0"/>
                                  </p:stCondLst>
                                  <p:childTnLst>
                                    <p:set>
                                      <p:cBhvr>
                                        <p:cTn id="9" dur="1" fill="hold">
                                          <p:stCondLst>
                                            <p:cond delay="0"/>
                                          </p:stCondLst>
                                        </p:cTn>
                                        <p:tgtEl>
                                          <p:spTgt spid="307"/>
                                        </p:tgtEl>
                                        <p:attrNameLst>
                                          <p:attrName>style.visibility</p:attrName>
                                        </p:attrNameLst>
                                      </p:cBhvr>
                                      <p:to>
                                        <p:strVal val="visible"/>
                                      </p:to>
                                    </p:set>
                                    <p:animEffect transition="in" filter="fade">
                                      <p:cBhvr>
                                        <p:cTn id="10" dur="500"/>
                                        <p:tgtEl>
                                          <p:spTgt spid="307"/>
                                        </p:tgtEl>
                                      </p:cBhvr>
                                    </p:animEffect>
                                  </p:childTnLst>
                                </p:cTn>
                              </p:par>
                              <p:par>
                                <p:cTn id="11" presetID="10" presetClass="entr" presetSubtype="0" fill="hold" nodeType="withEffect">
                                  <p:stCondLst>
                                    <p:cond delay="0"/>
                                  </p:stCondLst>
                                  <p:childTnLst>
                                    <p:set>
                                      <p:cBhvr>
                                        <p:cTn id="12" dur="1" fill="hold">
                                          <p:stCondLst>
                                            <p:cond delay="0"/>
                                          </p:stCondLst>
                                        </p:cTn>
                                        <p:tgtEl>
                                          <p:spTgt spid="313"/>
                                        </p:tgtEl>
                                        <p:attrNameLst>
                                          <p:attrName>style.visibility</p:attrName>
                                        </p:attrNameLst>
                                      </p:cBhvr>
                                      <p:to>
                                        <p:strVal val="visible"/>
                                      </p:to>
                                    </p:set>
                                    <p:animEffect transition="in" filter="fade">
                                      <p:cBhvr>
                                        <p:cTn id="13" dur="500"/>
                                        <p:tgtEl>
                                          <p:spTgt spid="3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0"/>
                                        </p:tgtEl>
                                        <p:attrNameLst>
                                          <p:attrName>style.visibility</p:attrName>
                                        </p:attrNameLst>
                                      </p:cBhvr>
                                      <p:to>
                                        <p:strVal val="visible"/>
                                      </p:to>
                                    </p:set>
                                    <p:animEffect transition="in" filter="fade">
                                      <p:cBhvr>
                                        <p:cTn id="18" dur="500"/>
                                        <p:tgtEl>
                                          <p:spTgt spid="310"/>
                                        </p:tgtEl>
                                      </p:cBhvr>
                                    </p:animEffect>
                                  </p:childTnLst>
                                </p:cTn>
                              </p:par>
                              <p:par>
                                <p:cTn id="19" presetID="10" presetClass="entr" presetSubtype="0" fill="hold" nodeType="withEffect">
                                  <p:stCondLst>
                                    <p:cond delay="0"/>
                                  </p:stCondLst>
                                  <p:childTnLst>
                                    <p:set>
                                      <p:cBhvr>
                                        <p:cTn id="20" dur="1" fill="hold">
                                          <p:stCondLst>
                                            <p:cond delay="0"/>
                                          </p:stCondLst>
                                        </p:cTn>
                                        <p:tgtEl>
                                          <p:spTgt spid="308"/>
                                        </p:tgtEl>
                                        <p:attrNameLst>
                                          <p:attrName>style.visibility</p:attrName>
                                        </p:attrNameLst>
                                      </p:cBhvr>
                                      <p:to>
                                        <p:strVal val="visible"/>
                                      </p:to>
                                    </p:set>
                                    <p:animEffect transition="in" filter="fade">
                                      <p:cBhvr>
                                        <p:cTn id="21" dur="500"/>
                                        <p:tgtEl>
                                          <p:spTgt spid="308"/>
                                        </p:tgtEl>
                                      </p:cBhvr>
                                    </p:animEffect>
                                  </p:childTnLst>
                                </p:cTn>
                              </p:par>
                              <p:par>
                                <p:cTn id="22" presetID="10" presetClass="entr" presetSubtype="0" fill="hold" nodeType="withEffect">
                                  <p:stCondLst>
                                    <p:cond delay="0"/>
                                  </p:stCondLst>
                                  <p:childTnLst>
                                    <p:set>
                                      <p:cBhvr>
                                        <p:cTn id="23" dur="1" fill="hold">
                                          <p:stCondLst>
                                            <p:cond delay="0"/>
                                          </p:stCondLst>
                                        </p:cTn>
                                        <p:tgtEl>
                                          <p:spTgt spid="314"/>
                                        </p:tgtEl>
                                        <p:attrNameLst>
                                          <p:attrName>style.visibility</p:attrName>
                                        </p:attrNameLst>
                                      </p:cBhvr>
                                      <p:to>
                                        <p:strVal val="visible"/>
                                      </p:to>
                                    </p:set>
                                    <p:animEffect transition="in" filter="fade">
                                      <p:cBhvr>
                                        <p:cTn id="24" dur="500"/>
                                        <p:tgtEl>
                                          <p:spTgt spid="3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2"/>
                                        </p:tgtEl>
                                        <p:attrNameLst>
                                          <p:attrName>style.visibility</p:attrName>
                                        </p:attrNameLst>
                                      </p:cBhvr>
                                      <p:to>
                                        <p:strVal val="visible"/>
                                      </p:to>
                                    </p:set>
                                    <p:animEffect transition="in" filter="fade">
                                      <p:cBhvr>
                                        <p:cTn id="29" dur="500"/>
                                        <p:tgtEl>
                                          <p:spTgt spid="312"/>
                                        </p:tgtEl>
                                      </p:cBhvr>
                                    </p:animEffect>
                                  </p:childTnLst>
                                </p:cTn>
                              </p:par>
                              <p:par>
                                <p:cTn id="30" presetID="10" presetClass="entr" presetSubtype="0" fill="hold" nodeType="withEffect">
                                  <p:stCondLst>
                                    <p:cond delay="0"/>
                                  </p:stCondLst>
                                  <p:childTnLst>
                                    <p:set>
                                      <p:cBhvr>
                                        <p:cTn id="31" dur="1" fill="hold">
                                          <p:stCondLst>
                                            <p:cond delay="0"/>
                                          </p:stCondLst>
                                        </p:cTn>
                                        <p:tgtEl>
                                          <p:spTgt spid="311"/>
                                        </p:tgtEl>
                                        <p:attrNameLst>
                                          <p:attrName>style.visibility</p:attrName>
                                        </p:attrNameLst>
                                      </p:cBhvr>
                                      <p:to>
                                        <p:strVal val="visible"/>
                                      </p:to>
                                    </p:set>
                                    <p:animEffect transition="in" filter="fade">
                                      <p:cBhvr>
                                        <p:cTn id="32" dur="500"/>
                                        <p:tgtEl>
                                          <p:spTgt spid="311"/>
                                        </p:tgtEl>
                                      </p:cBhvr>
                                    </p:animEffect>
                                  </p:childTnLst>
                                </p:cTn>
                              </p:par>
                              <p:par>
                                <p:cTn id="33" presetID="10" presetClass="entr" presetSubtype="0" fill="hold" nodeType="withEffect">
                                  <p:stCondLst>
                                    <p:cond delay="0"/>
                                  </p:stCondLst>
                                  <p:childTnLst>
                                    <p:set>
                                      <p:cBhvr>
                                        <p:cTn id="34" dur="1" fill="hold">
                                          <p:stCondLst>
                                            <p:cond delay="0"/>
                                          </p:stCondLst>
                                        </p:cTn>
                                        <p:tgtEl>
                                          <p:spTgt spid="315"/>
                                        </p:tgtEl>
                                        <p:attrNameLst>
                                          <p:attrName>style.visibility</p:attrName>
                                        </p:attrNameLst>
                                      </p:cBhvr>
                                      <p:to>
                                        <p:strVal val="visible"/>
                                      </p:to>
                                    </p:set>
                                    <p:animEffect transition="in" filter="fade">
                                      <p:cBhvr>
                                        <p:cTn id="35" dur="500"/>
                                        <p:tgtEl>
                                          <p:spTgt spid="3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7"/>
                                        </p:tgtEl>
                                        <p:attrNameLst>
                                          <p:attrName>style.visibility</p:attrName>
                                        </p:attrNameLst>
                                      </p:cBhvr>
                                      <p:to>
                                        <p:strVal val="visible"/>
                                      </p:to>
                                    </p:set>
                                    <p:animEffect transition="in" filter="fade">
                                      <p:cBhvr>
                                        <p:cTn id="40" dur="500"/>
                                        <p:tgtEl>
                                          <p:spTgt spid="317"/>
                                        </p:tgtEl>
                                      </p:cBhvr>
                                    </p:animEffect>
                                  </p:childTnLst>
                                </p:cTn>
                              </p:par>
                              <p:par>
                                <p:cTn id="41" presetID="10" presetClass="entr" presetSubtype="0" fill="hold" nodeType="withEffect">
                                  <p:stCondLst>
                                    <p:cond delay="0"/>
                                  </p:stCondLst>
                                  <p:childTnLst>
                                    <p:set>
                                      <p:cBhvr>
                                        <p:cTn id="42" dur="1" fill="hold">
                                          <p:stCondLst>
                                            <p:cond delay="0"/>
                                          </p:stCondLst>
                                        </p:cTn>
                                        <p:tgtEl>
                                          <p:spTgt spid="316"/>
                                        </p:tgtEl>
                                        <p:attrNameLst>
                                          <p:attrName>style.visibility</p:attrName>
                                        </p:attrNameLst>
                                      </p:cBhvr>
                                      <p:to>
                                        <p:strVal val="visible"/>
                                      </p:to>
                                    </p:set>
                                    <p:animEffect transition="in" filter="fade">
                                      <p:cBhvr>
                                        <p:cTn id="43" dur="500"/>
                                        <p:tgtEl>
                                          <p:spTgt spid="316"/>
                                        </p:tgtEl>
                                      </p:cBhvr>
                                    </p:animEffect>
                                  </p:childTnLst>
                                </p:cTn>
                              </p:par>
                              <p:par>
                                <p:cTn id="44" presetID="10" presetClass="entr" presetSubtype="0" fill="hold" nodeType="withEffect">
                                  <p:stCondLst>
                                    <p:cond delay="0"/>
                                  </p:stCondLst>
                                  <p:childTnLst>
                                    <p:set>
                                      <p:cBhvr>
                                        <p:cTn id="45" dur="1" fill="hold">
                                          <p:stCondLst>
                                            <p:cond delay="0"/>
                                          </p:stCondLst>
                                        </p:cTn>
                                        <p:tgtEl>
                                          <p:spTgt spid="318"/>
                                        </p:tgtEl>
                                        <p:attrNameLst>
                                          <p:attrName>style.visibility</p:attrName>
                                        </p:attrNameLst>
                                      </p:cBhvr>
                                      <p:to>
                                        <p:strVal val="visible"/>
                                      </p:to>
                                    </p:set>
                                    <p:animEffect transition="in" filter="fade">
                                      <p:cBhvr>
                                        <p:cTn id="46"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5"/>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2400" b="1" i="0" u="none" strike="noStrike" cap="none">
                <a:solidFill>
                  <a:srgbClr val="3E4043"/>
                </a:solidFill>
                <a:latin typeface="Calibri"/>
                <a:ea typeface="Calibri"/>
                <a:cs typeface="Calibri"/>
                <a:sym typeface="Calibri"/>
              </a:rPr>
              <a:t>The Classic Vehicle Example</a:t>
            </a:r>
            <a:endParaRPr sz="1600" b="1" i="0" u="none" strike="noStrike" cap="none">
              <a:solidFill>
                <a:srgbClr val="3E4043"/>
              </a:solidFill>
              <a:latin typeface="Calibri"/>
              <a:ea typeface="Calibri"/>
              <a:cs typeface="Calibri"/>
              <a:sym typeface="Calibri"/>
            </a:endParaRPr>
          </a:p>
        </p:txBody>
      </p:sp>
      <p:sp>
        <p:nvSpPr>
          <p:cNvPr id="327" name="Google Shape;327;p15"/>
          <p:cNvSpPr/>
          <p:nvPr/>
        </p:nvSpPr>
        <p:spPr>
          <a:xfrm>
            <a:off x="608484" y="737758"/>
            <a:ext cx="61289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1" u="none" strike="noStrike" cap="none">
                <a:solidFill>
                  <a:srgbClr val="000000"/>
                </a:solidFill>
                <a:latin typeface="Calibri"/>
                <a:ea typeface="Calibri"/>
                <a:cs typeface="Calibri"/>
                <a:sym typeface="Calibri"/>
              </a:rPr>
              <a:t>A CRC model gives you structure that can be applied to your solution (UI, Database, services, etc…)</a:t>
            </a:r>
            <a:endParaRPr sz="1400" b="0" i="0" u="none" strike="noStrike" cap="none">
              <a:solidFill>
                <a:srgbClr val="000000"/>
              </a:solidFill>
              <a:latin typeface="Arial"/>
              <a:ea typeface="Arial"/>
              <a:cs typeface="Arial"/>
              <a:sym typeface="Arial"/>
            </a:endParaRPr>
          </a:p>
        </p:txBody>
      </p:sp>
      <p:sp>
        <p:nvSpPr>
          <p:cNvPr id="328" name="Google Shape;328;p15"/>
          <p:cNvSpPr/>
          <p:nvPr/>
        </p:nvSpPr>
        <p:spPr>
          <a:xfrm>
            <a:off x="6893440" y="1308032"/>
            <a:ext cx="5102015" cy="5293757"/>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A Vehicle </a:t>
            </a:r>
            <a:r>
              <a:rPr lang="en-US" sz="1400" b="1" i="0" u="none" strike="noStrike" cap="none">
                <a:solidFill>
                  <a:srgbClr val="000000"/>
                </a:solidFill>
                <a:latin typeface="Calibri"/>
                <a:ea typeface="Calibri"/>
                <a:cs typeface="Calibri"/>
                <a:sym typeface="Calibri"/>
              </a:rPr>
              <a:t>Drives Passengers</a:t>
            </a:r>
            <a:r>
              <a:rPr lang="en-US" sz="1400" b="0" i="0" u="none" strike="noStrike" cap="none">
                <a:solidFill>
                  <a:srgbClr val="000000"/>
                </a:solidFill>
                <a:latin typeface="Calibri"/>
                <a:ea typeface="Calibri"/>
                <a:cs typeface="Calibri"/>
                <a:sym typeface="Calibri"/>
              </a:rPr>
              <a:t>, a collection of </a:t>
            </a:r>
            <a:r>
              <a:rPr lang="en-US" sz="1400" b="1" i="0" u="none" strike="noStrike" cap="none">
                <a:solidFill>
                  <a:srgbClr val="000000"/>
                </a:solidFill>
                <a:latin typeface="Calibri"/>
                <a:ea typeface="Calibri"/>
                <a:cs typeface="Calibri"/>
                <a:sym typeface="Calibri"/>
              </a:rPr>
              <a:t>Persons</a:t>
            </a:r>
            <a:r>
              <a:rPr lang="en-US" sz="1400" b="0" i="0" u="none" strike="noStrike" cap="none">
                <a:solidFill>
                  <a:srgbClr val="000000"/>
                </a:solidFill>
                <a:latin typeface="Calibri"/>
                <a:ea typeface="Calibri"/>
                <a:cs typeface="Calibri"/>
                <a:sym typeface="Calibri"/>
              </a:rPr>
              <a:t> (People?) from place to place</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A Person </a:t>
            </a:r>
            <a:r>
              <a:rPr lang="en-US" sz="1400" b="1" i="0" u="none" strike="noStrike" cap="none">
                <a:solidFill>
                  <a:srgbClr val="000000"/>
                </a:solidFill>
                <a:latin typeface="Calibri"/>
                <a:ea typeface="Calibri"/>
                <a:cs typeface="Calibri"/>
                <a:sym typeface="Calibri"/>
              </a:rPr>
              <a:t>May be A Passenger </a:t>
            </a:r>
            <a:r>
              <a:rPr lang="en-US" sz="1400" b="0" i="0" u="none" strike="noStrike" cap="none">
                <a:solidFill>
                  <a:srgbClr val="000000"/>
                </a:solidFill>
                <a:latin typeface="Calibri"/>
                <a:ea typeface="Calibri"/>
                <a:cs typeface="Calibri"/>
                <a:sym typeface="Calibri"/>
              </a:rPr>
              <a:t>in a Vehicle at any given time (or not)</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A </a:t>
            </a:r>
            <a:r>
              <a:rPr lang="en-US" sz="1400" b="1" i="0" u="none" strike="noStrike" cap="none">
                <a:solidFill>
                  <a:srgbClr val="000000"/>
                </a:solidFill>
                <a:latin typeface="Calibri"/>
                <a:ea typeface="Calibri"/>
                <a:cs typeface="Calibri"/>
                <a:sym typeface="Calibri"/>
              </a:rPr>
              <a:t>Vehicle</a:t>
            </a:r>
            <a:r>
              <a:rPr lang="en-US" sz="1400" b="0" i="0" u="none" strike="noStrike" cap="none">
                <a:solidFill>
                  <a:srgbClr val="000000"/>
                </a:solidFill>
                <a:latin typeface="Calibri"/>
                <a:ea typeface="Calibri"/>
                <a:cs typeface="Calibri"/>
                <a:sym typeface="Calibri"/>
              </a:rPr>
              <a:t> is Driven by a </a:t>
            </a:r>
            <a:r>
              <a:rPr lang="en-US" sz="1400" b="1" i="0" u="none" strike="noStrike" cap="none">
                <a:solidFill>
                  <a:srgbClr val="000000"/>
                </a:solidFill>
                <a:latin typeface="Calibri"/>
                <a:ea typeface="Calibri"/>
                <a:cs typeface="Calibri"/>
                <a:sym typeface="Calibri"/>
              </a:rPr>
              <a:t>Driver </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A Driver is a type of Person that </a:t>
            </a:r>
            <a:r>
              <a:rPr lang="en-US" sz="1400" b="1" i="0" u="none" strike="noStrike" cap="none">
                <a:solidFill>
                  <a:srgbClr val="000000"/>
                </a:solidFill>
                <a:latin typeface="Calibri"/>
                <a:ea typeface="Calibri"/>
                <a:cs typeface="Calibri"/>
                <a:sym typeface="Calibri"/>
              </a:rPr>
              <a:t>Drives</a:t>
            </a:r>
            <a:r>
              <a:rPr lang="en-US" sz="1400" b="0" i="0" u="none" strike="noStrike" cap="none">
                <a:solidFill>
                  <a:srgbClr val="000000"/>
                </a:solidFill>
                <a:latin typeface="Calibri"/>
                <a:ea typeface="Calibri"/>
                <a:cs typeface="Calibri"/>
                <a:sym typeface="Calibri"/>
              </a:rPr>
              <a:t> a Vehicle using </a:t>
            </a:r>
            <a:r>
              <a:rPr lang="en-US" sz="1400" b="1" i="0" u="none" strike="noStrike" cap="none">
                <a:solidFill>
                  <a:srgbClr val="000000"/>
                </a:solidFill>
                <a:latin typeface="Calibri"/>
                <a:ea typeface="Calibri"/>
                <a:cs typeface="Calibri"/>
                <a:sym typeface="Calibri"/>
              </a:rPr>
              <a:t>Steering</a:t>
            </a:r>
            <a:r>
              <a:rPr lang="en-US" sz="1400" b="0" i="0" u="none" strike="noStrike" cap="none">
                <a:solidFill>
                  <a:srgbClr val="000000"/>
                </a:solidFill>
                <a:latin typeface="Calibri"/>
                <a:ea typeface="Calibri"/>
                <a:cs typeface="Calibri"/>
                <a:sym typeface="Calibri"/>
              </a:rPr>
              <a:t>, </a:t>
            </a:r>
            <a:r>
              <a:rPr lang="en-US" sz="1400" b="1" i="0" u="none" strike="noStrike" cap="none">
                <a:solidFill>
                  <a:srgbClr val="000000"/>
                </a:solidFill>
                <a:latin typeface="Calibri"/>
                <a:ea typeface="Calibri"/>
                <a:cs typeface="Calibri"/>
                <a:sym typeface="Calibri"/>
              </a:rPr>
              <a:t>Gas</a:t>
            </a:r>
            <a:r>
              <a:rPr lang="en-US" sz="1400" b="0" i="0" u="none" strike="noStrike" cap="none">
                <a:solidFill>
                  <a:srgbClr val="000000"/>
                </a:solidFill>
                <a:latin typeface="Calibri"/>
                <a:ea typeface="Calibri"/>
                <a:cs typeface="Calibri"/>
                <a:sym typeface="Calibri"/>
              </a:rPr>
              <a:t>, and </a:t>
            </a:r>
            <a:r>
              <a:rPr lang="en-US" sz="1400" b="1" i="0" u="none" strike="noStrike" cap="none">
                <a:solidFill>
                  <a:srgbClr val="000000"/>
                </a:solidFill>
                <a:latin typeface="Calibri"/>
                <a:ea typeface="Calibri"/>
                <a:cs typeface="Calibri"/>
                <a:sym typeface="Calibri"/>
              </a:rPr>
              <a:t>Breaks</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Driving a Vehicle causes it to </a:t>
            </a:r>
            <a:r>
              <a:rPr lang="en-US" sz="1400" b="1" i="0" u="none" strike="noStrike" cap="none">
                <a:solidFill>
                  <a:srgbClr val="000000"/>
                </a:solidFill>
                <a:latin typeface="Calibri"/>
                <a:ea typeface="Calibri"/>
                <a:cs typeface="Calibri"/>
                <a:sym typeface="Calibri"/>
              </a:rPr>
              <a:t>Turn, Accelerate, or Decelerate </a:t>
            </a:r>
            <a:endParaRPr sz="14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A </a:t>
            </a:r>
            <a:r>
              <a:rPr lang="en-US" sz="1400" b="1" i="0" u="none" strike="noStrike" cap="none">
                <a:solidFill>
                  <a:srgbClr val="000000"/>
                </a:solidFill>
                <a:latin typeface="Calibri"/>
                <a:ea typeface="Calibri"/>
                <a:cs typeface="Calibri"/>
                <a:sym typeface="Calibri"/>
              </a:rPr>
              <a:t>Plane</a:t>
            </a:r>
            <a:r>
              <a:rPr lang="en-US" sz="1400" b="0" i="0" u="none" strike="noStrike" cap="none">
                <a:solidFill>
                  <a:srgbClr val="000000"/>
                </a:solidFill>
                <a:latin typeface="Calibri"/>
                <a:ea typeface="Calibri"/>
                <a:cs typeface="Calibri"/>
                <a:sym typeface="Calibri"/>
              </a:rPr>
              <a:t> is a type of Vehicle </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A Plane is </a:t>
            </a:r>
            <a:r>
              <a:rPr lang="en-US" sz="1400" b="1" i="0" u="none" strike="noStrike" cap="none">
                <a:solidFill>
                  <a:srgbClr val="000000"/>
                </a:solidFill>
                <a:latin typeface="Calibri"/>
                <a:ea typeface="Calibri"/>
                <a:cs typeface="Calibri"/>
                <a:sym typeface="Calibri"/>
              </a:rPr>
              <a:t>Piloted</a:t>
            </a:r>
            <a:r>
              <a:rPr lang="en-US" sz="1400" b="0" i="0" u="none" strike="noStrike" cap="none">
                <a:solidFill>
                  <a:srgbClr val="000000"/>
                </a:solidFill>
                <a:latin typeface="Calibri"/>
                <a:ea typeface="Calibri"/>
                <a:cs typeface="Calibri"/>
                <a:sym typeface="Calibri"/>
              </a:rPr>
              <a:t> by a type of Driver called a </a:t>
            </a:r>
            <a:r>
              <a:rPr lang="en-US" sz="1400" b="1" i="0" u="none" strike="noStrike" cap="none">
                <a:solidFill>
                  <a:srgbClr val="000000"/>
                </a:solidFill>
                <a:latin typeface="Calibri"/>
                <a:ea typeface="Calibri"/>
                <a:cs typeface="Calibri"/>
                <a:sym typeface="Calibri"/>
              </a:rPr>
              <a:t>Pilot</a:t>
            </a:r>
            <a:endParaRPr sz="14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A Pilot </a:t>
            </a:r>
            <a:r>
              <a:rPr lang="en-US" sz="1400" b="1" i="0" u="none" strike="noStrike" cap="none">
                <a:solidFill>
                  <a:srgbClr val="000000"/>
                </a:solidFill>
                <a:latin typeface="Calibri"/>
                <a:ea typeface="Calibri"/>
                <a:cs typeface="Calibri"/>
                <a:sym typeface="Calibri"/>
              </a:rPr>
              <a:t>Pilots</a:t>
            </a:r>
            <a:r>
              <a:rPr lang="en-US" sz="1400" b="0" i="0" u="none" strike="noStrike" cap="none">
                <a:solidFill>
                  <a:srgbClr val="000000"/>
                </a:solidFill>
                <a:latin typeface="Calibri"/>
                <a:ea typeface="Calibri"/>
                <a:cs typeface="Calibri"/>
                <a:sym typeface="Calibri"/>
              </a:rPr>
              <a:t> a Plane using a </a:t>
            </a:r>
            <a:r>
              <a:rPr lang="en-US" sz="1400" b="1" i="0" u="none" strike="noStrike" cap="none">
                <a:solidFill>
                  <a:srgbClr val="000000"/>
                </a:solidFill>
                <a:latin typeface="Calibri"/>
                <a:ea typeface="Calibri"/>
                <a:cs typeface="Calibri"/>
                <a:sym typeface="Calibri"/>
              </a:rPr>
              <a:t>Flight Stick </a:t>
            </a:r>
            <a:r>
              <a:rPr lang="en-US" sz="1400" b="0" i="0" u="none" strike="noStrike" cap="none">
                <a:solidFill>
                  <a:srgbClr val="000000"/>
                </a:solidFill>
                <a:latin typeface="Calibri"/>
                <a:ea typeface="Calibri"/>
                <a:cs typeface="Calibri"/>
                <a:sym typeface="Calibri"/>
              </a:rPr>
              <a:t>and </a:t>
            </a:r>
            <a:r>
              <a:rPr lang="en-US" sz="1400" b="1" i="0" u="none" strike="noStrike" cap="none">
                <a:solidFill>
                  <a:srgbClr val="000000"/>
                </a:solidFill>
                <a:latin typeface="Calibri"/>
                <a:ea typeface="Calibri"/>
                <a:cs typeface="Calibri"/>
                <a:sym typeface="Calibri"/>
              </a:rPr>
              <a:t>Rudder Pedals</a:t>
            </a:r>
            <a:endParaRPr sz="14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A Plane </a:t>
            </a:r>
            <a:r>
              <a:rPr lang="en-US" sz="1400" b="1" i="0" u="none" strike="noStrike" cap="none">
                <a:solidFill>
                  <a:srgbClr val="000000"/>
                </a:solidFill>
                <a:latin typeface="Calibri"/>
                <a:ea typeface="Calibri"/>
                <a:cs typeface="Calibri"/>
                <a:sym typeface="Calibri"/>
              </a:rPr>
              <a:t>Ascends or Descends </a:t>
            </a:r>
            <a:r>
              <a:rPr lang="en-US" sz="1400" b="0" i="0" u="none" strike="noStrike" cap="none">
                <a:solidFill>
                  <a:srgbClr val="000000"/>
                </a:solidFill>
                <a:latin typeface="Calibri"/>
                <a:ea typeface="Calibri"/>
                <a:cs typeface="Calibri"/>
                <a:sym typeface="Calibri"/>
              </a:rPr>
              <a:t>when a Pilot uses their Flight Stick to interact with the </a:t>
            </a:r>
            <a:r>
              <a:rPr lang="en-US" sz="1400" b="1" i="0" u="none" strike="noStrike" cap="none">
                <a:solidFill>
                  <a:srgbClr val="000000"/>
                </a:solidFill>
                <a:latin typeface="Calibri"/>
                <a:ea typeface="Calibri"/>
                <a:cs typeface="Calibri"/>
                <a:sym typeface="Calibri"/>
              </a:rPr>
              <a:t>Plane’s Elevators</a:t>
            </a:r>
            <a:endParaRPr sz="14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A Plane is </a:t>
            </a:r>
            <a:r>
              <a:rPr lang="en-US" sz="1400" b="1" i="0" u="none" strike="noStrike" cap="none">
                <a:solidFill>
                  <a:srgbClr val="000000"/>
                </a:solidFill>
                <a:latin typeface="Calibri"/>
                <a:ea typeface="Calibri"/>
                <a:cs typeface="Calibri"/>
                <a:sym typeface="Calibri"/>
              </a:rPr>
              <a:t>stabilized</a:t>
            </a:r>
            <a:r>
              <a:rPr lang="en-US" sz="1400" b="0" i="0" u="none" strike="noStrike" cap="none">
                <a:solidFill>
                  <a:srgbClr val="000000"/>
                </a:solidFill>
                <a:latin typeface="Calibri"/>
                <a:ea typeface="Calibri"/>
                <a:cs typeface="Calibri"/>
                <a:sym typeface="Calibri"/>
              </a:rPr>
              <a:t> when a Pilot uses their Rudder Pedals to interact with the </a:t>
            </a:r>
            <a:r>
              <a:rPr lang="en-US" sz="1400" b="1" i="0" u="none" strike="noStrike" cap="none">
                <a:solidFill>
                  <a:srgbClr val="000000"/>
                </a:solidFill>
                <a:latin typeface="Calibri"/>
                <a:ea typeface="Calibri"/>
                <a:cs typeface="Calibri"/>
                <a:sym typeface="Calibri"/>
              </a:rPr>
              <a:t>Plane’s Rudder</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20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A Plane </a:t>
            </a:r>
            <a:r>
              <a:rPr lang="en-US" sz="1400" b="1" i="0" u="none" strike="noStrike" cap="none">
                <a:solidFill>
                  <a:srgbClr val="000000"/>
                </a:solidFill>
                <a:latin typeface="Calibri"/>
                <a:ea typeface="Calibri"/>
                <a:cs typeface="Calibri"/>
                <a:sym typeface="Calibri"/>
              </a:rPr>
              <a:t>Rolls</a:t>
            </a:r>
            <a:r>
              <a:rPr lang="en-US" sz="1400" b="0" i="0" u="none" strike="noStrike" cap="none">
                <a:solidFill>
                  <a:srgbClr val="000000"/>
                </a:solidFill>
                <a:latin typeface="Calibri"/>
                <a:ea typeface="Calibri"/>
                <a:cs typeface="Calibri"/>
                <a:sym typeface="Calibri"/>
              </a:rPr>
              <a:t> when a Pilot uses their Flight Stick to interact with the Plane’s</a:t>
            </a:r>
            <a:r>
              <a:rPr lang="en-US" sz="1400" b="1" i="0" u="none" strike="noStrike" cap="none">
                <a:solidFill>
                  <a:srgbClr val="000000"/>
                </a:solidFill>
                <a:latin typeface="Calibri"/>
                <a:ea typeface="Calibri"/>
                <a:cs typeface="Calibri"/>
                <a:sym typeface="Calibri"/>
              </a:rPr>
              <a:t> Ailerons</a:t>
            </a:r>
            <a:endParaRPr sz="1400" b="0" i="0" u="none" strike="noStrike" cap="none">
              <a:solidFill>
                <a:srgbClr val="000000"/>
              </a:solidFill>
              <a:latin typeface="Arial"/>
              <a:ea typeface="Arial"/>
              <a:cs typeface="Arial"/>
              <a:sym typeface="Arial"/>
            </a:endParaRPr>
          </a:p>
        </p:txBody>
      </p:sp>
      <p:grpSp>
        <p:nvGrpSpPr>
          <p:cNvPr id="329" name="Google Shape;329;p15"/>
          <p:cNvGrpSpPr/>
          <p:nvPr/>
        </p:nvGrpSpPr>
        <p:grpSpPr>
          <a:xfrm>
            <a:off x="361968" y="1369584"/>
            <a:ext cx="2746026" cy="1608252"/>
            <a:chOff x="1923690" y="1932317"/>
            <a:chExt cx="3071005" cy="1526875"/>
          </a:xfrm>
        </p:grpSpPr>
        <p:sp>
          <p:nvSpPr>
            <p:cNvPr id="330" name="Google Shape;330;p15"/>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Drives Passengers</a:t>
              </a: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sp>
          <p:nvSpPr>
            <p:cNvPr id="331" name="Google Shape;331;p15"/>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Vehicle</a:t>
              </a:r>
              <a:endParaRPr sz="1800" b="0" i="0" u="none" strike="noStrike" cap="none">
                <a:solidFill>
                  <a:srgbClr val="000000"/>
                </a:solidFill>
                <a:latin typeface="Calibri"/>
                <a:ea typeface="Calibri"/>
                <a:cs typeface="Calibri"/>
                <a:sym typeface="Calibri"/>
              </a:endParaRPr>
            </a:p>
          </p:txBody>
        </p:sp>
        <p:sp>
          <p:nvSpPr>
            <p:cNvPr id="332" name="Google Shape;332;p15"/>
            <p:cNvSpPr/>
            <p:nvPr/>
          </p:nvSpPr>
          <p:spPr>
            <a:xfrm>
              <a:off x="3332239" y="2199736"/>
              <a:ext cx="1662456"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Person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grpSp>
      <p:grpSp>
        <p:nvGrpSpPr>
          <p:cNvPr id="333" name="Google Shape;333;p15"/>
          <p:cNvGrpSpPr/>
          <p:nvPr/>
        </p:nvGrpSpPr>
        <p:grpSpPr>
          <a:xfrm>
            <a:off x="4338318" y="1184734"/>
            <a:ext cx="2244013" cy="1314241"/>
            <a:chOff x="1923690" y="1932317"/>
            <a:chExt cx="3071005" cy="1526875"/>
          </a:xfrm>
        </p:grpSpPr>
        <p:sp>
          <p:nvSpPr>
            <p:cNvPr id="334" name="Google Shape;334;p15"/>
            <p:cNvSpPr/>
            <p:nvPr/>
          </p:nvSpPr>
          <p:spPr>
            <a:xfrm>
              <a:off x="1923691" y="2199736"/>
              <a:ext cx="1408548"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May Be A Passenger</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sp>
          <p:nvSpPr>
            <p:cNvPr id="335" name="Google Shape;335;p15"/>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Person</a:t>
              </a:r>
              <a:endParaRPr sz="1800" b="0" i="0" u="none" strike="noStrike" cap="none">
                <a:solidFill>
                  <a:srgbClr val="000000"/>
                </a:solidFill>
                <a:latin typeface="Calibri"/>
                <a:ea typeface="Calibri"/>
                <a:cs typeface="Calibri"/>
                <a:sym typeface="Calibri"/>
              </a:endParaRPr>
            </a:p>
          </p:txBody>
        </p:sp>
        <p:sp>
          <p:nvSpPr>
            <p:cNvPr id="336" name="Google Shape;336;p15"/>
            <p:cNvSpPr/>
            <p:nvPr/>
          </p:nvSpPr>
          <p:spPr>
            <a:xfrm>
              <a:off x="3332239" y="2199736"/>
              <a:ext cx="1662456"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Vehicle</a:t>
              </a: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grpSp>
      <p:grpSp>
        <p:nvGrpSpPr>
          <p:cNvPr id="337" name="Google Shape;337;p15"/>
          <p:cNvGrpSpPr/>
          <p:nvPr/>
        </p:nvGrpSpPr>
        <p:grpSpPr>
          <a:xfrm>
            <a:off x="376164" y="4380304"/>
            <a:ext cx="2746026" cy="1608252"/>
            <a:chOff x="760209" y="4324373"/>
            <a:chExt cx="2746026" cy="1608252"/>
          </a:xfrm>
        </p:grpSpPr>
        <p:sp>
          <p:nvSpPr>
            <p:cNvPr id="338" name="Google Shape;338;p15"/>
            <p:cNvSpPr/>
            <p:nvPr/>
          </p:nvSpPr>
          <p:spPr>
            <a:xfrm>
              <a:off x="760210" y="4606044"/>
              <a:ext cx="1689267" cy="132658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sp>
          <p:nvSpPr>
            <p:cNvPr id="339" name="Google Shape;339;p15"/>
            <p:cNvSpPr/>
            <p:nvPr/>
          </p:nvSpPr>
          <p:spPr>
            <a:xfrm>
              <a:off x="760209" y="4324373"/>
              <a:ext cx="2746024" cy="28167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Plane</a:t>
              </a:r>
              <a:endParaRPr sz="1800" b="0" i="0" u="none" strike="noStrike" cap="none">
                <a:solidFill>
                  <a:srgbClr val="000000"/>
                </a:solidFill>
                <a:latin typeface="Calibri"/>
                <a:ea typeface="Calibri"/>
                <a:cs typeface="Calibri"/>
                <a:sym typeface="Calibri"/>
              </a:endParaRPr>
            </a:p>
          </p:txBody>
        </p:sp>
        <p:sp>
          <p:nvSpPr>
            <p:cNvPr id="340" name="Google Shape;340;p15"/>
            <p:cNvSpPr/>
            <p:nvPr/>
          </p:nvSpPr>
          <p:spPr>
            <a:xfrm>
              <a:off x="1967703" y="4606044"/>
              <a:ext cx="1538532" cy="132658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grpSp>
      <p:grpSp>
        <p:nvGrpSpPr>
          <p:cNvPr id="341" name="Google Shape;341;p15"/>
          <p:cNvGrpSpPr/>
          <p:nvPr/>
        </p:nvGrpSpPr>
        <p:grpSpPr>
          <a:xfrm>
            <a:off x="4372940" y="3165158"/>
            <a:ext cx="2244013" cy="1314241"/>
            <a:chOff x="4026050" y="3237998"/>
            <a:chExt cx="2746026" cy="1608253"/>
          </a:xfrm>
        </p:grpSpPr>
        <p:sp>
          <p:nvSpPr>
            <p:cNvPr id="342" name="Google Shape;342;p15"/>
            <p:cNvSpPr/>
            <p:nvPr/>
          </p:nvSpPr>
          <p:spPr>
            <a:xfrm>
              <a:off x="4026051" y="3519670"/>
              <a:ext cx="1259493" cy="132658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Drives</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sp>
          <p:nvSpPr>
            <p:cNvPr id="343" name="Google Shape;343;p15"/>
            <p:cNvSpPr/>
            <p:nvPr/>
          </p:nvSpPr>
          <p:spPr>
            <a:xfrm>
              <a:off x="4026050" y="3237998"/>
              <a:ext cx="2746024" cy="281672"/>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Driver</a:t>
              </a:r>
              <a:endParaRPr sz="1800" b="0" i="0" u="none" strike="noStrike" cap="none">
                <a:solidFill>
                  <a:srgbClr val="000000"/>
                </a:solidFill>
                <a:latin typeface="Calibri"/>
                <a:ea typeface="Calibri"/>
                <a:cs typeface="Calibri"/>
                <a:sym typeface="Calibri"/>
              </a:endParaRPr>
            </a:p>
          </p:txBody>
        </p:sp>
        <p:sp>
          <p:nvSpPr>
            <p:cNvPr id="344" name="Google Shape;344;p15"/>
            <p:cNvSpPr/>
            <p:nvPr/>
          </p:nvSpPr>
          <p:spPr>
            <a:xfrm>
              <a:off x="5285544" y="3519670"/>
              <a:ext cx="1486532" cy="132658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Vehicle, Steering ,Gas, Breaks, </a:t>
              </a: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grpSp>
      <p:sp>
        <p:nvSpPr>
          <p:cNvPr id="345" name="Google Shape;345;p15"/>
          <p:cNvSpPr/>
          <p:nvPr/>
        </p:nvSpPr>
        <p:spPr>
          <a:xfrm>
            <a:off x="6972462" y="737758"/>
            <a:ext cx="515529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1" u="none" strike="noStrike" cap="none">
                <a:solidFill>
                  <a:srgbClr val="000000"/>
                </a:solidFill>
                <a:latin typeface="Calibri"/>
                <a:ea typeface="Calibri"/>
                <a:cs typeface="Calibri"/>
                <a:sym typeface="Calibri"/>
              </a:rPr>
              <a:t>A CRC model gives you language; plain sentences that can be verified (or not) by domain experts:</a:t>
            </a:r>
            <a:endParaRPr sz="1400" b="0" i="0" u="none" strike="noStrike" cap="none">
              <a:solidFill>
                <a:srgbClr val="000000"/>
              </a:solidFill>
              <a:latin typeface="Arial"/>
              <a:ea typeface="Arial"/>
              <a:cs typeface="Arial"/>
              <a:sym typeface="Arial"/>
            </a:endParaRPr>
          </a:p>
        </p:txBody>
      </p:sp>
      <p:cxnSp>
        <p:nvCxnSpPr>
          <p:cNvPr id="346" name="Google Shape;346;p15"/>
          <p:cNvCxnSpPr/>
          <p:nvPr/>
        </p:nvCxnSpPr>
        <p:spPr>
          <a:xfrm>
            <a:off x="3122188" y="5717505"/>
            <a:ext cx="1254000" cy="600"/>
          </a:xfrm>
          <a:prstGeom prst="bentConnector3">
            <a:avLst>
              <a:gd name="adj1" fmla="val 50000"/>
            </a:avLst>
          </a:prstGeom>
          <a:noFill/>
          <a:ln w="57150" cap="flat" cmpd="sng">
            <a:solidFill>
              <a:schemeClr val="accent1"/>
            </a:solidFill>
            <a:prstDash val="solid"/>
            <a:miter lim="800000"/>
            <a:headEnd type="none" w="sm" len="sm"/>
            <a:tailEnd type="triangle" w="med" len="med"/>
          </a:ln>
        </p:spPr>
      </p:cxnSp>
      <p:sp>
        <p:nvSpPr>
          <p:cNvPr id="347" name="Google Shape;347;p15"/>
          <p:cNvSpPr txBox="1"/>
          <p:nvPr/>
        </p:nvSpPr>
        <p:spPr>
          <a:xfrm>
            <a:off x="4095178" y="5841216"/>
            <a:ext cx="301686" cy="3550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endParaRPr sz="1800" b="0" i="0" u="none" strike="noStrike" cap="none">
              <a:solidFill>
                <a:srgbClr val="000000"/>
              </a:solidFill>
              <a:latin typeface="Calibri"/>
              <a:ea typeface="Calibri"/>
              <a:cs typeface="Calibri"/>
              <a:sym typeface="Calibri"/>
            </a:endParaRPr>
          </a:p>
        </p:txBody>
      </p:sp>
      <p:sp>
        <p:nvSpPr>
          <p:cNvPr id="348" name="Google Shape;348;p15"/>
          <p:cNvSpPr txBox="1"/>
          <p:nvPr/>
        </p:nvSpPr>
        <p:spPr>
          <a:xfrm>
            <a:off x="3108001" y="5339836"/>
            <a:ext cx="295723" cy="3550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endParaRPr sz="1800" b="0" i="0" u="none" strike="noStrike" cap="none">
              <a:solidFill>
                <a:srgbClr val="000000"/>
              </a:solidFill>
              <a:latin typeface="Calibri"/>
              <a:ea typeface="Calibri"/>
              <a:cs typeface="Calibri"/>
              <a:sym typeface="Calibri"/>
            </a:endParaRPr>
          </a:p>
        </p:txBody>
      </p:sp>
      <p:cxnSp>
        <p:nvCxnSpPr>
          <p:cNvPr id="349" name="Google Shape;349;p15"/>
          <p:cNvCxnSpPr>
            <a:stCxn id="332" idx="2"/>
            <a:endCxn id="342" idx="1"/>
          </p:cNvCxnSpPr>
          <p:nvPr/>
        </p:nvCxnSpPr>
        <p:spPr>
          <a:xfrm rot="-5400000" flipH="1">
            <a:off x="2889128" y="2453436"/>
            <a:ext cx="959400" cy="2008200"/>
          </a:xfrm>
          <a:prstGeom prst="bentConnector2">
            <a:avLst/>
          </a:prstGeom>
          <a:noFill/>
          <a:ln w="57150" cap="flat" cmpd="sng">
            <a:solidFill>
              <a:schemeClr val="accent1"/>
            </a:solidFill>
            <a:prstDash val="solid"/>
            <a:miter lim="800000"/>
            <a:headEnd type="none" w="sm" len="sm"/>
            <a:tailEnd type="triangle" w="med" len="med"/>
          </a:ln>
        </p:spPr>
      </p:cxnSp>
      <p:sp>
        <p:nvSpPr>
          <p:cNvPr id="350" name="Google Shape;350;p15"/>
          <p:cNvSpPr txBox="1"/>
          <p:nvPr/>
        </p:nvSpPr>
        <p:spPr>
          <a:xfrm>
            <a:off x="2379629" y="2972987"/>
            <a:ext cx="295723" cy="3550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endParaRPr sz="1800" b="0" i="0" u="none" strike="noStrike" cap="none">
              <a:solidFill>
                <a:srgbClr val="000000"/>
              </a:solidFill>
              <a:latin typeface="Calibri"/>
              <a:ea typeface="Calibri"/>
              <a:cs typeface="Calibri"/>
              <a:sym typeface="Calibri"/>
            </a:endParaRPr>
          </a:p>
        </p:txBody>
      </p:sp>
      <p:sp>
        <p:nvSpPr>
          <p:cNvPr id="351" name="Google Shape;351;p15"/>
          <p:cNvSpPr txBox="1"/>
          <p:nvPr/>
        </p:nvSpPr>
        <p:spPr>
          <a:xfrm>
            <a:off x="3869560" y="1986030"/>
            <a:ext cx="584717" cy="3550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a:t>
            </a:r>
            <a:endParaRPr sz="1800" b="0" i="0" u="none" strike="noStrike" cap="none">
              <a:solidFill>
                <a:srgbClr val="000000"/>
              </a:solidFill>
              <a:latin typeface="Calibri"/>
              <a:ea typeface="Calibri"/>
              <a:cs typeface="Calibri"/>
              <a:sym typeface="Calibri"/>
            </a:endParaRPr>
          </a:p>
        </p:txBody>
      </p:sp>
      <p:cxnSp>
        <p:nvCxnSpPr>
          <p:cNvPr id="352" name="Google Shape;352;p15"/>
          <p:cNvCxnSpPr>
            <a:endCxn id="334" idx="1"/>
          </p:cNvCxnSpPr>
          <p:nvPr/>
        </p:nvCxnSpPr>
        <p:spPr>
          <a:xfrm>
            <a:off x="3108019" y="1956344"/>
            <a:ext cx="1230300" cy="600"/>
          </a:xfrm>
          <a:prstGeom prst="bentConnector3">
            <a:avLst>
              <a:gd name="adj1" fmla="val 49999"/>
            </a:avLst>
          </a:prstGeom>
          <a:noFill/>
          <a:ln w="57150" cap="flat" cmpd="sng">
            <a:solidFill>
              <a:schemeClr val="accent1"/>
            </a:solidFill>
            <a:prstDash val="solid"/>
            <a:miter lim="800000"/>
            <a:headEnd type="none" w="sm" len="sm"/>
            <a:tailEnd type="triangle" w="med" len="med"/>
          </a:ln>
        </p:spPr>
      </p:cxnSp>
      <p:sp>
        <p:nvSpPr>
          <p:cNvPr id="353" name="Google Shape;353;p15"/>
          <p:cNvSpPr txBox="1"/>
          <p:nvPr/>
        </p:nvSpPr>
        <p:spPr>
          <a:xfrm>
            <a:off x="4080370" y="3977832"/>
            <a:ext cx="295723" cy="3550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endParaRPr sz="1800" b="0" i="0" u="none" strike="noStrike" cap="none">
              <a:solidFill>
                <a:srgbClr val="000000"/>
              </a:solidFill>
              <a:latin typeface="Calibri"/>
              <a:ea typeface="Calibri"/>
              <a:cs typeface="Calibri"/>
              <a:sym typeface="Calibri"/>
            </a:endParaRPr>
          </a:p>
        </p:txBody>
      </p:sp>
      <p:sp>
        <p:nvSpPr>
          <p:cNvPr id="354" name="Google Shape;354;p15"/>
          <p:cNvSpPr txBox="1"/>
          <p:nvPr/>
        </p:nvSpPr>
        <p:spPr>
          <a:xfrm>
            <a:off x="3090469" y="1601867"/>
            <a:ext cx="584717" cy="3550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0..1</a:t>
            </a:r>
            <a:endParaRPr sz="1800" b="0" i="0" u="none" strike="noStrike" cap="none">
              <a:solidFill>
                <a:srgbClr val="000000"/>
              </a:solidFill>
              <a:latin typeface="Calibri"/>
              <a:ea typeface="Calibri"/>
              <a:cs typeface="Calibri"/>
              <a:sym typeface="Calibri"/>
            </a:endParaRPr>
          </a:p>
        </p:txBody>
      </p:sp>
      <p:grpSp>
        <p:nvGrpSpPr>
          <p:cNvPr id="355" name="Google Shape;355;p15"/>
          <p:cNvGrpSpPr/>
          <p:nvPr/>
        </p:nvGrpSpPr>
        <p:grpSpPr>
          <a:xfrm rot="-900000">
            <a:off x="621835" y="3025139"/>
            <a:ext cx="620580" cy="1343355"/>
            <a:chOff x="775177" y="3504042"/>
            <a:chExt cx="663409" cy="1587564"/>
          </a:xfrm>
        </p:grpSpPr>
        <p:cxnSp>
          <p:nvCxnSpPr>
            <p:cNvPr id="356" name="Google Shape;356;p15"/>
            <p:cNvCxnSpPr>
              <a:stCxn id="357" idx="3"/>
            </p:cNvCxnSpPr>
            <p:nvPr/>
          </p:nvCxnSpPr>
          <p:spPr>
            <a:xfrm rot="986854" flipH="1">
              <a:off x="923748" y="3800593"/>
              <a:ext cx="150457" cy="1287825"/>
            </a:xfrm>
            <a:prstGeom prst="straightConnector1">
              <a:avLst/>
            </a:prstGeom>
            <a:noFill/>
            <a:ln w="57150" cap="flat" cmpd="sng">
              <a:solidFill>
                <a:schemeClr val="accent1"/>
              </a:solidFill>
              <a:prstDash val="solid"/>
              <a:miter lim="800000"/>
              <a:headEnd type="none" w="sm" len="sm"/>
              <a:tailEnd type="none" w="sm" len="sm"/>
            </a:ln>
          </p:spPr>
        </p:cxnSp>
        <p:sp>
          <p:nvSpPr>
            <p:cNvPr id="357" name="Google Shape;357;p15"/>
            <p:cNvSpPr/>
            <p:nvPr/>
          </p:nvSpPr>
          <p:spPr>
            <a:xfrm rot="900000">
              <a:off x="1122625" y="3535068"/>
              <a:ext cx="280595" cy="310223"/>
            </a:xfrm>
            <a:prstGeom prst="triangle">
              <a:avLst>
                <a:gd name="adj" fmla="val 50000"/>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58" name="Google Shape;358;p15"/>
          <p:cNvGrpSpPr/>
          <p:nvPr/>
        </p:nvGrpSpPr>
        <p:grpSpPr>
          <a:xfrm rot="-900000">
            <a:off x="5342234" y="2507743"/>
            <a:ext cx="395000" cy="634267"/>
            <a:chOff x="1078025" y="3710134"/>
            <a:chExt cx="290352" cy="601057"/>
          </a:xfrm>
        </p:grpSpPr>
        <p:cxnSp>
          <p:nvCxnSpPr>
            <p:cNvPr id="359" name="Google Shape;359;p15"/>
            <p:cNvCxnSpPr>
              <a:stCxn id="360" idx="3"/>
              <a:endCxn id="343" idx="0"/>
            </p:cNvCxnSpPr>
            <p:nvPr/>
          </p:nvCxnSpPr>
          <p:spPr>
            <a:xfrm rot="1106097">
              <a:off x="1156476" y="3984955"/>
              <a:ext cx="3795" cy="329072"/>
            </a:xfrm>
            <a:prstGeom prst="straightConnector1">
              <a:avLst/>
            </a:prstGeom>
            <a:noFill/>
            <a:ln w="57150" cap="flat" cmpd="sng">
              <a:solidFill>
                <a:schemeClr val="accent1"/>
              </a:solidFill>
              <a:prstDash val="solid"/>
              <a:miter lim="800000"/>
              <a:headEnd type="none" w="sm" len="sm"/>
              <a:tailEnd type="none" w="sm" len="sm"/>
            </a:ln>
          </p:spPr>
        </p:cxnSp>
        <p:sp>
          <p:nvSpPr>
            <p:cNvPr id="360" name="Google Shape;360;p15"/>
            <p:cNvSpPr/>
            <p:nvPr/>
          </p:nvSpPr>
          <p:spPr>
            <a:xfrm rot="900000">
              <a:off x="1107253" y="3735776"/>
              <a:ext cx="231897" cy="256383"/>
            </a:xfrm>
            <a:prstGeom prst="triangle">
              <a:avLst>
                <a:gd name="adj" fmla="val 50000"/>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61" name="Google Shape;361;p15"/>
          <p:cNvGrpSpPr/>
          <p:nvPr/>
        </p:nvGrpSpPr>
        <p:grpSpPr>
          <a:xfrm rot="-900000">
            <a:off x="5330711" y="4490244"/>
            <a:ext cx="395000" cy="633633"/>
            <a:chOff x="1130966" y="3728416"/>
            <a:chExt cx="290352" cy="600457"/>
          </a:xfrm>
        </p:grpSpPr>
        <p:cxnSp>
          <p:nvCxnSpPr>
            <p:cNvPr id="362" name="Google Shape;362;p15"/>
            <p:cNvCxnSpPr>
              <a:stCxn id="363" idx="3"/>
              <a:endCxn id="364" idx="0"/>
            </p:cNvCxnSpPr>
            <p:nvPr/>
          </p:nvCxnSpPr>
          <p:spPr>
            <a:xfrm rot="1106097">
              <a:off x="1209445" y="4003996"/>
              <a:ext cx="8538" cy="326955"/>
            </a:xfrm>
            <a:prstGeom prst="straightConnector1">
              <a:avLst/>
            </a:prstGeom>
            <a:noFill/>
            <a:ln w="57150" cap="flat" cmpd="sng">
              <a:solidFill>
                <a:schemeClr val="accent1"/>
              </a:solidFill>
              <a:prstDash val="solid"/>
              <a:miter lim="800000"/>
              <a:headEnd type="none" w="sm" len="sm"/>
              <a:tailEnd type="none" w="sm" len="sm"/>
            </a:ln>
          </p:spPr>
        </p:cxnSp>
        <p:sp>
          <p:nvSpPr>
            <p:cNvPr id="363" name="Google Shape;363;p15"/>
            <p:cNvSpPr/>
            <p:nvPr/>
          </p:nvSpPr>
          <p:spPr>
            <a:xfrm rot="900000">
              <a:off x="1160194" y="3754058"/>
              <a:ext cx="231897" cy="256383"/>
            </a:xfrm>
            <a:prstGeom prst="triangle">
              <a:avLst>
                <a:gd name="adj" fmla="val 50000"/>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65" name="Google Shape;365;p15"/>
          <p:cNvSpPr/>
          <p:nvPr/>
        </p:nvSpPr>
        <p:spPr>
          <a:xfrm>
            <a:off x="371689" y="1915654"/>
            <a:ext cx="2169543"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is Driven                          Driver</a:t>
            </a:r>
            <a:endParaRPr sz="1400" b="0" i="0" u="none" strike="noStrike" cap="none">
              <a:solidFill>
                <a:srgbClr val="000000"/>
              </a:solidFill>
              <a:latin typeface="Arial"/>
              <a:ea typeface="Arial"/>
              <a:cs typeface="Arial"/>
              <a:sym typeface="Arial"/>
            </a:endParaRPr>
          </a:p>
        </p:txBody>
      </p:sp>
      <p:sp>
        <p:nvSpPr>
          <p:cNvPr id="366" name="Google Shape;366;p15"/>
          <p:cNvSpPr/>
          <p:nvPr/>
        </p:nvSpPr>
        <p:spPr>
          <a:xfrm>
            <a:off x="358190" y="2196005"/>
            <a:ext cx="280180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Turns                                Steering, Wheels, Driver</a:t>
            </a:r>
            <a:endParaRPr sz="1050" b="0" i="0" u="none" strike="noStrike" cap="none">
              <a:solidFill>
                <a:srgbClr val="000000"/>
              </a:solidFill>
              <a:latin typeface="Calibri"/>
              <a:ea typeface="Calibri"/>
              <a:cs typeface="Calibri"/>
              <a:sym typeface="Calibri"/>
            </a:endParaRPr>
          </a:p>
        </p:txBody>
      </p:sp>
      <p:sp>
        <p:nvSpPr>
          <p:cNvPr id="367" name="Google Shape;367;p15"/>
          <p:cNvSpPr/>
          <p:nvPr/>
        </p:nvSpPr>
        <p:spPr>
          <a:xfrm>
            <a:off x="334369" y="2555988"/>
            <a:ext cx="1304749"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Accelerates and Decelerates</a:t>
            </a:r>
            <a:endParaRPr sz="1400" b="0" i="0" u="none" strike="noStrike" cap="none">
              <a:solidFill>
                <a:srgbClr val="000000"/>
              </a:solidFill>
              <a:latin typeface="Arial"/>
              <a:ea typeface="Arial"/>
              <a:cs typeface="Arial"/>
              <a:sym typeface="Arial"/>
            </a:endParaRPr>
          </a:p>
        </p:txBody>
      </p:sp>
      <p:sp>
        <p:nvSpPr>
          <p:cNvPr id="368" name="Google Shape;368;p15"/>
          <p:cNvSpPr/>
          <p:nvPr/>
        </p:nvSpPr>
        <p:spPr>
          <a:xfrm>
            <a:off x="1625447" y="2575755"/>
            <a:ext cx="130474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Gas, Pedal, Driver</a:t>
            </a:r>
            <a:endParaRPr sz="1400" b="0" i="0" u="none" strike="noStrike" cap="none">
              <a:solidFill>
                <a:srgbClr val="000000"/>
              </a:solidFill>
              <a:latin typeface="Arial"/>
              <a:ea typeface="Arial"/>
              <a:cs typeface="Arial"/>
              <a:sym typeface="Arial"/>
            </a:endParaRPr>
          </a:p>
        </p:txBody>
      </p:sp>
      <p:sp>
        <p:nvSpPr>
          <p:cNvPr id="369" name="Google Shape;369;p15"/>
          <p:cNvSpPr/>
          <p:nvPr/>
        </p:nvSpPr>
        <p:spPr>
          <a:xfrm>
            <a:off x="375254" y="4674107"/>
            <a:ext cx="1689267" cy="2941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Is Piloted                         Pilot </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sp>
        <p:nvSpPr>
          <p:cNvPr id="370" name="Google Shape;370;p15"/>
          <p:cNvSpPr/>
          <p:nvPr/>
        </p:nvSpPr>
        <p:spPr>
          <a:xfrm>
            <a:off x="385592" y="4938804"/>
            <a:ext cx="2652936" cy="351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Ascends / Descends     Flight Stick, Elevator,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                                         Pilot</a:t>
            </a: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sp>
        <p:nvSpPr>
          <p:cNvPr id="371" name="Google Shape;371;p15"/>
          <p:cNvSpPr/>
          <p:nvPr/>
        </p:nvSpPr>
        <p:spPr>
          <a:xfrm>
            <a:off x="385592" y="5353898"/>
            <a:ext cx="2652936" cy="351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Stabilizes                        Rudder Pedals, Rudder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 </a:t>
            </a:r>
            <a:endParaRPr sz="1050" b="0" i="0" u="none" strike="noStrike" cap="none">
              <a:solidFill>
                <a:srgbClr val="000000"/>
              </a:solidFill>
              <a:latin typeface="Calibri"/>
              <a:ea typeface="Calibri"/>
              <a:cs typeface="Calibri"/>
              <a:sym typeface="Calibri"/>
            </a:endParaRPr>
          </a:p>
        </p:txBody>
      </p:sp>
      <p:sp>
        <p:nvSpPr>
          <p:cNvPr id="372" name="Google Shape;372;p15"/>
          <p:cNvSpPr/>
          <p:nvPr/>
        </p:nvSpPr>
        <p:spPr>
          <a:xfrm>
            <a:off x="385592" y="5717505"/>
            <a:ext cx="2652936" cy="351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Roll                                  Aileron, Flight Stick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 </a:t>
            </a:r>
            <a:endParaRPr sz="1050" b="0" i="0" u="none" strike="noStrike" cap="none">
              <a:solidFill>
                <a:srgbClr val="000000"/>
              </a:solidFill>
              <a:latin typeface="Calibri"/>
              <a:ea typeface="Calibri"/>
              <a:cs typeface="Calibri"/>
              <a:sym typeface="Calibri"/>
            </a:endParaRPr>
          </a:p>
        </p:txBody>
      </p:sp>
      <p:grpSp>
        <p:nvGrpSpPr>
          <p:cNvPr id="373" name="Google Shape;373;p15"/>
          <p:cNvGrpSpPr/>
          <p:nvPr/>
        </p:nvGrpSpPr>
        <p:grpSpPr>
          <a:xfrm>
            <a:off x="4352748" y="5145581"/>
            <a:ext cx="2259018" cy="1314241"/>
            <a:chOff x="4005858" y="5246106"/>
            <a:chExt cx="2764388" cy="1608253"/>
          </a:xfrm>
        </p:grpSpPr>
        <p:sp>
          <p:nvSpPr>
            <p:cNvPr id="374" name="Google Shape;374;p15"/>
            <p:cNvSpPr/>
            <p:nvPr/>
          </p:nvSpPr>
          <p:spPr>
            <a:xfrm>
              <a:off x="4024221" y="5527778"/>
              <a:ext cx="1259493" cy="132658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sp>
          <p:nvSpPr>
            <p:cNvPr id="364" name="Google Shape;364;p15"/>
            <p:cNvSpPr/>
            <p:nvPr/>
          </p:nvSpPr>
          <p:spPr>
            <a:xfrm>
              <a:off x="4024220" y="5246106"/>
              <a:ext cx="2746024" cy="281672"/>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Pilot</a:t>
              </a:r>
              <a:endParaRPr sz="1800" b="0" i="0" u="none" strike="noStrike" cap="none">
                <a:solidFill>
                  <a:srgbClr val="000000"/>
                </a:solidFill>
                <a:latin typeface="Calibri"/>
                <a:ea typeface="Calibri"/>
                <a:cs typeface="Calibri"/>
                <a:sym typeface="Calibri"/>
              </a:endParaRPr>
            </a:p>
          </p:txBody>
        </p:sp>
        <p:sp>
          <p:nvSpPr>
            <p:cNvPr id="375" name="Google Shape;375;p15"/>
            <p:cNvSpPr/>
            <p:nvPr/>
          </p:nvSpPr>
          <p:spPr>
            <a:xfrm>
              <a:off x="5283714" y="5527778"/>
              <a:ext cx="1486532" cy="132658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Calibri"/>
                <a:ea typeface="Calibri"/>
                <a:cs typeface="Calibri"/>
                <a:sym typeface="Calibri"/>
              </a:endParaRPr>
            </a:p>
          </p:txBody>
        </p:sp>
        <p:sp>
          <p:nvSpPr>
            <p:cNvPr id="376" name="Google Shape;376;p15"/>
            <p:cNvSpPr/>
            <p:nvPr/>
          </p:nvSpPr>
          <p:spPr>
            <a:xfrm>
              <a:off x="4005858" y="5555534"/>
              <a:ext cx="663540" cy="3106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Pilots</a:t>
              </a:r>
              <a:endParaRPr sz="1800" b="0" i="0" u="none" strike="noStrike" cap="none">
                <a:solidFill>
                  <a:srgbClr val="000000"/>
                </a:solidFill>
                <a:latin typeface="Calibri"/>
                <a:ea typeface="Calibri"/>
                <a:cs typeface="Calibri"/>
                <a:sym typeface="Calibri"/>
              </a:endParaRPr>
            </a:p>
          </p:txBody>
        </p:sp>
        <p:sp>
          <p:nvSpPr>
            <p:cNvPr id="377" name="Google Shape;377;p15"/>
            <p:cNvSpPr/>
            <p:nvPr/>
          </p:nvSpPr>
          <p:spPr>
            <a:xfrm>
              <a:off x="5263057" y="5530479"/>
              <a:ext cx="1507188"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Plane, Flight Stick, Rudder Pedals</a:t>
              </a:r>
              <a:endParaRPr sz="1400" b="0" i="0" u="none" strike="noStrike" cap="none">
                <a:solidFill>
                  <a:srgbClr val="000000"/>
                </a:solidFill>
                <a:latin typeface="Arial"/>
                <a:ea typeface="Arial"/>
                <a:cs typeface="Arial"/>
                <a:sym typeface="Arial"/>
              </a:endParaRPr>
            </a:p>
          </p:txBody>
        </p:sp>
      </p:grpSp>
      <p:sp>
        <p:nvSpPr>
          <p:cNvPr id="378" name="Google Shape;378;p15"/>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3E4043"/>
              </a:buClr>
              <a:buSzPts val="1200"/>
              <a:buFont typeface="Calibri"/>
              <a:buNone/>
            </a:pPr>
            <a:fld id="{00000000-1234-1234-1234-123412341234}" type="slidenum">
              <a:rPr lang="en-US" sz="1200" b="0" i="0" u="none" strike="noStrike" cap="none">
                <a:solidFill>
                  <a:srgbClr val="3E4043"/>
                </a:solidFill>
                <a:latin typeface="Calibri"/>
                <a:ea typeface="Calibri"/>
                <a:cs typeface="Calibri"/>
                <a:sym typeface="Calibri"/>
              </a:rPr>
              <a:t>15</a:t>
            </a:fld>
            <a:endParaRPr sz="1200" b="0" i="0" u="none" strike="noStrike" cap="none">
              <a:solidFill>
                <a:srgbClr val="3E4043"/>
              </a:solidFill>
              <a:latin typeface="Calibri"/>
              <a:ea typeface="Calibri"/>
              <a:cs typeface="Calibri"/>
              <a:sym typeface="Calibri"/>
            </a:endParaRPr>
          </a:p>
        </p:txBody>
      </p:sp>
      <p:sp>
        <p:nvSpPr>
          <p:cNvPr id="379" name="Google Shape;379;p15"/>
          <p:cNvSpPr txBox="1"/>
          <p:nvPr/>
        </p:nvSpPr>
        <p:spPr>
          <a:xfrm>
            <a:off x="6586151" y="-840259"/>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500"/>
                                        <p:tgtEl>
                                          <p:spTgt spid="329"/>
                                        </p:tgtEl>
                                      </p:cBhvr>
                                    </p:animEffect>
                                  </p:childTnLst>
                                </p:cTn>
                              </p:par>
                              <p:par>
                                <p:cTn id="8" presetID="10" presetClass="entr" presetSubtype="0" fill="hold" nodeType="withEffect">
                                  <p:stCondLst>
                                    <p:cond delay="0"/>
                                  </p:stCondLst>
                                  <p:childTnLst>
                                    <p:set>
                                      <p:cBhvr>
                                        <p:cTn id="9" dur="1" fill="hold">
                                          <p:stCondLst>
                                            <p:cond delay="0"/>
                                          </p:stCondLst>
                                        </p:cTn>
                                        <p:tgtEl>
                                          <p:spTgt spid="328">
                                            <p:txEl>
                                              <p:pRg st="0" end="0"/>
                                            </p:txEl>
                                          </p:spTgt>
                                        </p:tgtEl>
                                        <p:attrNameLst>
                                          <p:attrName>style.visibility</p:attrName>
                                        </p:attrNameLst>
                                      </p:cBhvr>
                                      <p:to>
                                        <p:strVal val="visible"/>
                                      </p:to>
                                    </p:set>
                                    <p:animEffect transition="in" filter="fade">
                                      <p:cBhvr>
                                        <p:cTn id="10" dur="500"/>
                                        <p:tgtEl>
                                          <p:spTgt spid="32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28">
                                            <p:txEl>
                                              <p:pRg st="1" end="1"/>
                                            </p:txEl>
                                          </p:spTgt>
                                        </p:tgtEl>
                                        <p:attrNameLst>
                                          <p:attrName>style.visibility</p:attrName>
                                        </p:attrNameLst>
                                      </p:cBhvr>
                                      <p:to>
                                        <p:strVal val="visible"/>
                                      </p:to>
                                    </p:set>
                                    <p:animEffect transition="in" filter="fade">
                                      <p:cBhvr>
                                        <p:cTn id="13" dur="500"/>
                                        <p:tgtEl>
                                          <p:spTgt spid="32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28">
                                            <p:txEl>
                                              <p:pRg st="2" end="2"/>
                                            </p:txEl>
                                          </p:spTgt>
                                        </p:tgtEl>
                                        <p:attrNameLst>
                                          <p:attrName>style.visibility</p:attrName>
                                        </p:attrNameLst>
                                      </p:cBhvr>
                                      <p:to>
                                        <p:strVal val="visible"/>
                                      </p:to>
                                    </p:set>
                                    <p:animEffect transition="in" filter="fade">
                                      <p:cBhvr>
                                        <p:cTn id="16" dur="500"/>
                                        <p:tgtEl>
                                          <p:spTgt spid="328">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28">
                                            <p:txEl>
                                              <p:pRg st="3" end="3"/>
                                            </p:txEl>
                                          </p:spTgt>
                                        </p:tgtEl>
                                        <p:attrNameLst>
                                          <p:attrName>style.visibility</p:attrName>
                                        </p:attrNameLst>
                                      </p:cBhvr>
                                      <p:to>
                                        <p:strVal val="visible"/>
                                      </p:to>
                                    </p:set>
                                    <p:animEffect transition="in" filter="fade">
                                      <p:cBhvr>
                                        <p:cTn id="19" dur="500"/>
                                        <p:tgtEl>
                                          <p:spTgt spid="328">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28">
                                            <p:txEl>
                                              <p:pRg st="4" end="4"/>
                                            </p:txEl>
                                          </p:spTgt>
                                        </p:tgtEl>
                                        <p:attrNameLst>
                                          <p:attrName>style.visibility</p:attrName>
                                        </p:attrNameLst>
                                      </p:cBhvr>
                                      <p:to>
                                        <p:strVal val="visible"/>
                                      </p:to>
                                    </p:set>
                                    <p:animEffect transition="in" filter="fade">
                                      <p:cBhvr>
                                        <p:cTn id="22" dur="500"/>
                                        <p:tgtEl>
                                          <p:spTgt spid="328">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28">
                                            <p:txEl>
                                              <p:pRg st="5" end="5"/>
                                            </p:txEl>
                                          </p:spTgt>
                                        </p:tgtEl>
                                        <p:attrNameLst>
                                          <p:attrName>style.visibility</p:attrName>
                                        </p:attrNameLst>
                                      </p:cBhvr>
                                      <p:to>
                                        <p:strVal val="visible"/>
                                      </p:to>
                                    </p:set>
                                    <p:animEffect transition="in" filter="fade">
                                      <p:cBhvr>
                                        <p:cTn id="25" dur="500"/>
                                        <p:tgtEl>
                                          <p:spTgt spid="328">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28">
                                            <p:txEl>
                                              <p:pRg st="6" end="6"/>
                                            </p:txEl>
                                          </p:spTgt>
                                        </p:tgtEl>
                                        <p:attrNameLst>
                                          <p:attrName>style.visibility</p:attrName>
                                        </p:attrNameLst>
                                      </p:cBhvr>
                                      <p:to>
                                        <p:strVal val="visible"/>
                                      </p:to>
                                    </p:set>
                                    <p:animEffect transition="in" filter="fade">
                                      <p:cBhvr>
                                        <p:cTn id="28" dur="500"/>
                                        <p:tgtEl>
                                          <p:spTgt spid="328">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28">
                                            <p:txEl>
                                              <p:pRg st="7" end="7"/>
                                            </p:txEl>
                                          </p:spTgt>
                                        </p:tgtEl>
                                        <p:attrNameLst>
                                          <p:attrName>style.visibility</p:attrName>
                                        </p:attrNameLst>
                                      </p:cBhvr>
                                      <p:to>
                                        <p:strVal val="visible"/>
                                      </p:to>
                                    </p:set>
                                    <p:animEffect transition="in" filter="fade">
                                      <p:cBhvr>
                                        <p:cTn id="31" dur="500"/>
                                        <p:tgtEl>
                                          <p:spTgt spid="328">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8">
                                            <p:txEl>
                                              <p:pRg st="8" end="8"/>
                                            </p:txEl>
                                          </p:spTgt>
                                        </p:tgtEl>
                                        <p:attrNameLst>
                                          <p:attrName>style.visibility</p:attrName>
                                        </p:attrNameLst>
                                      </p:cBhvr>
                                      <p:to>
                                        <p:strVal val="visible"/>
                                      </p:to>
                                    </p:set>
                                    <p:animEffect transition="in" filter="fade">
                                      <p:cBhvr>
                                        <p:cTn id="34" dur="500"/>
                                        <p:tgtEl>
                                          <p:spTgt spid="328">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28">
                                            <p:txEl>
                                              <p:pRg st="9" end="9"/>
                                            </p:txEl>
                                          </p:spTgt>
                                        </p:tgtEl>
                                        <p:attrNameLst>
                                          <p:attrName>style.visibility</p:attrName>
                                        </p:attrNameLst>
                                      </p:cBhvr>
                                      <p:to>
                                        <p:strVal val="visible"/>
                                      </p:to>
                                    </p:set>
                                    <p:animEffect transition="in" filter="fade">
                                      <p:cBhvr>
                                        <p:cTn id="37" dur="500"/>
                                        <p:tgtEl>
                                          <p:spTgt spid="328">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28">
                                            <p:txEl>
                                              <p:pRg st="10" end="10"/>
                                            </p:txEl>
                                          </p:spTgt>
                                        </p:tgtEl>
                                        <p:attrNameLst>
                                          <p:attrName>style.visibility</p:attrName>
                                        </p:attrNameLst>
                                      </p:cBhvr>
                                      <p:to>
                                        <p:strVal val="visible"/>
                                      </p:to>
                                    </p:set>
                                    <p:animEffect transition="in" filter="fade">
                                      <p:cBhvr>
                                        <p:cTn id="40" dur="500"/>
                                        <p:tgtEl>
                                          <p:spTgt spid="328">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33"/>
                                        </p:tgtEl>
                                        <p:attrNameLst>
                                          <p:attrName>style.visibility</p:attrName>
                                        </p:attrNameLst>
                                      </p:cBhvr>
                                      <p:to>
                                        <p:strVal val="visible"/>
                                      </p:to>
                                    </p:set>
                                    <p:animEffect transition="in" filter="fade">
                                      <p:cBhvr>
                                        <p:cTn id="45" dur="500"/>
                                        <p:tgtEl>
                                          <p:spTgt spid="3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52"/>
                                        </p:tgtEl>
                                        <p:attrNameLst>
                                          <p:attrName>style.visibility</p:attrName>
                                        </p:attrNameLst>
                                      </p:cBhvr>
                                      <p:to>
                                        <p:strVal val="visible"/>
                                      </p:to>
                                    </p:set>
                                    <p:animEffect transition="in" filter="fade">
                                      <p:cBhvr>
                                        <p:cTn id="50" dur="500"/>
                                        <p:tgtEl>
                                          <p:spTgt spid="352"/>
                                        </p:tgtEl>
                                      </p:cBhvr>
                                    </p:animEffect>
                                  </p:childTnLst>
                                </p:cTn>
                              </p:par>
                              <p:par>
                                <p:cTn id="51" presetID="10" presetClass="entr" presetSubtype="0" fill="hold" nodeType="withEffect">
                                  <p:stCondLst>
                                    <p:cond delay="0"/>
                                  </p:stCondLst>
                                  <p:childTnLst>
                                    <p:set>
                                      <p:cBhvr>
                                        <p:cTn id="52" dur="1" fill="hold">
                                          <p:stCondLst>
                                            <p:cond delay="0"/>
                                          </p:stCondLst>
                                        </p:cTn>
                                        <p:tgtEl>
                                          <p:spTgt spid="351"/>
                                        </p:tgtEl>
                                        <p:attrNameLst>
                                          <p:attrName>style.visibility</p:attrName>
                                        </p:attrNameLst>
                                      </p:cBhvr>
                                      <p:to>
                                        <p:strVal val="visible"/>
                                      </p:to>
                                    </p:set>
                                    <p:animEffect transition="in" filter="fade">
                                      <p:cBhvr>
                                        <p:cTn id="53" dur="500"/>
                                        <p:tgtEl>
                                          <p:spTgt spid="351"/>
                                        </p:tgtEl>
                                      </p:cBhvr>
                                    </p:animEffect>
                                  </p:childTnLst>
                                </p:cTn>
                              </p:par>
                              <p:par>
                                <p:cTn id="54" presetID="10" presetClass="entr" presetSubtype="0" fill="hold" nodeType="withEffect">
                                  <p:stCondLst>
                                    <p:cond delay="0"/>
                                  </p:stCondLst>
                                  <p:childTnLst>
                                    <p:set>
                                      <p:cBhvr>
                                        <p:cTn id="55" dur="1" fill="hold">
                                          <p:stCondLst>
                                            <p:cond delay="0"/>
                                          </p:stCondLst>
                                        </p:cTn>
                                        <p:tgtEl>
                                          <p:spTgt spid="354"/>
                                        </p:tgtEl>
                                        <p:attrNameLst>
                                          <p:attrName>style.visibility</p:attrName>
                                        </p:attrNameLst>
                                      </p:cBhvr>
                                      <p:to>
                                        <p:strVal val="visible"/>
                                      </p:to>
                                    </p:set>
                                    <p:animEffect transition="in" filter="fade">
                                      <p:cBhvr>
                                        <p:cTn id="56" dur="500"/>
                                        <p:tgtEl>
                                          <p:spTgt spid="35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65"/>
                                        </p:tgtEl>
                                        <p:attrNameLst>
                                          <p:attrName>style.visibility</p:attrName>
                                        </p:attrNameLst>
                                      </p:cBhvr>
                                      <p:to>
                                        <p:strVal val="visible"/>
                                      </p:to>
                                    </p:set>
                                    <p:animEffect transition="in" filter="fade">
                                      <p:cBhvr>
                                        <p:cTn id="61" dur="500"/>
                                        <p:tgtEl>
                                          <p:spTgt spid="36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66"/>
                                        </p:tgtEl>
                                        <p:attrNameLst>
                                          <p:attrName>style.visibility</p:attrName>
                                        </p:attrNameLst>
                                      </p:cBhvr>
                                      <p:to>
                                        <p:strVal val="visible"/>
                                      </p:to>
                                    </p:set>
                                    <p:animEffect transition="in" filter="fade">
                                      <p:cBhvr>
                                        <p:cTn id="66" dur="500"/>
                                        <p:tgtEl>
                                          <p:spTgt spid="366"/>
                                        </p:tgtEl>
                                      </p:cBhvr>
                                    </p:animEffect>
                                  </p:childTnLst>
                                </p:cTn>
                              </p:par>
                              <p:par>
                                <p:cTn id="67" presetID="10" presetClass="entr" presetSubtype="0" fill="hold" nodeType="withEffect">
                                  <p:stCondLst>
                                    <p:cond delay="0"/>
                                  </p:stCondLst>
                                  <p:childTnLst>
                                    <p:set>
                                      <p:cBhvr>
                                        <p:cTn id="68" dur="1" fill="hold">
                                          <p:stCondLst>
                                            <p:cond delay="0"/>
                                          </p:stCondLst>
                                        </p:cTn>
                                        <p:tgtEl>
                                          <p:spTgt spid="367"/>
                                        </p:tgtEl>
                                        <p:attrNameLst>
                                          <p:attrName>style.visibility</p:attrName>
                                        </p:attrNameLst>
                                      </p:cBhvr>
                                      <p:to>
                                        <p:strVal val="visible"/>
                                      </p:to>
                                    </p:set>
                                    <p:animEffect transition="in" filter="fade">
                                      <p:cBhvr>
                                        <p:cTn id="69" dur="500"/>
                                        <p:tgtEl>
                                          <p:spTgt spid="367"/>
                                        </p:tgtEl>
                                      </p:cBhvr>
                                    </p:animEffect>
                                  </p:childTnLst>
                                </p:cTn>
                              </p:par>
                              <p:par>
                                <p:cTn id="70" presetID="10" presetClass="entr" presetSubtype="0" fill="hold" nodeType="withEffect">
                                  <p:stCondLst>
                                    <p:cond delay="0"/>
                                  </p:stCondLst>
                                  <p:childTnLst>
                                    <p:set>
                                      <p:cBhvr>
                                        <p:cTn id="71" dur="1" fill="hold">
                                          <p:stCondLst>
                                            <p:cond delay="0"/>
                                          </p:stCondLst>
                                        </p:cTn>
                                        <p:tgtEl>
                                          <p:spTgt spid="368"/>
                                        </p:tgtEl>
                                        <p:attrNameLst>
                                          <p:attrName>style.visibility</p:attrName>
                                        </p:attrNameLst>
                                      </p:cBhvr>
                                      <p:to>
                                        <p:strVal val="visible"/>
                                      </p:to>
                                    </p:set>
                                    <p:animEffect transition="in" filter="fade">
                                      <p:cBhvr>
                                        <p:cTn id="72" dur="500"/>
                                        <p:tgtEl>
                                          <p:spTgt spid="368"/>
                                        </p:tgtEl>
                                      </p:cBhvr>
                                    </p:animEffect>
                                  </p:childTnLst>
                                </p:cTn>
                              </p:par>
                              <p:par>
                                <p:cTn id="73" presetID="10" presetClass="entr" presetSubtype="0" fill="hold" nodeType="withEffect">
                                  <p:stCondLst>
                                    <p:cond delay="0"/>
                                  </p:stCondLst>
                                  <p:childTnLst>
                                    <p:set>
                                      <p:cBhvr>
                                        <p:cTn id="74" dur="1" fill="hold">
                                          <p:stCondLst>
                                            <p:cond delay="0"/>
                                          </p:stCondLst>
                                        </p:cTn>
                                        <p:tgtEl>
                                          <p:spTgt spid="341"/>
                                        </p:tgtEl>
                                        <p:attrNameLst>
                                          <p:attrName>style.visibility</p:attrName>
                                        </p:attrNameLst>
                                      </p:cBhvr>
                                      <p:to>
                                        <p:strVal val="visible"/>
                                      </p:to>
                                    </p:set>
                                    <p:animEffect transition="in" filter="fade">
                                      <p:cBhvr>
                                        <p:cTn id="75" dur="500"/>
                                        <p:tgtEl>
                                          <p:spTgt spid="3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58"/>
                                        </p:tgtEl>
                                        <p:attrNameLst>
                                          <p:attrName>style.visibility</p:attrName>
                                        </p:attrNameLst>
                                      </p:cBhvr>
                                      <p:to>
                                        <p:strVal val="visible"/>
                                      </p:to>
                                    </p:set>
                                    <p:animEffect transition="in" filter="fade">
                                      <p:cBhvr>
                                        <p:cTn id="80" dur="500"/>
                                        <p:tgtEl>
                                          <p:spTgt spid="35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49"/>
                                        </p:tgtEl>
                                        <p:attrNameLst>
                                          <p:attrName>style.visibility</p:attrName>
                                        </p:attrNameLst>
                                      </p:cBhvr>
                                      <p:to>
                                        <p:strVal val="visible"/>
                                      </p:to>
                                    </p:set>
                                    <p:animEffect transition="in" filter="fade">
                                      <p:cBhvr>
                                        <p:cTn id="85" dur="500"/>
                                        <p:tgtEl>
                                          <p:spTgt spid="349"/>
                                        </p:tgtEl>
                                      </p:cBhvr>
                                    </p:animEffect>
                                  </p:childTnLst>
                                </p:cTn>
                              </p:par>
                              <p:par>
                                <p:cTn id="86" presetID="10" presetClass="entr" presetSubtype="0" fill="hold" nodeType="withEffect">
                                  <p:stCondLst>
                                    <p:cond delay="0"/>
                                  </p:stCondLst>
                                  <p:childTnLst>
                                    <p:set>
                                      <p:cBhvr>
                                        <p:cTn id="87" dur="1" fill="hold">
                                          <p:stCondLst>
                                            <p:cond delay="0"/>
                                          </p:stCondLst>
                                        </p:cTn>
                                        <p:tgtEl>
                                          <p:spTgt spid="350"/>
                                        </p:tgtEl>
                                        <p:attrNameLst>
                                          <p:attrName>style.visibility</p:attrName>
                                        </p:attrNameLst>
                                      </p:cBhvr>
                                      <p:to>
                                        <p:strVal val="visible"/>
                                      </p:to>
                                    </p:set>
                                    <p:animEffect transition="in" filter="fade">
                                      <p:cBhvr>
                                        <p:cTn id="88" dur="500"/>
                                        <p:tgtEl>
                                          <p:spTgt spid="350"/>
                                        </p:tgtEl>
                                      </p:cBhvr>
                                    </p:animEffect>
                                  </p:childTnLst>
                                </p:cTn>
                              </p:par>
                              <p:par>
                                <p:cTn id="89" presetID="10" presetClass="entr" presetSubtype="0" fill="hold" nodeType="withEffect">
                                  <p:stCondLst>
                                    <p:cond delay="0"/>
                                  </p:stCondLst>
                                  <p:childTnLst>
                                    <p:set>
                                      <p:cBhvr>
                                        <p:cTn id="90" dur="1" fill="hold">
                                          <p:stCondLst>
                                            <p:cond delay="0"/>
                                          </p:stCondLst>
                                        </p:cTn>
                                        <p:tgtEl>
                                          <p:spTgt spid="353"/>
                                        </p:tgtEl>
                                        <p:attrNameLst>
                                          <p:attrName>style.visibility</p:attrName>
                                        </p:attrNameLst>
                                      </p:cBhvr>
                                      <p:to>
                                        <p:strVal val="visible"/>
                                      </p:to>
                                    </p:set>
                                    <p:animEffect transition="in" filter="fade">
                                      <p:cBhvr>
                                        <p:cTn id="91" dur="500"/>
                                        <p:tgtEl>
                                          <p:spTgt spid="35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37"/>
                                        </p:tgtEl>
                                        <p:attrNameLst>
                                          <p:attrName>style.visibility</p:attrName>
                                        </p:attrNameLst>
                                      </p:cBhvr>
                                      <p:to>
                                        <p:strVal val="visible"/>
                                      </p:to>
                                    </p:set>
                                    <p:animEffect transition="in" filter="fade">
                                      <p:cBhvr>
                                        <p:cTn id="96" dur="500"/>
                                        <p:tgtEl>
                                          <p:spTgt spid="3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5"/>
                                        </p:tgtEl>
                                        <p:attrNameLst>
                                          <p:attrName>style.visibility</p:attrName>
                                        </p:attrNameLst>
                                      </p:cBhvr>
                                      <p:to>
                                        <p:strVal val="visible"/>
                                      </p:to>
                                    </p:set>
                                    <p:animEffect transition="in" filter="fade">
                                      <p:cBhvr>
                                        <p:cTn id="101" dur="500"/>
                                        <p:tgtEl>
                                          <p:spTgt spid="35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69"/>
                                        </p:tgtEl>
                                        <p:attrNameLst>
                                          <p:attrName>style.visibility</p:attrName>
                                        </p:attrNameLst>
                                      </p:cBhvr>
                                      <p:to>
                                        <p:strVal val="visible"/>
                                      </p:to>
                                    </p:set>
                                    <p:animEffect transition="in" filter="fade">
                                      <p:cBhvr>
                                        <p:cTn id="106" dur="500"/>
                                        <p:tgtEl>
                                          <p:spTgt spid="369"/>
                                        </p:tgtEl>
                                      </p:cBhvr>
                                    </p:animEffect>
                                  </p:childTnLst>
                                </p:cTn>
                              </p:par>
                              <p:par>
                                <p:cTn id="107" presetID="10" presetClass="entr" presetSubtype="0" fill="hold" nodeType="withEffect">
                                  <p:stCondLst>
                                    <p:cond delay="0"/>
                                  </p:stCondLst>
                                  <p:childTnLst>
                                    <p:set>
                                      <p:cBhvr>
                                        <p:cTn id="108" dur="1" fill="hold">
                                          <p:stCondLst>
                                            <p:cond delay="0"/>
                                          </p:stCondLst>
                                        </p:cTn>
                                        <p:tgtEl>
                                          <p:spTgt spid="373"/>
                                        </p:tgtEl>
                                        <p:attrNameLst>
                                          <p:attrName>style.visibility</p:attrName>
                                        </p:attrNameLst>
                                      </p:cBhvr>
                                      <p:to>
                                        <p:strVal val="visible"/>
                                      </p:to>
                                    </p:set>
                                    <p:animEffect transition="in" filter="fade">
                                      <p:cBhvr>
                                        <p:cTn id="109" dur="500"/>
                                        <p:tgtEl>
                                          <p:spTgt spid="37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361"/>
                                        </p:tgtEl>
                                        <p:attrNameLst>
                                          <p:attrName>style.visibility</p:attrName>
                                        </p:attrNameLst>
                                      </p:cBhvr>
                                      <p:to>
                                        <p:strVal val="visible"/>
                                      </p:to>
                                    </p:set>
                                    <p:animEffect transition="in" filter="fade">
                                      <p:cBhvr>
                                        <p:cTn id="114" dur="500"/>
                                        <p:tgtEl>
                                          <p:spTgt spid="361"/>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346"/>
                                        </p:tgtEl>
                                        <p:attrNameLst>
                                          <p:attrName>style.visibility</p:attrName>
                                        </p:attrNameLst>
                                      </p:cBhvr>
                                      <p:to>
                                        <p:strVal val="visible"/>
                                      </p:to>
                                    </p:set>
                                    <p:animEffect transition="in" filter="fade">
                                      <p:cBhvr>
                                        <p:cTn id="119" dur="500"/>
                                        <p:tgtEl>
                                          <p:spTgt spid="346"/>
                                        </p:tgtEl>
                                      </p:cBhvr>
                                    </p:animEffect>
                                  </p:childTnLst>
                                </p:cTn>
                              </p:par>
                              <p:par>
                                <p:cTn id="120" presetID="10" presetClass="entr" presetSubtype="0" fill="hold" nodeType="withEffect">
                                  <p:stCondLst>
                                    <p:cond delay="0"/>
                                  </p:stCondLst>
                                  <p:childTnLst>
                                    <p:set>
                                      <p:cBhvr>
                                        <p:cTn id="121" dur="1" fill="hold">
                                          <p:stCondLst>
                                            <p:cond delay="0"/>
                                          </p:stCondLst>
                                        </p:cTn>
                                        <p:tgtEl>
                                          <p:spTgt spid="347"/>
                                        </p:tgtEl>
                                        <p:attrNameLst>
                                          <p:attrName>style.visibility</p:attrName>
                                        </p:attrNameLst>
                                      </p:cBhvr>
                                      <p:to>
                                        <p:strVal val="visible"/>
                                      </p:to>
                                    </p:set>
                                    <p:animEffect transition="in" filter="fade">
                                      <p:cBhvr>
                                        <p:cTn id="122" dur="500"/>
                                        <p:tgtEl>
                                          <p:spTgt spid="347"/>
                                        </p:tgtEl>
                                      </p:cBhvr>
                                    </p:animEffect>
                                  </p:childTnLst>
                                </p:cTn>
                              </p:par>
                              <p:par>
                                <p:cTn id="123" presetID="10" presetClass="entr" presetSubtype="0" fill="hold" nodeType="withEffect">
                                  <p:stCondLst>
                                    <p:cond delay="0"/>
                                  </p:stCondLst>
                                  <p:childTnLst>
                                    <p:set>
                                      <p:cBhvr>
                                        <p:cTn id="124" dur="1" fill="hold">
                                          <p:stCondLst>
                                            <p:cond delay="0"/>
                                          </p:stCondLst>
                                        </p:cTn>
                                        <p:tgtEl>
                                          <p:spTgt spid="348"/>
                                        </p:tgtEl>
                                        <p:attrNameLst>
                                          <p:attrName>style.visibility</p:attrName>
                                        </p:attrNameLst>
                                      </p:cBhvr>
                                      <p:to>
                                        <p:strVal val="visible"/>
                                      </p:to>
                                    </p:set>
                                    <p:animEffect transition="in" filter="fade">
                                      <p:cBhvr>
                                        <p:cTn id="125" dur="500"/>
                                        <p:tgtEl>
                                          <p:spTgt spid="348"/>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370"/>
                                        </p:tgtEl>
                                        <p:attrNameLst>
                                          <p:attrName>style.visibility</p:attrName>
                                        </p:attrNameLst>
                                      </p:cBhvr>
                                      <p:to>
                                        <p:strVal val="visible"/>
                                      </p:to>
                                    </p:set>
                                    <p:animEffect transition="in" filter="fade">
                                      <p:cBhvr>
                                        <p:cTn id="130" dur="500"/>
                                        <p:tgtEl>
                                          <p:spTgt spid="370"/>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71"/>
                                        </p:tgtEl>
                                        <p:attrNameLst>
                                          <p:attrName>style.visibility</p:attrName>
                                        </p:attrNameLst>
                                      </p:cBhvr>
                                      <p:to>
                                        <p:strVal val="visible"/>
                                      </p:to>
                                    </p:set>
                                    <p:animEffect transition="in" filter="fade">
                                      <p:cBhvr>
                                        <p:cTn id="135" dur="500"/>
                                        <p:tgtEl>
                                          <p:spTgt spid="371"/>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372"/>
                                        </p:tgtEl>
                                        <p:attrNameLst>
                                          <p:attrName>style.visibility</p:attrName>
                                        </p:attrNameLst>
                                      </p:cBhvr>
                                      <p:to>
                                        <p:strVal val="visible"/>
                                      </p:to>
                                    </p:set>
                                    <p:animEffect transition="in" filter="fade">
                                      <p:cBhvr>
                                        <p:cTn id="140"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6"/>
          <p:cNvSpPr txBox="1">
            <a:spLocks noGrp="1"/>
          </p:cNvSpPr>
          <p:nvPr>
            <p:ph type="title"/>
          </p:nvPr>
        </p:nvSpPr>
        <p:spPr>
          <a:xfrm>
            <a:off x="805315" y="242711"/>
            <a:ext cx="10895030" cy="5909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3600"/>
              <a:buFont typeface="Calibri"/>
              <a:buNone/>
            </a:pPr>
            <a:r>
              <a:rPr lang="en-US"/>
              <a:t>Perform The Iterative Steps of CRC Modeling</a:t>
            </a:r>
            <a:endParaRPr/>
          </a:p>
        </p:txBody>
      </p:sp>
      <p:sp>
        <p:nvSpPr>
          <p:cNvPr id="385" name="Google Shape;385;p16"/>
          <p:cNvSpPr/>
          <p:nvPr/>
        </p:nvSpPr>
        <p:spPr>
          <a:xfrm>
            <a:off x="2221606" y="841885"/>
            <a:ext cx="8270555" cy="1141213"/>
          </a:xfrm>
          <a:prstGeom prst="rect">
            <a:avLst/>
          </a:prstGeom>
          <a:noFill/>
          <a:ln w="9525" cap="flat" cmpd="sng">
            <a:solidFill>
              <a:schemeClr val="lt1"/>
            </a:solidFill>
            <a:prstDash val="solid"/>
            <a:round/>
            <a:headEnd type="none" w="sm" len="sm"/>
            <a:tailEnd type="none" w="sm" len="sm"/>
          </a:ln>
        </p:spPr>
        <p:txBody>
          <a:bodyPr spcFirstLastPara="1" wrap="square" lIns="43600" tIns="0" rIns="4360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Going through the thin-slice, </a:t>
            </a:r>
            <a:r>
              <a:rPr lang="en-US" sz="1200" b="1" i="0" u="none" strike="noStrike" cap="none">
                <a:solidFill>
                  <a:srgbClr val="000000"/>
                </a:solidFill>
                <a:latin typeface="Calibri"/>
                <a:ea typeface="Calibri"/>
                <a:cs typeface="Calibri"/>
                <a:sym typeface="Calibri"/>
              </a:rPr>
              <a:t>identify</a:t>
            </a:r>
            <a:r>
              <a:rPr lang="en-US" sz="1200" b="0" i="0" u="none" strike="noStrike" cap="none">
                <a:solidFill>
                  <a:srgbClr val="000000"/>
                </a:solidFill>
                <a:latin typeface="Calibri"/>
                <a:ea typeface="Calibri"/>
                <a:cs typeface="Calibri"/>
                <a:sym typeface="Calibri"/>
              </a:rPr>
              <a:t> key domain concept, the key entities, key actors, state, etc.</a:t>
            </a:r>
            <a:endParaRPr sz="1200" b="0" i="0" u="none" strike="noStrike" cap="none">
              <a:solidFill>
                <a:srgbClr val="000000"/>
              </a:solidFill>
              <a:latin typeface="Calibri"/>
              <a:ea typeface="Calibri"/>
              <a:cs typeface="Calibri"/>
              <a:sym typeface="Calibri"/>
            </a:endParaRPr>
          </a:p>
          <a:p>
            <a:pPr marL="113583" marR="0" lvl="0" indent="-113583"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Create new CRC card for each concept</a:t>
            </a:r>
            <a:endParaRPr sz="1400" b="0" i="0" u="none" strike="noStrike" cap="none">
              <a:solidFill>
                <a:srgbClr val="000000"/>
              </a:solidFill>
              <a:latin typeface="Arial"/>
              <a:ea typeface="Arial"/>
              <a:cs typeface="Arial"/>
              <a:sym typeface="Arial"/>
            </a:endParaRPr>
          </a:p>
          <a:p>
            <a:pPr marL="113583" marR="0" lvl="0" indent="-113583"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Use one or two words to describe the class</a:t>
            </a:r>
            <a:endParaRPr sz="1400" b="0" i="0" u="none" strike="noStrike" cap="none">
              <a:solidFill>
                <a:srgbClr val="000000"/>
              </a:solidFill>
              <a:latin typeface="Arial"/>
              <a:ea typeface="Arial"/>
              <a:cs typeface="Arial"/>
              <a:sym typeface="Arial"/>
            </a:endParaRPr>
          </a:p>
          <a:p>
            <a:pPr marL="113583" marR="0" lvl="0" indent="-113583"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Create Class names in the Form of </a:t>
            </a:r>
            <a:r>
              <a:rPr lang="en-US" sz="1200" b="0" i="1" u="none" strike="noStrike" cap="none">
                <a:solidFill>
                  <a:srgbClr val="000000"/>
                </a:solidFill>
                <a:latin typeface="Calibri"/>
                <a:ea typeface="Calibri"/>
                <a:cs typeface="Calibri"/>
                <a:sym typeface="Calibri"/>
              </a:rPr>
              <a:t>A Nested Concept</a:t>
            </a:r>
            <a:endParaRPr sz="1400" b="0" i="0" u="none" strike="noStrike" cap="none">
              <a:solidFill>
                <a:srgbClr val="000000"/>
              </a:solidFill>
              <a:latin typeface="Arial"/>
              <a:ea typeface="Arial"/>
              <a:cs typeface="Arial"/>
              <a:sym typeface="Arial"/>
            </a:endParaRPr>
          </a:p>
        </p:txBody>
      </p:sp>
      <p:sp>
        <p:nvSpPr>
          <p:cNvPr id="386" name="Google Shape;386;p16"/>
          <p:cNvSpPr/>
          <p:nvPr/>
        </p:nvSpPr>
        <p:spPr>
          <a:xfrm>
            <a:off x="598727" y="841885"/>
            <a:ext cx="1485266" cy="1141213"/>
          </a:xfrm>
          <a:prstGeom prst="rect">
            <a:avLst/>
          </a:prstGeom>
          <a:solidFill>
            <a:schemeClr val="lt2"/>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Identify </a:t>
            </a:r>
            <a:endParaRPr sz="1400" b="0" i="0" u="none" strike="noStrike" cap="none">
              <a:solidFill>
                <a:srgbClr val="000000"/>
              </a:solidFill>
              <a:latin typeface="Arial"/>
              <a:ea typeface="Arial"/>
              <a:cs typeface="Arial"/>
              <a:sym typeface="Arial"/>
            </a:endParaRPr>
          </a:p>
        </p:txBody>
      </p:sp>
      <p:sp>
        <p:nvSpPr>
          <p:cNvPr id="387" name="Google Shape;387;p16"/>
          <p:cNvSpPr/>
          <p:nvPr/>
        </p:nvSpPr>
        <p:spPr>
          <a:xfrm>
            <a:off x="2221606" y="2186903"/>
            <a:ext cx="8270555" cy="1231804"/>
          </a:xfrm>
          <a:prstGeom prst="rect">
            <a:avLst/>
          </a:prstGeom>
          <a:noFill/>
          <a:ln w="9525" cap="flat" cmpd="sng">
            <a:solidFill>
              <a:schemeClr val="lt1"/>
            </a:solidFill>
            <a:prstDash val="solid"/>
            <a:round/>
            <a:headEnd type="none" w="sm" len="sm"/>
            <a:tailEnd type="none" w="sm" len="sm"/>
          </a:ln>
        </p:spPr>
        <p:txBody>
          <a:bodyPr spcFirstLastPara="1" wrap="square" lIns="43600" tIns="0" rIns="4360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Taking a second pass on the thin-slice, ask probing questions and </a:t>
            </a:r>
            <a:r>
              <a:rPr lang="en-US" sz="1200" b="1" i="0" u="none" strike="noStrike" cap="none">
                <a:solidFill>
                  <a:srgbClr val="000000"/>
                </a:solidFill>
                <a:latin typeface="Calibri"/>
                <a:ea typeface="Calibri"/>
                <a:cs typeface="Calibri"/>
                <a:sym typeface="Calibri"/>
              </a:rPr>
              <a:t>explore</a:t>
            </a:r>
            <a:r>
              <a:rPr lang="en-US" sz="1200" b="0" i="0" u="none" strike="noStrike" cap="none">
                <a:solidFill>
                  <a:srgbClr val="000000"/>
                </a:solidFill>
                <a:latin typeface="Calibri"/>
                <a:ea typeface="Calibri"/>
                <a:cs typeface="Calibri"/>
                <a:sym typeface="Calibri"/>
              </a:rPr>
              <a:t> the meaning of each Class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Is the class a true first-class domain concept, or is it part of something else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What are the classes key responsibilities, what does it do, what do we do with it? What core information does it have?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For each responsibility identify collaborators, potentially creating new classes to fulfill responsibilities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Use action-oriented </a:t>
            </a:r>
            <a:r>
              <a:rPr lang="en-US" sz="1200" b="0" i="1" u="none" strike="noStrike" cap="none">
                <a:solidFill>
                  <a:srgbClr val="000000"/>
                </a:solidFill>
                <a:latin typeface="Calibri"/>
                <a:ea typeface="Calibri"/>
                <a:cs typeface="Calibri"/>
                <a:sym typeface="Calibri"/>
              </a:rPr>
              <a:t>Action Subject</a:t>
            </a:r>
            <a:r>
              <a:rPr lang="en-US" sz="1200" b="0" i="0" u="none" strike="noStrike" cap="none">
                <a:solidFill>
                  <a:srgbClr val="000000"/>
                </a:solidFill>
                <a:latin typeface="Calibri"/>
                <a:ea typeface="Calibri"/>
                <a:cs typeface="Calibri"/>
                <a:sym typeface="Calibri"/>
              </a:rPr>
              <a:t> language for each responsibility</a:t>
            </a:r>
            <a:endParaRPr sz="1400" b="0" i="0" u="none" strike="noStrike" cap="none">
              <a:solidFill>
                <a:srgbClr val="000000"/>
              </a:solidFill>
              <a:latin typeface="Arial"/>
              <a:ea typeface="Arial"/>
              <a:cs typeface="Arial"/>
              <a:sym typeface="Arial"/>
            </a:endParaRPr>
          </a:p>
        </p:txBody>
      </p:sp>
      <p:sp>
        <p:nvSpPr>
          <p:cNvPr id="388" name="Google Shape;388;p16"/>
          <p:cNvSpPr/>
          <p:nvPr/>
        </p:nvSpPr>
        <p:spPr>
          <a:xfrm>
            <a:off x="598727" y="2186903"/>
            <a:ext cx="1485266" cy="1231804"/>
          </a:xfrm>
          <a:prstGeom prst="rect">
            <a:avLst/>
          </a:prstGeom>
          <a:solidFill>
            <a:schemeClr val="lt2"/>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Explore </a:t>
            </a:r>
            <a:endParaRPr sz="1400" b="0" i="0" u="none" strike="noStrike" cap="none">
              <a:solidFill>
                <a:srgbClr val="000000"/>
              </a:solidFill>
              <a:latin typeface="Arial"/>
              <a:ea typeface="Arial"/>
              <a:cs typeface="Arial"/>
              <a:sym typeface="Arial"/>
            </a:endParaRPr>
          </a:p>
        </p:txBody>
      </p:sp>
      <p:sp>
        <p:nvSpPr>
          <p:cNvPr id="389" name="Google Shape;389;p16"/>
          <p:cNvSpPr/>
          <p:nvPr/>
        </p:nvSpPr>
        <p:spPr>
          <a:xfrm>
            <a:off x="598727" y="3622512"/>
            <a:ext cx="1485266" cy="1235287"/>
          </a:xfrm>
          <a:prstGeom prst="rect">
            <a:avLst/>
          </a:prstGeom>
          <a:solidFill>
            <a:schemeClr val="lt2"/>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Walk</a:t>
            </a:r>
            <a:endParaRPr sz="1400" b="0" i="0" u="none" strike="noStrike" cap="none">
              <a:solidFill>
                <a:srgbClr val="000000"/>
              </a:solidFill>
              <a:latin typeface="Arial"/>
              <a:ea typeface="Arial"/>
              <a:cs typeface="Arial"/>
              <a:sym typeface="Arial"/>
            </a:endParaRPr>
          </a:p>
        </p:txBody>
      </p:sp>
      <p:sp>
        <p:nvSpPr>
          <p:cNvPr id="390" name="Google Shape;390;p16"/>
          <p:cNvSpPr/>
          <p:nvPr/>
        </p:nvSpPr>
        <p:spPr>
          <a:xfrm>
            <a:off x="2221606" y="5061605"/>
            <a:ext cx="8270555" cy="1121709"/>
          </a:xfrm>
          <a:prstGeom prst="rect">
            <a:avLst/>
          </a:prstGeom>
          <a:noFill/>
          <a:ln w="9525" cap="flat" cmpd="sng">
            <a:solidFill>
              <a:schemeClr val="lt1"/>
            </a:solidFill>
            <a:prstDash val="solid"/>
            <a:round/>
            <a:headEnd type="none" w="sm" len="sm"/>
            <a:tailEnd type="none" w="sm" len="sm"/>
          </a:ln>
        </p:spPr>
        <p:txBody>
          <a:bodyPr spcFirstLastPara="1" wrap="square" lIns="43600" tIns="0" rIns="4360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Once the CRC model has been battle-tested, translate the model into domain </a:t>
            </a:r>
            <a:r>
              <a:rPr lang="en-US" sz="1200" b="1" i="0" u="none" strike="noStrike" cap="none">
                <a:solidFill>
                  <a:srgbClr val="000000"/>
                </a:solidFill>
                <a:latin typeface="Calibri"/>
                <a:ea typeface="Calibri"/>
                <a:cs typeface="Calibri"/>
                <a:sym typeface="Calibri"/>
              </a:rPr>
              <a:t>code</a:t>
            </a:r>
            <a:r>
              <a:rPr lang="en-US" sz="12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113583" marR="0" lvl="0" indent="-113583"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Transcribe each CRC card into a class, operations into methods and/or properties, and required relationships into constructors</a:t>
            </a:r>
            <a:endParaRPr sz="1400" b="0" i="0" u="none" strike="noStrike" cap="none">
              <a:solidFill>
                <a:srgbClr val="000000"/>
              </a:solidFill>
              <a:latin typeface="Arial"/>
              <a:ea typeface="Arial"/>
              <a:cs typeface="Arial"/>
              <a:sym typeface="Arial"/>
            </a:endParaRPr>
          </a:p>
          <a:p>
            <a:pPr marL="113583" marR="0" lvl="0" indent="-113583"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Continue to ask domain related questions made obvious as you start putting some code down</a:t>
            </a:r>
            <a:endParaRPr sz="1400" b="0" i="0" u="none" strike="noStrike" cap="none">
              <a:solidFill>
                <a:srgbClr val="000000"/>
              </a:solidFill>
              <a:latin typeface="Arial"/>
              <a:ea typeface="Arial"/>
              <a:cs typeface="Arial"/>
              <a:sym typeface="Arial"/>
            </a:endParaRPr>
          </a:p>
          <a:p>
            <a:pPr marL="113583" marR="0" lvl="0" indent="-113583"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Refine your model to reflect new learning or decisions made while coding!</a:t>
            </a:r>
            <a:endParaRPr sz="1400" b="0" i="0" u="none" strike="noStrike" cap="none">
              <a:solidFill>
                <a:srgbClr val="000000"/>
              </a:solidFill>
              <a:latin typeface="Arial"/>
              <a:ea typeface="Arial"/>
              <a:cs typeface="Arial"/>
              <a:sym typeface="Arial"/>
            </a:endParaRPr>
          </a:p>
        </p:txBody>
      </p:sp>
      <p:sp>
        <p:nvSpPr>
          <p:cNvPr id="391" name="Google Shape;391;p16"/>
          <p:cNvSpPr/>
          <p:nvPr/>
        </p:nvSpPr>
        <p:spPr>
          <a:xfrm>
            <a:off x="598727" y="5061605"/>
            <a:ext cx="1485266" cy="1116118"/>
          </a:xfrm>
          <a:prstGeom prst="rect">
            <a:avLst/>
          </a:prstGeom>
          <a:solidFill>
            <a:schemeClr val="lt2"/>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Code</a:t>
            </a:r>
            <a:endParaRPr sz="1400" b="0" i="0" u="none" strike="noStrike" cap="none">
              <a:solidFill>
                <a:srgbClr val="000000"/>
              </a:solidFill>
              <a:latin typeface="Arial"/>
              <a:ea typeface="Arial"/>
              <a:cs typeface="Arial"/>
              <a:sym typeface="Arial"/>
            </a:endParaRPr>
          </a:p>
        </p:txBody>
      </p:sp>
      <p:sp>
        <p:nvSpPr>
          <p:cNvPr id="392" name="Google Shape;392;p16"/>
          <p:cNvSpPr txBox="1"/>
          <p:nvPr/>
        </p:nvSpPr>
        <p:spPr>
          <a:xfrm>
            <a:off x="6539491" y="6427113"/>
            <a:ext cx="56525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Please See Miro 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https://miro.com/app/board/o9J_kvfvWeY=/?moveToWidget=3074457356449611848&amp;cot=14</a:t>
            </a:r>
            <a:endParaRPr sz="1400" b="0" i="0" u="none" strike="noStrike" cap="none">
              <a:solidFill>
                <a:srgbClr val="000000"/>
              </a:solidFill>
              <a:latin typeface="Arial"/>
              <a:ea typeface="Arial"/>
              <a:cs typeface="Arial"/>
              <a:sym typeface="Arial"/>
            </a:endParaRPr>
          </a:p>
        </p:txBody>
      </p:sp>
      <p:sp>
        <p:nvSpPr>
          <p:cNvPr id="393" name="Google Shape;393;p16"/>
          <p:cNvSpPr/>
          <p:nvPr/>
        </p:nvSpPr>
        <p:spPr>
          <a:xfrm>
            <a:off x="2221606" y="3622512"/>
            <a:ext cx="9717109" cy="1231804"/>
          </a:xfrm>
          <a:prstGeom prst="rect">
            <a:avLst/>
          </a:prstGeom>
          <a:noFill/>
          <a:ln w="9525" cap="flat" cmpd="sng">
            <a:solidFill>
              <a:schemeClr val="lt1"/>
            </a:solidFill>
            <a:prstDash val="solid"/>
            <a:round/>
            <a:headEnd type="none" w="sm" len="sm"/>
            <a:tailEnd type="none" w="sm" len="sm"/>
          </a:ln>
        </p:spPr>
        <p:txBody>
          <a:bodyPr spcFirstLastPara="1" wrap="square" lIns="43600" tIns="0" rIns="4360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Going through our thin-slice a final time, for each story, </a:t>
            </a:r>
            <a:r>
              <a:rPr lang="en-US" sz="1200" b="1" i="0" u="none" strike="noStrike" cap="none">
                <a:solidFill>
                  <a:srgbClr val="000000"/>
                </a:solidFill>
                <a:latin typeface="Calibri"/>
                <a:ea typeface="Calibri"/>
                <a:cs typeface="Calibri"/>
                <a:sym typeface="Calibri"/>
              </a:rPr>
              <a:t>walk</a:t>
            </a:r>
            <a:r>
              <a:rPr lang="en-US" sz="1200" b="0" i="0" u="none" strike="noStrike" cap="none">
                <a:solidFill>
                  <a:srgbClr val="000000"/>
                </a:solidFill>
                <a:latin typeface="Calibri"/>
                <a:ea typeface="Calibri"/>
                <a:cs typeface="Calibri"/>
                <a:sym typeface="Calibri"/>
              </a:rPr>
              <a:t> through the CRC model to validate the domain model supports each story</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Start with first CRC card required to support the story being walked</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Find the responsibility that fulfills the requirements of the story</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For each collaborator listed in the responsibility found, continue tracing through the right responsibility and its associated collaborator</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287"/>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Refine the model as required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97"/>
        <p:cNvGrpSpPr/>
        <p:nvPr/>
      </p:nvGrpSpPr>
      <p:grpSpPr>
        <a:xfrm>
          <a:off x="0" y="0"/>
          <a:ext cx="0" cy="0"/>
          <a:chOff x="0" y="0"/>
          <a:chExt cx="0" cy="0"/>
        </a:xfrm>
      </p:grpSpPr>
      <p:sp>
        <p:nvSpPr>
          <p:cNvPr id="398" name="Google Shape;398;p18"/>
          <p:cNvSpPr/>
          <p:nvPr/>
        </p:nvSpPr>
        <p:spPr>
          <a:xfrm>
            <a:off x="2135324" y="1159129"/>
            <a:ext cx="7921351" cy="5087929"/>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Exercise: Take an Hour and Model The Domain Of Your Thin Slice Using CRC Cards </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Calibri"/>
                <a:ea typeface="Calibri"/>
                <a:cs typeface="Calibri"/>
                <a:sym typeface="Calibri"/>
              </a:rPr>
              <a:t>Take the Thin Slice From Your Previous Example</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Calibri"/>
                <a:ea typeface="Calibri"/>
                <a:cs typeface="Calibri"/>
                <a:sym typeface="Calibri"/>
              </a:rPr>
              <a:t>Refine your Ubiquitous Language Through CRC Modelling</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Identify</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Explore</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Walk</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400" b="1" i="0" u="none" strike="noStrike" cap="none">
                <a:solidFill>
                  <a:schemeClr val="dk1"/>
                </a:solidFill>
                <a:latin typeface="Calibri"/>
                <a:ea typeface="Calibri"/>
                <a:cs typeface="Calibri"/>
                <a:sym typeface="Calibri"/>
              </a:rPr>
              <a:t>Code!</a:t>
            </a:r>
            <a:endParaRPr sz="2400" b="1" i="1" u="none" strike="noStrike" cap="none">
              <a:solidFill>
                <a:srgbClr val="000000"/>
              </a:solidFill>
              <a:latin typeface="Calibri"/>
              <a:ea typeface="Calibri"/>
              <a:cs typeface="Calibri"/>
              <a:sym typeface="Calibri"/>
            </a:endParaRPr>
          </a:p>
          <a:p>
            <a:pPr marL="0" marR="0" lvl="0" indent="0" algn="l" rtl="0">
              <a:lnSpc>
                <a:spcPct val="122916"/>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Each team be ready to spend 10 minutes showing your results!</a:t>
            </a:r>
            <a:endParaRPr sz="1400" b="0" i="0" u="none" strike="noStrike" cap="none">
              <a:solidFill>
                <a:srgbClr val="000000"/>
              </a:solidFill>
              <a:latin typeface="Arial"/>
              <a:ea typeface="Arial"/>
              <a:cs typeface="Arial"/>
              <a:sym typeface="Arial"/>
            </a:endParaRPr>
          </a:p>
          <a:p>
            <a:pPr marL="457200" marR="0" lvl="0" indent="-304800" algn="l" rtl="0">
              <a:lnSpc>
                <a:spcPct val="122916"/>
              </a:lnSpc>
              <a:spcBef>
                <a:spcPts val="0"/>
              </a:spcBef>
              <a:spcAft>
                <a:spcPts val="0"/>
              </a:spcAft>
              <a:buClr>
                <a:srgbClr val="000000"/>
              </a:buClr>
              <a:buSzPts val="2400"/>
              <a:buFont typeface="Arial"/>
              <a:buNone/>
            </a:pPr>
            <a:endParaRPr sz="2400" b="1" i="1" u="none" strike="noStrike" cap="non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ccf013fcdf_0_0"/>
          <p:cNvSpPr txBox="1">
            <a:spLocks noGrp="1"/>
          </p:cNvSpPr>
          <p:nvPr>
            <p:ph type="title"/>
          </p:nvPr>
        </p:nvSpPr>
        <p:spPr>
          <a:xfrm>
            <a:off x="626411" y="335322"/>
            <a:ext cx="10895100" cy="5910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SzPts val="1800"/>
              <a:buNone/>
            </a:pPr>
            <a:r>
              <a:rPr lang="en-US"/>
              <a:t>DDD Training - Session 2 Thin Slice Shaping Agenda</a:t>
            </a:r>
            <a:endParaRPr/>
          </a:p>
        </p:txBody>
      </p:sp>
      <p:sp>
        <p:nvSpPr>
          <p:cNvPr id="405" name="Google Shape;405;gccf013fcdf_0_0"/>
          <p:cNvSpPr txBox="1">
            <a:spLocks noGrp="1"/>
          </p:cNvSpPr>
          <p:nvPr>
            <p:ph type="body" idx="1"/>
          </p:nvPr>
        </p:nvSpPr>
        <p:spPr>
          <a:xfrm>
            <a:off x="626400" y="1273275"/>
            <a:ext cx="10895100" cy="49425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1800"/>
              <a:buNone/>
            </a:pPr>
            <a:r>
              <a:rPr lang="en-US" sz="2300"/>
              <a:t>Review each Team’s Domain Model</a:t>
            </a:r>
            <a:endParaRPr sz="2300"/>
          </a:p>
          <a:p>
            <a:pPr marL="0" lvl="0" indent="0" algn="l" rtl="0">
              <a:lnSpc>
                <a:spcPct val="100000"/>
              </a:lnSpc>
              <a:spcBef>
                <a:spcPts val="0"/>
              </a:spcBef>
              <a:spcAft>
                <a:spcPts val="0"/>
              </a:spcAft>
              <a:buSzPts val="1800"/>
              <a:buNone/>
            </a:pPr>
            <a:endParaRPr sz="2300"/>
          </a:p>
          <a:p>
            <a:pPr marL="0" lvl="0" indent="0" algn="l" rtl="0">
              <a:lnSpc>
                <a:spcPct val="90000"/>
              </a:lnSpc>
              <a:spcBef>
                <a:spcPts val="0"/>
              </a:spcBef>
              <a:spcAft>
                <a:spcPts val="0"/>
              </a:spcAft>
              <a:buClr>
                <a:schemeClr val="lt1"/>
              </a:buClr>
              <a:buSzPts val="4800"/>
              <a:buFont typeface="Calibri"/>
              <a:buNone/>
            </a:pPr>
            <a:r>
              <a:rPr lang="en-US" sz="2300"/>
              <a:t>Thin-slice Shaping</a:t>
            </a:r>
            <a:endParaRPr sz="2300"/>
          </a:p>
          <a:p>
            <a:pPr marL="0" lvl="0" indent="0" algn="l" rtl="0">
              <a:lnSpc>
                <a:spcPct val="100000"/>
              </a:lnSpc>
              <a:spcBef>
                <a:spcPts val="0"/>
              </a:spcBef>
              <a:spcAft>
                <a:spcPts val="0"/>
              </a:spcAft>
              <a:buSzPts val="1800"/>
              <a:buNone/>
            </a:pPr>
            <a:r>
              <a:rPr lang="en-US" sz="2300"/>
              <a:t>Completing our Functional Story Map</a:t>
            </a:r>
            <a:endParaRPr sz="2300"/>
          </a:p>
          <a:p>
            <a:pPr marL="0" lvl="0" indent="457200" algn="l" rtl="0">
              <a:lnSpc>
                <a:spcPct val="100000"/>
              </a:lnSpc>
              <a:spcBef>
                <a:spcPts val="0"/>
              </a:spcBef>
              <a:spcAft>
                <a:spcPts val="0"/>
              </a:spcAft>
              <a:buSzPts val="1800"/>
              <a:buNone/>
            </a:pPr>
            <a:r>
              <a:rPr lang="en-US" sz="2300"/>
              <a:t>Exercise 1: Thin-slice Shaping Exercise</a:t>
            </a:r>
            <a:endParaRPr sz="2300"/>
          </a:p>
          <a:p>
            <a:pPr marL="0" lvl="0" indent="0" algn="l" rtl="0">
              <a:lnSpc>
                <a:spcPct val="100000"/>
              </a:lnSpc>
              <a:spcBef>
                <a:spcPts val="0"/>
              </a:spcBef>
              <a:spcAft>
                <a:spcPts val="0"/>
              </a:spcAft>
              <a:buSzPts val="1800"/>
              <a:buNone/>
            </a:pPr>
            <a:endParaRPr sz="2300"/>
          </a:p>
          <a:p>
            <a:pPr marL="0" lvl="0" indent="0" algn="l" rtl="0">
              <a:lnSpc>
                <a:spcPct val="100000"/>
              </a:lnSpc>
              <a:spcBef>
                <a:spcPts val="0"/>
              </a:spcBef>
              <a:spcAft>
                <a:spcPts val="0"/>
              </a:spcAft>
              <a:buSzPts val="1800"/>
              <a:buNone/>
            </a:pPr>
            <a:r>
              <a:rPr lang="en-US" sz="2300"/>
              <a:t>Refine Key Domain Concepts</a:t>
            </a:r>
            <a:endParaRPr sz="2300"/>
          </a:p>
          <a:p>
            <a:pPr marL="0" lvl="0" indent="457200" algn="l" rtl="0">
              <a:lnSpc>
                <a:spcPct val="100000"/>
              </a:lnSpc>
              <a:spcBef>
                <a:spcPts val="0"/>
              </a:spcBef>
              <a:spcAft>
                <a:spcPts val="0"/>
              </a:spcAft>
              <a:buSzPts val="1800"/>
              <a:buNone/>
            </a:pPr>
            <a:r>
              <a:rPr lang="en-US" sz="2300"/>
              <a:t>Exercise 2: Walk the Model and update the Story Map</a:t>
            </a:r>
            <a:endParaRPr sz="2300"/>
          </a:p>
          <a:p>
            <a:pPr marL="0" lvl="0" indent="0" algn="l" rtl="0">
              <a:lnSpc>
                <a:spcPct val="90000"/>
              </a:lnSpc>
              <a:spcBef>
                <a:spcPts val="0"/>
              </a:spcBef>
              <a:spcAft>
                <a:spcPts val="0"/>
              </a:spcAft>
              <a:buSzPts val="1800"/>
              <a:buNone/>
            </a:pPr>
            <a:endParaRPr sz="2300"/>
          </a:p>
          <a:p>
            <a:pPr marL="0" lvl="0" indent="0" algn="l" rtl="0">
              <a:lnSpc>
                <a:spcPct val="90000"/>
              </a:lnSpc>
              <a:spcBef>
                <a:spcPts val="0"/>
              </a:spcBef>
              <a:spcAft>
                <a:spcPts val="0"/>
              </a:spcAft>
              <a:buClr>
                <a:schemeClr val="lt1"/>
              </a:buClr>
              <a:buSzPts val="4800"/>
              <a:buFont typeface="Calibri"/>
              <a:buNone/>
            </a:pPr>
            <a:r>
              <a:rPr lang="en-US" sz="2300"/>
              <a:t>Aggregate, Roots, Entities, and Bounded Contexts</a:t>
            </a:r>
            <a:endParaRPr sz="2300"/>
          </a:p>
          <a:p>
            <a:pPr marL="0" lvl="0" indent="457200" algn="l" rtl="0">
              <a:lnSpc>
                <a:spcPct val="100000"/>
              </a:lnSpc>
              <a:spcBef>
                <a:spcPts val="0"/>
              </a:spcBef>
              <a:spcAft>
                <a:spcPts val="0"/>
              </a:spcAft>
              <a:buSzPts val="1800"/>
              <a:buNone/>
            </a:pPr>
            <a:r>
              <a:rPr lang="en-US" sz="2300"/>
              <a:t>Exercise 3: Entities and Value Objects</a:t>
            </a:r>
            <a:endParaRPr sz="2300"/>
          </a:p>
          <a:p>
            <a:pPr marL="0" lvl="0" indent="457200" algn="l" rtl="0">
              <a:lnSpc>
                <a:spcPct val="100000"/>
              </a:lnSpc>
              <a:spcBef>
                <a:spcPts val="0"/>
              </a:spcBef>
              <a:spcAft>
                <a:spcPts val="0"/>
              </a:spcAft>
              <a:buSzPts val="1800"/>
              <a:buNone/>
            </a:pPr>
            <a:r>
              <a:rPr lang="en-US" sz="2300"/>
              <a:t>Exercise 3b: Aggregates</a:t>
            </a:r>
            <a:endParaRPr sz="2300"/>
          </a:p>
          <a:p>
            <a:pPr marL="0" lvl="0" indent="457200" algn="l" rtl="0">
              <a:lnSpc>
                <a:spcPct val="100000"/>
              </a:lnSpc>
              <a:spcBef>
                <a:spcPts val="0"/>
              </a:spcBef>
              <a:spcAft>
                <a:spcPts val="0"/>
              </a:spcAft>
              <a:buSzPts val="1800"/>
              <a:buNone/>
            </a:pPr>
            <a:r>
              <a:rPr lang="en-US" sz="2300"/>
              <a:t>Exercise 3c: Bounded Context</a:t>
            </a:r>
            <a:endParaRPr sz="2300"/>
          </a:p>
          <a:p>
            <a:pPr marL="0" lvl="0" indent="0" algn="l" rtl="0">
              <a:lnSpc>
                <a:spcPct val="100000"/>
              </a:lnSpc>
              <a:spcBef>
                <a:spcPts val="0"/>
              </a:spcBef>
              <a:spcAft>
                <a:spcPts val="0"/>
              </a:spcAft>
              <a:buSzPts val="1800"/>
              <a:buNone/>
            </a:pPr>
            <a:endParaRPr sz="2300"/>
          </a:p>
        </p:txBody>
      </p:sp>
      <p:sp>
        <p:nvSpPr>
          <p:cNvPr id="406" name="Google Shape;406;gccf013fcdf_0_0"/>
          <p:cNvSpPr txBox="1">
            <a:spLocks noGrp="1"/>
          </p:cNvSpPr>
          <p:nvPr>
            <p:ph type="sldNum" idx="12"/>
          </p:nvPr>
        </p:nvSpPr>
        <p:spPr>
          <a:xfrm>
            <a:off x="8778240" y="617379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
        <p:nvSpPr>
          <p:cNvPr id="407" name="Google Shape;407;gccf013fcdf_0_0"/>
          <p:cNvSpPr txBox="1"/>
          <p:nvPr/>
        </p:nvSpPr>
        <p:spPr>
          <a:xfrm>
            <a:off x="8140700" y="1192312"/>
            <a:ext cx="287020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Session 3: Sub System Shaping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Event Storming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Bounded Context Maps In Detail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9"/>
          <p:cNvSpPr txBox="1">
            <a:spLocks noGrp="1"/>
          </p:cNvSpPr>
          <p:nvPr>
            <p:ph type="title"/>
          </p:nvPr>
        </p:nvSpPr>
        <p:spPr>
          <a:xfrm>
            <a:off x="630936" y="2357464"/>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Thin-slice Shaping</a:t>
            </a:r>
            <a:endParaRPr/>
          </a:p>
        </p:txBody>
      </p:sp>
      <p:sp>
        <p:nvSpPr>
          <p:cNvPr id="413" name="Google Shape;413;p19"/>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19</a:t>
            </a:fld>
            <a:endParaRPr sz="1200" b="0" i="0" u="none" strike="noStrike" cap="non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630936" y="2357464"/>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Introduction</a:t>
            </a:r>
            <a:endParaRPr/>
          </a:p>
        </p:txBody>
      </p:sp>
      <p:sp>
        <p:nvSpPr>
          <p:cNvPr id="65" name="Google Shape;65;p2"/>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lt1"/>
              </a:buClr>
              <a:buSzPts val="1200"/>
              <a:buFont typeface="Calibri"/>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0"/>
          <p:cNvSpPr txBox="1"/>
          <p:nvPr/>
        </p:nvSpPr>
        <p:spPr>
          <a:xfrm>
            <a:off x="285040" y="607567"/>
            <a:ext cx="1019221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VPHX uses Kanban to manage how work items flow through our system, from idea to customer</a:t>
            </a:r>
            <a:endParaRPr sz="1600" b="0" i="0" u="none" strike="noStrike" cap="none">
              <a:solidFill>
                <a:srgbClr val="000000"/>
              </a:solidFill>
              <a:latin typeface="Arial"/>
              <a:ea typeface="Arial"/>
              <a:cs typeface="Arial"/>
              <a:sym typeface="Arial"/>
            </a:endParaRPr>
          </a:p>
        </p:txBody>
      </p:sp>
      <p:grpSp>
        <p:nvGrpSpPr>
          <p:cNvPr id="420" name="Google Shape;420;p20"/>
          <p:cNvGrpSpPr/>
          <p:nvPr/>
        </p:nvGrpSpPr>
        <p:grpSpPr>
          <a:xfrm>
            <a:off x="535586" y="1051916"/>
            <a:ext cx="11089845" cy="2818676"/>
            <a:chOff x="535586" y="1051916"/>
            <a:chExt cx="11089845" cy="2818676"/>
          </a:xfrm>
        </p:grpSpPr>
        <p:sp>
          <p:nvSpPr>
            <p:cNvPr id="421" name="Google Shape;421;p20"/>
            <p:cNvSpPr/>
            <p:nvPr/>
          </p:nvSpPr>
          <p:spPr>
            <a:xfrm>
              <a:off x="4234518" y="1053405"/>
              <a:ext cx="1849969" cy="281704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cxnSp>
          <p:nvCxnSpPr>
            <p:cNvPr id="422" name="Google Shape;422;p20"/>
            <p:cNvCxnSpPr>
              <a:stCxn id="423" idx="2"/>
              <a:endCxn id="424" idx="2"/>
            </p:cNvCxnSpPr>
            <p:nvPr/>
          </p:nvCxnSpPr>
          <p:spPr>
            <a:xfrm>
              <a:off x="3302095" y="1654926"/>
              <a:ext cx="0" cy="2215500"/>
            </a:xfrm>
            <a:prstGeom prst="straightConnector1">
              <a:avLst/>
            </a:prstGeom>
            <a:noFill/>
            <a:ln w="9525" cap="flat" cmpd="sng">
              <a:solidFill>
                <a:schemeClr val="accent1"/>
              </a:solidFill>
              <a:prstDash val="dash"/>
              <a:round/>
              <a:headEnd type="none" w="sm" len="sm"/>
              <a:tailEnd type="none" w="sm" len="sm"/>
            </a:ln>
          </p:spPr>
        </p:cxnSp>
        <p:sp>
          <p:nvSpPr>
            <p:cNvPr id="425" name="Google Shape;425;p20"/>
            <p:cNvSpPr/>
            <p:nvPr/>
          </p:nvSpPr>
          <p:spPr>
            <a:xfrm>
              <a:off x="7928192" y="1053405"/>
              <a:ext cx="1849969" cy="281704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sp>
          <p:nvSpPr>
            <p:cNvPr id="426" name="Google Shape;426;p20"/>
            <p:cNvSpPr/>
            <p:nvPr/>
          </p:nvSpPr>
          <p:spPr>
            <a:xfrm>
              <a:off x="7928192" y="1051916"/>
              <a:ext cx="1849969" cy="60394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Story Delivery</a:t>
              </a:r>
              <a:endParaRPr sz="1400" b="0" i="0" u="none" strike="noStrike" cap="none">
                <a:solidFill>
                  <a:srgbClr val="000000"/>
                </a:solidFill>
                <a:latin typeface="Arial"/>
                <a:ea typeface="Arial"/>
                <a:cs typeface="Arial"/>
                <a:sym typeface="Arial"/>
              </a:endParaRPr>
            </a:p>
          </p:txBody>
        </p:sp>
        <p:cxnSp>
          <p:nvCxnSpPr>
            <p:cNvPr id="427" name="Google Shape;427;p20"/>
            <p:cNvCxnSpPr>
              <a:stCxn id="426" idx="2"/>
              <a:endCxn id="425" idx="2"/>
            </p:cNvCxnSpPr>
            <p:nvPr/>
          </p:nvCxnSpPr>
          <p:spPr>
            <a:xfrm>
              <a:off x="8853177" y="1655856"/>
              <a:ext cx="0" cy="2214600"/>
            </a:xfrm>
            <a:prstGeom prst="straightConnector1">
              <a:avLst/>
            </a:prstGeom>
            <a:noFill/>
            <a:ln w="9525" cap="flat" cmpd="sng">
              <a:solidFill>
                <a:schemeClr val="accent1"/>
              </a:solidFill>
              <a:prstDash val="dash"/>
              <a:round/>
              <a:headEnd type="none" w="sm" len="sm"/>
              <a:tailEnd type="none" w="sm" len="sm"/>
            </a:ln>
          </p:spPr>
        </p:cxnSp>
        <p:sp>
          <p:nvSpPr>
            <p:cNvPr id="428" name="Google Shape;428;p20"/>
            <p:cNvSpPr/>
            <p:nvPr/>
          </p:nvSpPr>
          <p:spPr>
            <a:xfrm>
              <a:off x="9775462" y="1053405"/>
              <a:ext cx="1849969" cy="281704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sp>
          <p:nvSpPr>
            <p:cNvPr id="429" name="Google Shape;429;p20"/>
            <p:cNvSpPr/>
            <p:nvPr/>
          </p:nvSpPr>
          <p:spPr>
            <a:xfrm>
              <a:off x="9775462" y="1051918"/>
              <a:ext cx="1849969" cy="603938"/>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Thin-slice Testing</a:t>
              </a:r>
              <a:endParaRPr sz="1400" b="0" i="0" u="none" strike="noStrike" cap="none">
                <a:solidFill>
                  <a:srgbClr val="000000"/>
                </a:solidFill>
                <a:latin typeface="Arial"/>
                <a:ea typeface="Arial"/>
                <a:cs typeface="Arial"/>
                <a:sym typeface="Arial"/>
              </a:endParaRPr>
            </a:p>
          </p:txBody>
        </p:sp>
        <p:cxnSp>
          <p:nvCxnSpPr>
            <p:cNvPr id="430" name="Google Shape;430;p20"/>
            <p:cNvCxnSpPr>
              <a:stCxn id="429" idx="2"/>
              <a:endCxn id="428" idx="2"/>
            </p:cNvCxnSpPr>
            <p:nvPr/>
          </p:nvCxnSpPr>
          <p:spPr>
            <a:xfrm>
              <a:off x="10700446" y="1655856"/>
              <a:ext cx="0" cy="2214600"/>
            </a:xfrm>
            <a:prstGeom prst="straightConnector1">
              <a:avLst/>
            </a:prstGeom>
            <a:noFill/>
            <a:ln w="9525" cap="flat" cmpd="sng">
              <a:solidFill>
                <a:schemeClr val="accent1"/>
              </a:solidFill>
              <a:prstDash val="dash"/>
              <a:round/>
              <a:headEnd type="none" w="sm" len="sm"/>
              <a:tailEnd type="none" w="sm" len="sm"/>
            </a:ln>
          </p:spPr>
        </p:cxnSp>
        <p:cxnSp>
          <p:nvCxnSpPr>
            <p:cNvPr id="431" name="Google Shape;431;p20"/>
            <p:cNvCxnSpPr/>
            <p:nvPr/>
          </p:nvCxnSpPr>
          <p:spPr>
            <a:xfrm rot="10800000" flipH="1">
              <a:off x="7930464" y="2449439"/>
              <a:ext cx="1845000" cy="2"/>
            </a:xfrm>
            <a:prstGeom prst="straightConnector1">
              <a:avLst/>
            </a:prstGeom>
            <a:noFill/>
            <a:ln w="9525" cap="flat" cmpd="sng">
              <a:solidFill>
                <a:schemeClr val="accent1"/>
              </a:solidFill>
              <a:prstDash val="dash"/>
              <a:round/>
              <a:headEnd type="none" w="sm" len="sm"/>
              <a:tailEnd type="none" w="sm" len="sm"/>
            </a:ln>
          </p:spPr>
        </p:cxnSp>
        <p:cxnSp>
          <p:nvCxnSpPr>
            <p:cNvPr id="432" name="Google Shape;432;p20"/>
            <p:cNvCxnSpPr/>
            <p:nvPr/>
          </p:nvCxnSpPr>
          <p:spPr>
            <a:xfrm rot="10800000" flipH="1">
              <a:off x="7942386" y="2917073"/>
              <a:ext cx="1833078" cy="2"/>
            </a:xfrm>
            <a:prstGeom prst="straightConnector1">
              <a:avLst/>
            </a:prstGeom>
            <a:noFill/>
            <a:ln w="9525" cap="flat" cmpd="sng">
              <a:solidFill>
                <a:schemeClr val="accent1"/>
              </a:solidFill>
              <a:prstDash val="dash"/>
              <a:round/>
              <a:headEnd type="none" w="sm" len="sm"/>
              <a:tailEnd type="none" w="sm" len="sm"/>
            </a:ln>
          </p:spPr>
        </p:cxnSp>
        <p:cxnSp>
          <p:nvCxnSpPr>
            <p:cNvPr id="433" name="Google Shape;433;p20"/>
            <p:cNvCxnSpPr/>
            <p:nvPr/>
          </p:nvCxnSpPr>
          <p:spPr>
            <a:xfrm rot="10800000" flipH="1">
              <a:off x="7939730" y="3393814"/>
              <a:ext cx="1835732" cy="2"/>
            </a:xfrm>
            <a:prstGeom prst="straightConnector1">
              <a:avLst/>
            </a:prstGeom>
            <a:noFill/>
            <a:ln w="9525" cap="flat" cmpd="sng">
              <a:solidFill>
                <a:schemeClr val="accent1"/>
              </a:solidFill>
              <a:prstDash val="dash"/>
              <a:round/>
              <a:headEnd type="none" w="sm" len="sm"/>
              <a:tailEnd type="none" w="sm" len="sm"/>
            </a:ln>
          </p:spPr>
        </p:cxnSp>
        <p:sp>
          <p:nvSpPr>
            <p:cNvPr id="424" name="Google Shape;424;p20"/>
            <p:cNvSpPr/>
            <p:nvPr/>
          </p:nvSpPr>
          <p:spPr>
            <a:xfrm>
              <a:off x="2377111" y="1053405"/>
              <a:ext cx="1849969" cy="281704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sp>
          <p:nvSpPr>
            <p:cNvPr id="423" name="Google Shape;423;p20"/>
            <p:cNvSpPr/>
            <p:nvPr/>
          </p:nvSpPr>
          <p:spPr>
            <a:xfrm>
              <a:off x="2377111" y="1057033"/>
              <a:ext cx="1849969" cy="597893"/>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Long-term Planning</a:t>
              </a:r>
              <a:endParaRPr sz="1400" b="0" i="0" u="none" strike="noStrike" cap="none">
                <a:solidFill>
                  <a:srgbClr val="000000"/>
                </a:solidFill>
                <a:latin typeface="Arial"/>
                <a:ea typeface="Arial"/>
                <a:cs typeface="Arial"/>
                <a:sym typeface="Arial"/>
              </a:endParaRPr>
            </a:p>
          </p:txBody>
        </p:sp>
        <p:sp>
          <p:nvSpPr>
            <p:cNvPr id="434" name="Google Shape;434;p20"/>
            <p:cNvSpPr/>
            <p:nvPr/>
          </p:nvSpPr>
          <p:spPr>
            <a:xfrm>
              <a:off x="2377111" y="1658320"/>
              <a:ext cx="1849969" cy="33557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435" name="Google Shape;435;p20"/>
            <p:cNvSpPr/>
            <p:nvPr/>
          </p:nvSpPr>
          <p:spPr>
            <a:xfrm>
              <a:off x="7928192" y="1658320"/>
              <a:ext cx="1849969" cy="33557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436" name="Google Shape;436;p20"/>
            <p:cNvSpPr/>
            <p:nvPr/>
          </p:nvSpPr>
          <p:spPr>
            <a:xfrm>
              <a:off x="9775462" y="1658320"/>
              <a:ext cx="1849969" cy="33557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437" name="Google Shape;437;p20"/>
            <p:cNvSpPr/>
            <p:nvPr/>
          </p:nvSpPr>
          <p:spPr>
            <a:xfrm>
              <a:off x="3379541" y="2484122"/>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38" name="Google Shape;438;p20"/>
            <p:cNvSpPr/>
            <p:nvPr/>
          </p:nvSpPr>
          <p:spPr>
            <a:xfrm>
              <a:off x="8221417" y="2066369"/>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39" name="Google Shape;439;p20"/>
            <p:cNvSpPr/>
            <p:nvPr/>
          </p:nvSpPr>
          <p:spPr>
            <a:xfrm>
              <a:off x="8177077" y="2504630"/>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40" name="Google Shape;440;p20"/>
            <p:cNvSpPr/>
            <p:nvPr/>
          </p:nvSpPr>
          <p:spPr>
            <a:xfrm>
              <a:off x="9136021" y="3035409"/>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41" name="Google Shape;441;p20"/>
            <p:cNvSpPr/>
            <p:nvPr/>
          </p:nvSpPr>
          <p:spPr>
            <a:xfrm>
              <a:off x="8283332" y="2573441"/>
              <a:ext cx="303274" cy="303274"/>
            </a:xfrm>
            <a:prstGeom prst="rect">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42" name="Google Shape;442;p20"/>
            <p:cNvSpPr/>
            <p:nvPr/>
          </p:nvSpPr>
          <p:spPr>
            <a:xfrm>
              <a:off x="10990169" y="229764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43" name="Google Shape;443;p20"/>
            <p:cNvSpPr/>
            <p:nvPr/>
          </p:nvSpPr>
          <p:spPr>
            <a:xfrm>
              <a:off x="10990169" y="2741771"/>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44" name="Google Shape;444;p20"/>
            <p:cNvSpPr/>
            <p:nvPr/>
          </p:nvSpPr>
          <p:spPr>
            <a:xfrm>
              <a:off x="535586" y="1057032"/>
              <a:ext cx="1849969" cy="2811647"/>
            </a:xfrm>
            <a:prstGeom prst="rect">
              <a:avLst/>
            </a:prstGeom>
            <a:no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sp>
          <p:nvSpPr>
            <p:cNvPr id="445" name="Google Shape;445;p20"/>
            <p:cNvSpPr/>
            <p:nvPr/>
          </p:nvSpPr>
          <p:spPr>
            <a:xfrm>
              <a:off x="535586" y="1056212"/>
              <a:ext cx="1849969" cy="59886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Backlog</a:t>
              </a:r>
              <a:endParaRPr sz="1400" b="0" i="0" u="none" strike="noStrike" cap="none">
                <a:solidFill>
                  <a:srgbClr val="000000"/>
                </a:solidFill>
                <a:latin typeface="Arial"/>
                <a:ea typeface="Arial"/>
                <a:cs typeface="Arial"/>
                <a:sym typeface="Arial"/>
              </a:endParaRPr>
            </a:p>
          </p:txBody>
        </p:sp>
        <p:sp>
          <p:nvSpPr>
            <p:cNvPr id="446" name="Google Shape;446;p20"/>
            <p:cNvSpPr/>
            <p:nvPr/>
          </p:nvSpPr>
          <p:spPr>
            <a:xfrm>
              <a:off x="535586" y="1658320"/>
              <a:ext cx="1849969" cy="33557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447" name="Google Shape;447;p20"/>
            <p:cNvSpPr/>
            <p:nvPr/>
          </p:nvSpPr>
          <p:spPr>
            <a:xfrm>
              <a:off x="6080495" y="1053405"/>
              <a:ext cx="1849969" cy="281704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sp>
          <p:nvSpPr>
            <p:cNvPr id="448" name="Google Shape;448;p20"/>
            <p:cNvSpPr/>
            <p:nvPr/>
          </p:nvSpPr>
          <p:spPr>
            <a:xfrm>
              <a:off x="6080495" y="1054475"/>
              <a:ext cx="1849969" cy="60091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Sub-system Shaping</a:t>
              </a:r>
              <a:endParaRPr sz="1400" b="0" i="0" u="none" strike="noStrike" cap="none">
                <a:solidFill>
                  <a:srgbClr val="000000"/>
                </a:solidFill>
                <a:latin typeface="Arial"/>
                <a:ea typeface="Arial"/>
                <a:cs typeface="Arial"/>
                <a:sym typeface="Arial"/>
              </a:endParaRPr>
            </a:p>
          </p:txBody>
        </p:sp>
        <p:cxnSp>
          <p:nvCxnSpPr>
            <p:cNvPr id="449" name="Google Shape;449;p20"/>
            <p:cNvCxnSpPr>
              <a:stCxn id="448" idx="2"/>
              <a:endCxn id="447" idx="2"/>
            </p:cNvCxnSpPr>
            <p:nvPr/>
          </p:nvCxnSpPr>
          <p:spPr>
            <a:xfrm>
              <a:off x="7005479" y="1655392"/>
              <a:ext cx="0" cy="2215200"/>
            </a:xfrm>
            <a:prstGeom prst="straightConnector1">
              <a:avLst/>
            </a:prstGeom>
            <a:noFill/>
            <a:ln w="9525" cap="flat" cmpd="sng">
              <a:solidFill>
                <a:schemeClr val="accent1"/>
              </a:solidFill>
              <a:prstDash val="dash"/>
              <a:round/>
              <a:headEnd type="none" w="sm" len="sm"/>
              <a:tailEnd type="none" w="sm" len="sm"/>
            </a:ln>
          </p:spPr>
        </p:cxnSp>
        <p:sp>
          <p:nvSpPr>
            <p:cNvPr id="450" name="Google Shape;450;p20"/>
            <p:cNvSpPr/>
            <p:nvPr/>
          </p:nvSpPr>
          <p:spPr>
            <a:xfrm>
              <a:off x="6080495" y="1660881"/>
              <a:ext cx="1849969" cy="33045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451" name="Google Shape;451;p20"/>
            <p:cNvSpPr/>
            <p:nvPr/>
          </p:nvSpPr>
          <p:spPr>
            <a:xfrm>
              <a:off x="6440472" y="217841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52" name="Google Shape;452;p20"/>
            <p:cNvSpPr/>
            <p:nvPr/>
          </p:nvSpPr>
          <p:spPr>
            <a:xfrm>
              <a:off x="6552539" y="2270167"/>
              <a:ext cx="303274" cy="303274"/>
            </a:xfrm>
            <a:prstGeom prst="rect">
              <a:avLst/>
            </a:prstGeom>
            <a:solidFill>
              <a:srgbClr val="FF9933"/>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53" name="Google Shape;453;p20"/>
            <p:cNvSpPr/>
            <p:nvPr/>
          </p:nvSpPr>
          <p:spPr>
            <a:xfrm>
              <a:off x="6448528" y="2655572"/>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54" name="Google Shape;454;p20"/>
            <p:cNvSpPr/>
            <p:nvPr/>
          </p:nvSpPr>
          <p:spPr>
            <a:xfrm>
              <a:off x="6457233" y="3202642"/>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55" name="Google Shape;455;p20"/>
            <p:cNvSpPr/>
            <p:nvPr/>
          </p:nvSpPr>
          <p:spPr>
            <a:xfrm>
              <a:off x="7120327" y="218086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56" name="Google Shape;456;p20"/>
            <p:cNvSpPr/>
            <p:nvPr/>
          </p:nvSpPr>
          <p:spPr>
            <a:xfrm>
              <a:off x="1428715" y="2643531"/>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57" name="Google Shape;457;p20"/>
            <p:cNvSpPr/>
            <p:nvPr/>
          </p:nvSpPr>
          <p:spPr>
            <a:xfrm>
              <a:off x="976488" y="2208986"/>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58" name="Google Shape;458;p20"/>
            <p:cNvSpPr/>
            <p:nvPr/>
          </p:nvSpPr>
          <p:spPr>
            <a:xfrm>
              <a:off x="1428715" y="2218006"/>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59" name="Google Shape;459;p20"/>
            <p:cNvSpPr/>
            <p:nvPr/>
          </p:nvSpPr>
          <p:spPr>
            <a:xfrm>
              <a:off x="969775" y="2580203"/>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60" name="Google Shape;460;p20"/>
            <p:cNvSpPr/>
            <p:nvPr/>
          </p:nvSpPr>
          <p:spPr>
            <a:xfrm>
              <a:off x="976488" y="2978606"/>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61" name="Google Shape;461;p20"/>
            <p:cNvSpPr/>
            <p:nvPr/>
          </p:nvSpPr>
          <p:spPr>
            <a:xfrm>
              <a:off x="2886360" y="243849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cxnSp>
          <p:nvCxnSpPr>
            <p:cNvPr id="462" name="Google Shape;462;p20"/>
            <p:cNvCxnSpPr>
              <a:stCxn id="463" idx="2"/>
              <a:endCxn id="421" idx="2"/>
            </p:cNvCxnSpPr>
            <p:nvPr/>
          </p:nvCxnSpPr>
          <p:spPr>
            <a:xfrm>
              <a:off x="5159503" y="1655392"/>
              <a:ext cx="0" cy="2215200"/>
            </a:xfrm>
            <a:prstGeom prst="straightConnector1">
              <a:avLst/>
            </a:prstGeom>
            <a:noFill/>
            <a:ln w="9525" cap="flat" cmpd="sng">
              <a:solidFill>
                <a:schemeClr val="accent1"/>
              </a:solidFill>
              <a:prstDash val="dash"/>
              <a:round/>
              <a:headEnd type="none" w="sm" len="sm"/>
              <a:tailEnd type="none" w="sm" len="sm"/>
            </a:ln>
          </p:spPr>
        </p:cxnSp>
        <p:sp>
          <p:nvSpPr>
            <p:cNvPr id="464" name="Google Shape;464;p20"/>
            <p:cNvSpPr/>
            <p:nvPr/>
          </p:nvSpPr>
          <p:spPr>
            <a:xfrm>
              <a:off x="4234518" y="1660881"/>
              <a:ext cx="1849969" cy="33045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465" name="Google Shape;465;p20"/>
            <p:cNvSpPr/>
            <p:nvPr/>
          </p:nvSpPr>
          <p:spPr>
            <a:xfrm>
              <a:off x="4594495" y="217841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66" name="Google Shape;466;p20"/>
            <p:cNvSpPr/>
            <p:nvPr/>
          </p:nvSpPr>
          <p:spPr>
            <a:xfrm>
              <a:off x="5336352" y="2734995"/>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67" name="Google Shape;467;p20"/>
            <p:cNvSpPr/>
            <p:nvPr/>
          </p:nvSpPr>
          <p:spPr>
            <a:xfrm>
              <a:off x="5274350" y="218086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463" name="Google Shape;463;p20"/>
            <p:cNvSpPr/>
            <p:nvPr/>
          </p:nvSpPr>
          <p:spPr>
            <a:xfrm>
              <a:off x="4234518" y="1054475"/>
              <a:ext cx="1849969" cy="60091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Thin-slice Shaping</a:t>
              </a:r>
              <a:endParaRPr sz="1400" b="0" i="0" u="none" strike="noStrike" cap="none">
                <a:solidFill>
                  <a:srgbClr val="000000"/>
                </a:solidFill>
                <a:latin typeface="Arial"/>
                <a:ea typeface="Arial"/>
                <a:cs typeface="Arial"/>
                <a:sym typeface="Arial"/>
              </a:endParaRPr>
            </a:p>
          </p:txBody>
        </p:sp>
      </p:grpSp>
      <p:sp>
        <p:nvSpPr>
          <p:cNvPr id="468" name="Google Shape;468;p20"/>
          <p:cNvSpPr txBox="1"/>
          <p:nvPr/>
        </p:nvSpPr>
        <p:spPr>
          <a:xfrm>
            <a:off x="2377111" y="4083768"/>
            <a:ext cx="1857408" cy="1323439"/>
          </a:xfrm>
          <a:prstGeom prst="rect">
            <a:avLst/>
          </a:prstGeom>
          <a:noFill/>
          <a:ln>
            <a:noFill/>
          </a:ln>
        </p:spPr>
        <p:txBody>
          <a:bodyPr spcFirstLastPara="1" wrap="square" lIns="90000"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Define testable thin slices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Outline key domains and entities</a:t>
            </a:r>
            <a:endParaRPr sz="1400" b="0" i="0" u="none" strike="noStrike" cap="none">
              <a:solidFill>
                <a:srgbClr val="000000"/>
              </a:solidFill>
              <a:latin typeface="Arial"/>
              <a:ea typeface="Arial"/>
              <a:cs typeface="Arial"/>
              <a:sym typeface="Arial"/>
            </a:endParaRPr>
          </a:p>
        </p:txBody>
      </p:sp>
      <p:sp>
        <p:nvSpPr>
          <p:cNvPr id="469" name="Google Shape;469;p20"/>
          <p:cNvSpPr txBox="1"/>
          <p:nvPr/>
        </p:nvSpPr>
        <p:spPr>
          <a:xfrm>
            <a:off x="4218634" y="4083768"/>
            <a:ext cx="1988413" cy="2554505"/>
          </a:xfrm>
          <a:prstGeom prst="rect">
            <a:avLst/>
          </a:prstGeom>
          <a:noFill/>
          <a:ln>
            <a:noFill/>
          </a:ln>
        </p:spPr>
        <p:txBody>
          <a:bodyPr spcFirstLastPara="1" wrap="square" lIns="90000"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Refine story map</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Create thin-slice acceptance criteria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Add system stories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Estimate story counts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Identify bounded contexts</a:t>
            </a:r>
            <a:endParaRPr sz="1400" b="0" i="0" u="none" strike="noStrike" cap="none">
              <a:solidFill>
                <a:srgbClr val="000000"/>
              </a:solidFill>
              <a:latin typeface="Arial"/>
              <a:ea typeface="Arial"/>
              <a:cs typeface="Arial"/>
              <a:sym typeface="Arial"/>
            </a:endParaRPr>
          </a:p>
        </p:txBody>
      </p:sp>
      <p:sp>
        <p:nvSpPr>
          <p:cNvPr id="470" name="Google Shape;470;p20"/>
          <p:cNvSpPr txBox="1"/>
          <p:nvPr/>
        </p:nvSpPr>
        <p:spPr>
          <a:xfrm>
            <a:off x="6064611" y="4083768"/>
            <a:ext cx="1983957" cy="2062103"/>
          </a:xfrm>
          <a:prstGeom prst="rect">
            <a:avLst/>
          </a:prstGeom>
          <a:noFill/>
          <a:ln>
            <a:noFill/>
          </a:ln>
        </p:spPr>
        <p:txBody>
          <a:bodyPr spcFirstLastPara="1" wrap="square" lIns="90000"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EventStorming to define flow across contexts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Create bounded context map</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Add stories to Jira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Add stories to confluence</a:t>
            </a:r>
            <a:endParaRPr sz="1400" b="0" i="0" u="none" strike="noStrike" cap="none">
              <a:solidFill>
                <a:srgbClr val="000000"/>
              </a:solidFill>
              <a:latin typeface="Arial"/>
              <a:ea typeface="Arial"/>
              <a:cs typeface="Arial"/>
              <a:sym typeface="Arial"/>
            </a:endParaRPr>
          </a:p>
        </p:txBody>
      </p:sp>
      <p:sp>
        <p:nvSpPr>
          <p:cNvPr id="471" name="Google Shape;471;p20"/>
          <p:cNvSpPr txBox="1"/>
          <p:nvPr/>
        </p:nvSpPr>
        <p:spPr>
          <a:xfrm>
            <a:off x="7937525" y="4083768"/>
            <a:ext cx="1983957" cy="2800767"/>
          </a:xfrm>
          <a:prstGeom prst="rect">
            <a:avLst/>
          </a:prstGeom>
          <a:noFill/>
          <a:ln>
            <a:noFill/>
          </a:ln>
        </p:spPr>
        <p:txBody>
          <a:bodyPr spcFirstLastPara="1" wrap="square" lIns="90000"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Complete story acceptance criteria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Develop stories using TDD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Track flow</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Refine entities and value objects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Define domain internals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72" name="Google Shape;472;p20"/>
          <p:cNvSpPr/>
          <p:nvPr/>
        </p:nvSpPr>
        <p:spPr>
          <a:xfrm>
            <a:off x="306253" y="973869"/>
            <a:ext cx="3918999" cy="2909278"/>
          </a:xfrm>
          <a:prstGeom prst="rect">
            <a:avLst/>
          </a:prstGeom>
          <a:solidFill>
            <a:srgbClr val="FFFFFF">
              <a:alpha val="7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3" name="Google Shape;473;p20"/>
          <p:cNvSpPr txBox="1"/>
          <p:nvPr/>
        </p:nvSpPr>
        <p:spPr>
          <a:xfrm>
            <a:off x="9780131" y="4083768"/>
            <a:ext cx="1983957" cy="2062103"/>
          </a:xfrm>
          <a:prstGeom prst="rect">
            <a:avLst/>
          </a:prstGeom>
          <a:noFill/>
          <a:ln>
            <a:noFill/>
          </a:ln>
        </p:spPr>
        <p:txBody>
          <a:bodyPr spcFirstLastPara="1" wrap="square" lIns="90000"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Test all story acceptance criteria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Test thin-slice acceptance criteria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Perform regression test</a:t>
            </a:r>
            <a:endParaRPr sz="1400" b="0" i="0" u="none" strike="noStrike" cap="none">
              <a:solidFill>
                <a:srgbClr val="000000"/>
              </a:solidFill>
              <a:latin typeface="Arial"/>
              <a:ea typeface="Arial"/>
              <a:cs typeface="Arial"/>
              <a:sym typeface="Arial"/>
            </a:endParaRPr>
          </a:p>
        </p:txBody>
      </p:sp>
      <p:sp>
        <p:nvSpPr>
          <p:cNvPr id="474" name="Google Shape;474;p20"/>
          <p:cNvSpPr txBox="1"/>
          <p:nvPr/>
        </p:nvSpPr>
        <p:spPr>
          <a:xfrm>
            <a:off x="285038" y="118127"/>
            <a:ext cx="9311246" cy="49244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VPHX Program Kanban to Manage Workflow</a:t>
            </a:r>
            <a:endParaRPr sz="3200" b="1" i="0" u="none" strike="noStrike" cap="none">
              <a:solidFill>
                <a:srgbClr val="000000"/>
              </a:solidFill>
              <a:latin typeface="Arial"/>
              <a:ea typeface="Arial"/>
              <a:cs typeface="Arial"/>
              <a:sym typeface="Arial"/>
            </a:endParaRPr>
          </a:p>
        </p:txBody>
      </p:sp>
      <p:sp>
        <p:nvSpPr>
          <p:cNvPr id="475" name="Google Shape;475;p20"/>
          <p:cNvSpPr/>
          <p:nvPr/>
        </p:nvSpPr>
        <p:spPr>
          <a:xfrm>
            <a:off x="6088403" y="973869"/>
            <a:ext cx="5561656" cy="2909278"/>
          </a:xfrm>
          <a:prstGeom prst="rect">
            <a:avLst/>
          </a:prstGeom>
          <a:solidFill>
            <a:srgbClr val="FFFFFF">
              <a:alpha val="7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1"/>
          <p:cNvSpPr/>
          <p:nvPr/>
        </p:nvSpPr>
        <p:spPr>
          <a:xfrm>
            <a:off x="805314" y="722842"/>
            <a:ext cx="8554995" cy="646290"/>
          </a:xfrm>
          <a:prstGeom prst="rect">
            <a:avLst/>
          </a:prstGeom>
          <a:noFill/>
          <a:ln>
            <a:noFill/>
          </a:ln>
        </p:spPr>
        <p:txBody>
          <a:bodyPr spcFirstLastPara="1" wrap="square" lIns="91425" tIns="45700" rIns="91425" bIns="45700" anchor="t" anchorCtr="0">
            <a:spAutoFit/>
          </a:bodyPr>
          <a:lstStyle/>
          <a:p>
            <a:pPr marL="0" marR="3695"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Goal:</a:t>
            </a:r>
            <a:r>
              <a:rPr lang="en-US" sz="1800" b="0" i="0" u="none" strike="noStrike" cap="none">
                <a:solidFill>
                  <a:srgbClr val="000000"/>
                </a:solidFill>
                <a:latin typeface="Calibri"/>
                <a:ea typeface="Calibri"/>
                <a:cs typeface="Calibri"/>
                <a:sym typeface="Calibri"/>
              </a:rPr>
              <a:t> Create a fully estimated thin-slice complete with scenarios and acceptance criteria, refined to include system stories.</a:t>
            </a:r>
            <a:endParaRPr sz="1800" b="0" i="0" u="none" strike="noStrike" cap="none">
              <a:solidFill>
                <a:srgbClr val="000000"/>
              </a:solidFill>
              <a:latin typeface="Calibri"/>
              <a:ea typeface="Calibri"/>
              <a:cs typeface="Calibri"/>
              <a:sym typeface="Calibri"/>
            </a:endParaRPr>
          </a:p>
        </p:txBody>
      </p:sp>
      <p:sp>
        <p:nvSpPr>
          <p:cNvPr id="481" name="Google Shape;481;p21"/>
          <p:cNvSpPr/>
          <p:nvPr/>
        </p:nvSpPr>
        <p:spPr>
          <a:xfrm>
            <a:off x="805314" y="1835636"/>
            <a:ext cx="5290685"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Key Activities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Refine the thin-slice story map with system stories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Define thin-slice scenarios and acceptance criteria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Add thin-slice to Jira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Identify bounded context &amp; aggregates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Estimate total story count for thin-slice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Create cumulative flow diagram and forecast</a:t>
            </a:r>
            <a:endParaRPr sz="1400" b="0" i="0" u="none" strike="noStrike" cap="none">
              <a:solidFill>
                <a:srgbClr val="000000"/>
              </a:solidFill>
              <a:latin typeface="Arial"/>
              <a:ea typeface="Arial"/>
              <a:cs typeface="Arial"/>
              <a:sym typeface="Arial"/>
            </a:endParaRPr>
          </a:p>
        </p:txBody>
      </p:sp>
      <p:sp>
        <p:nvSpPr>
          <p:cNvPr id="482" name="Google Shape;482;p21"/>
          <p:cNvSpPr/>
          <p:nvPr/>
        </p:nvSpPr>
        <p:spPr>
          <a:xfrm>
            <a:off x="8324808" y="2060403"/>
            <a:ext cx="18924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Key Practices</a:t>
            </a:r>
            <a:endParaRPr sz="1800" b="0" i="0" u="none" strike="noStrike" cap="none">
              <a:solidFill>
                <a:srgbClr val="000000"/>
              </a:solidFill>
              <a:latin typeface="Calibri"/>
              <a:ea typeface="Calibri"/>
              <a:cs typeface="Calibri"/>
              <a:sym typeface="Calibri"/>
            </a:endParaRPr>
          </a:p>
        </p:txBody>
      </p:sp>
      <p:sp>
        <p:nvSpPr>
          <p:cNvPr id="483" name="Google Shape;483;p21"/>
          <p:cNvSpPr/>
          <p:nvPr/>
        </p:nvSpPr>
        <p:spPr>
          <a:xfrm>
            <a:off x="8337163" y="2405023"/>
            <a:ext cx="3363182" cy="14772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Story mapping</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Thin-slicing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Estimating</a:t>
            </a:r>
            <a:endParaRPr sz="18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Forecasting</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Cumulative flow diagram</a:t>
            </a:r>
            <a:endParaRPr sz="1800" b="0" i="0" u="none" strike="noStrike" cap="none">
              <a:solidFill>
                <a:srgbClr val="000000"/>
              </a:solidFill>
              <a:latin typeface="Arial"/>
              <a:ea typeface="Arial"/>
              <a:cs typeface="Arial"/>
              <a:sym typeface="Arial"/>
            </a:endParaRPr>
          </a:p>
        </p:txBody>
      </p:sp>
      <p:sp>
        <p:nvSpPr>
          <p:cNvPr id="484" name="Google Shape;484;p21"/>
          <p:cNvSpPr txBox="1"/>
          <p:nvPr/>
        </p:nvSpPr>
        <p:spPr>
          <a:xfrm>
            <a:off x="805315" y="242711"/>
            <a:ext cx="10895030"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800"/>
              <a:buFont typeface="Calibri"/>
              <a:buNone/>
            </a:pPr>
            <a:r>
              <a:rPr lang="en-US" sz="2800" b="1" i="0" u="none" strike="noStrike" cap="none">
                <a:solidFill>
                  <a:srgbClr val="000000"/>
                </a:solidFill>
                <a:latin typeface="Calibri"/>
                <a:ea typeface="Calibri"/>
                <a:cs typeface="Calibri"/>
                <a:sym typeface="Calibri"/>
              </a:rPr>
              <a:t>A Recap on Thin-slice Shaping</a:t>
            </a:r>
            <a:endParaRPr sz="2800" b="1" i="0" u="none" strike="noStrike" cap="none">
              <a:solidFill>
                <a:srgbClr val="000000"/>
              </a:solidFill>
              <a:latin typeface="Calibri"/>
              <a:ea typeface="Calibri"/>
              <a:cs typeface="Calibri"/>
              <a:sym typeface="Calibri"/>
            </a:endParaRPr>
          </a:p>
        </p:txBody>
      </p:sp>
      <p:sp>
        <p:nvSpPr>
          <p:cNvPr id="485" name="Google Shape;485;p21"/>
          <p:cNvSpPr/>
          <p:nvPr/>
        </p:nvSpPr>
        <p:spPr>
          <a:xfrm>
            <a:off x="8324808" y="4837056"/>
            <a:ext cx="1892441"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Key Tools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Miro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Jira</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21"/>
          <p:cNvSpPr/>
          <p:nvPr/>
        </p:nvSpPr>
        <p:spPr>
          <a:xfrm>
            <a:off x="805314" y="4837056"/>
            <a:ext cx="3245575"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Key Participants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Product Owner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Product Analysts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Tech pair</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414591"/>
            </a:gs>
            <a:gs pos="12400">
              <a:srgbClr val="0070C0"/>
            </a:gs>
            <a:gs pos="100000">
              <a:srgbClr val="00B0F0"/>
            </a:gs>
          </a:gsLst>
          <a:lin ang="2400000" scaled="0"/>
        </a:gradFill>
        <a:effectLst/>
      </p:bgPr>
    </p:bg>
    <p:spTree>
      <p:nvGrpSpPr>
        <p:cNvPr id="1" name="Shape 490"/>
        <p:cNvGrpSpPr/>
        <p:nvPr/>
      </p:nvGrpSpPr>
      <p:grpSpPr>
        <a:xfrm>
          <a:off x="0" y="0"/>
          <a:ext cx="0" cy="0"/>
          <a:chOff x="0" y="0"/>
          <a:chExt cx="0" cy="0"/>
        </a:xfrm>
      </p:grpSpPr>
      <p:sp>
        <p:nvSpPr>
          <p:cNvPr id="491" name="Google Shape;491;p22"/>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22</a:t>
            </a:fld>
            <a:endParaRPr sz="1200" b="0" i="0" u="none" strike="noStrike" cap="none">
              <a:solidFill>
                <a:srgbClr val="FFFFFF"/>
              </a:solidFill>
              <a:latin typeface="Calibri"/>
              <a:ea typeface="Calibri"/>
              <a:cs typeface="Calibri"/>
              <a:sym typeface="Calibri"/>
            </a:endParaRPr>
          </a:p>
        </p:txBody>
      </p:sp>
      <p:sp>
        <p:nvSpPr>
          <p:cNvPr id="492" name="Google Shape;492;p22"/>
          <p:cNvSpPr txBox="1">
            <a:spLocks noGrp="1"/>
          </p:cNvSpPr>
          <p:nvPr>
            <p:ph type="title"/>
          </p:nvPr>
        </p:nvSpPr>
        <p:spPr>
          <a:xfrm>
            <a:off x="899293" y="2579567"/>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Completing Our Functional Story Map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pSp>
        <p:nvGrpSpPr>
          <p:cNvPr id="498" name="Google Shape;498;p23"/>
          <p:cNvGrpSpPr/>
          <p:nvPr/>
        </p:nvGrpSpPr>
        <p:grpSpPr>
          <a:xfrm>
            <a:off x="285038" y="1481671"/>
            <a:ext cx="4752546" cy="615553"/>
            <a:chOff x="172011" y="1676144"/>
            <a:chExt cx="4752546" cy="615553"/>
          </a:xfrm>
        </p:grpSpPr>
        <p:sp>
          <p:nvSpPr>
            <p:cNvPr id="499" name="Google Shape;499;p23"/>
            <p:cNvSpPr/>
            <p:nvPr/>
          </p:nvSpPr>
          <p:spPr>
            <a:xfrm>
              <a:off x="172011" y="1747024"/>
              <a:ext cx="277128" cy="2716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500" name="Google Shape;500;p23"/>
            <p:cNvSpPr txBox="1"/>
            <p:nvPr/>
          </p:nvSpPr>
          <p:spPr>
            <a:xfrm>
              <a:off x="473270" y="1676144"/>
              <a:ext cx="4451287"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72C4"/>
                </a:buClr>
                <a:buSzPts val="1800"/>
                <a:buFont typeface="Arial"/>
                <a:buNone/>
              </a:pPr>
              <a:r>
                <a:rPr lang="en-US" sz="1800" b="1" i="0" u="none" strike="noStrike" cap="none">
                  <a:solidFill>
                    <a:srgbClr val="4472C4"/>
                  </a:solidFill>
                  <a:latin typeface="Arial"/>
                  <a:ea typeface="Arial"/>
                  <a:cs typeface="Arial"/>
                  <a:sym typeface="Arial"/>
                </a:rPr>
                <a:t>Identify Users:</a:t>
              </a:r>
              <a:endParaRPr sz="900" b="1" i="0" u="none" strike="noStrike" cap="none">
                <a:solidFill>
                  <a:srgbClr val="4472C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Identify the main actors or users of the system</a:t>
              </a:r>
              <a:endParaRPr sz="1400" b="0" i="0" u="none" strike="noStrike" cap="none">
                <a:solidFill>
                  <a:srgbClr val="000000"/>
                </a:solidFill>
                <a:latin typeface="Arial"/>
                <a:ea typeface="Arial"/>
                <a:cs typeface="Arial"/>
                <a:sym typeface="Arial"/>
              </a:endParaRPr>
            </a:p>
          </p:txBody>
        </p:sp>
      </p:grpSp>
      <p:grpSp>
        <p:nvGrpSpPr>
          <p:cNvPr id="501" name="Google Shape;501;p23"/>
          <p:cNvGrpSpPr/>
          <p:nvPr/>
        </p:nvGrpSpPr>
        <p:grpSpPr>
          <a:xfrm>
            <a:off x="285038" y="2557948"/>
            <a:ext cx="4392049" cy="861774"/>
            <a:chOff x="160700" y="2640537"/>
            <a:chExt cx="4392049" cy="861774"/>
          </a:xfrm>
        </p:grpSpPr>
        <p:sp>
          <p:nvSpPr>
            <p:cNvPr id="502" name="Google Shape;502;p23"/>
            <p:cNvSpPr/>
            <p:nvPr/>
          </p:nvSpPr>
          <p:spPr>
            <a:xfrm>
              <a:off x="160700" y="2711417"/>
              <a:ext cx="299751" cy="2716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503" name="Google Shape;503;p23"/>
            <p:cNvSpPr txBox="1"/>
            <p:nvPr/>
          </p:nvSpPr>
          <p:spPr>
            <a:xfrm>
              <a:off x="473270" y="2640537"/>
              <a:ext cx="4079479"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72C4"/>
                </a:buClr>
                <a:buSzPts val="1800"/>
                <a:buFont typeface="Arial"/>
                <a:buNone/>
              </a:pPr>
              <a:r>
                <a:rPr lang="en-US" sz="1800" b="1" i="0" u="none" strike="noStrike" cap="none">
                  <a:solidFill>
                    <a:srgbClr val="4472C4"/>
                  </a:solidFill>
                  <a:latin typeface="Arial"/>
                  <a:ea typeface="Arial"/>
                  <a:cs typeface="Arial"/>
                  <a:sym typeface="Arial"/>
                </a:rPr>
                <a:t>Identify Goals:</a:t>
              </a:r>
              <a:endParaRPr sz="900" b="1" i="0" u="none" strike="noStrike" cap="none">
                <a:solidFill>
                  <a:srgbClr val="4472C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Identify the high-level goals that each user group has with the product</a:t>
              </a:r>
              <a:endParaRPr sz="1400" b="0" i="0" u="none" strike="noStrike" cap="none">
                <a:solidFill>
                  <a:srgbClr val="000000"/>
                </a:solidFill>
                <a:latin typeface="Arial"/>
                <a:ea typeface="Arial"/>
                <a:cs typeface="Arial"/>
                <a:sym typeface="Arial"/>
              </a:endParaRPr>
            </a:p>
          </p:txBody>
        </p:sp>
      </p:grpSp>
      <p:grpSp>
        <p:nvGrpSpPr>
          <p:cNvPr id="504" name="Google Shape;504;p23"/>
          <p:cNvGrpSpPr/>
          <p:nvPr/>
        </p:nvGrpSpPr>
        <p:grpSpPr>
          <a:xfrm>
            <a:off x="285038" y="3880446"/>
            <a:ext cx="4335333" cy="861774"/>
            <a:chOff x="173415" y="3975347"/>
            <a:chExt cx="4335333" cy="861774"/>
          </a:xfrm>
        </p:grpSpPr>
        <p:sp>
          <p:nvSpPr>
            <p:cNvPr id="505" name="Google Shape;505;p23"/>
            <p:cNvSpPr/>
            <p:nvPr/>
          </p:nvSpPr>
          <p:spPr>
            <a:xfrm>
              <a:off x="173415" y="4046227"/>
              <a:ext cx="274320" cy="2716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506" name="Google Shape;506;p23"/>
            <p:cNvSpPr txBox="1"/>
            <p:nvPr/>
          </p:nvSpPr>
          <p:spPr>
            <a:xfrm>
              <a:off x="473271" y="3975347"/>
              <a:ext cx="4035477"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72C4"/>
                </a:buClr>
                <a:buSzPts val="1800"/>
                <a:buFont typeface="Arial"/>
                <a:buNone/>
              </a:pPr>
              <a:r>
                <a:rPr lang="en-US" sz="1800" b="1" i="0" u="none" strike="noStrike" cap="none">
                  <a:solidFill>
                    <a:srgbClr val="4472C4"/>
                  </a:solidFill>
                  <a:latin typeface="Arial"/>
                  <a:ea typeface="Arial"/>
                  <a:cs typeface="Arial"/>
                  <a:sym typeface="Arial"/>
                </a:rPr>
                <a:t>Map Existing Workflow:</a:t>
              </a:r>
              <a:endParaRPr sz="900" b="1" i="0" u="none" strike="noStrike" cap="none">
                <a:solidFill>
                  <a:srgbClr val="4472C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Lay out the steps that need to take place for each user’s goals to be achieved</a:t>
              </a:r>
              <a:endParaRPr sz="1400" b="0" i="0" u="none" strike="noStrike" cap="none">
                <a:solidFill>
                  <a:srgbClr val="000000"/>
                </a:solidFill>
                <a:latin typeface="Arial"/>
                <a:ea typeface="Arial"/>
                <a:cs typeface="Arial"/>
                <a:sym typeface="Arial"/>
              </a:endParaRPr>
            </a:p>
          </p:txBody>
        </p:sp>
      </p:grpSp>
      <p:sp>
        <p:nvSpPr>
          <p:cNvPr id="507" name="Google Shape;507;p23"/>
          <p:cNvSpPr txBox="1"/>
          <p:nvPr/>
        </p:nvSpPr>
        <p:spPr>
          <a:xfrm>
            <a:off x="5068173" y="2457951"/>
            <a:ext cx="916182" cy="4154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000000"/>
                </a:solidFill>
                <a:latin typeface="Arial"/>
                <a:ea typeface="Arial"/>
                <a:cs typeface="Arial"/>
                <a:sym typeface="Arial"/>
              </a:rPr>
              <a:t>Who are the users?</a:t>
            </a:r>
            <a:endParaRPr sz="1400" b="0" i="0" u="none" strike="noStrike" cap="none">
              <a:solidFill>
                <a:srgbClr val="000000"/>
              </a:solidFill>
              <a:latin typeface="Arial"/>
              <a:ea typeface="Arial"/>
              <a:cs typeface="Arial"/>
              <a:sym typeface="Arial"/>
            </a:endParaRPr>
          </a:p>
        </p:txBody>
      </p:sp>
      <p:sp>
        <p:nvSpPr>
          <p:cNvPr id="508" name="Google Shape;508;p23"/>
          <p:cNvSpPr txBox="1"/>
          <p:nvPr/>
        </p:nvSpPr>
        <p:spPr>
          <a:xfrm>
            <a:off x="4637272" y="3070734"/>
            <a:ext cx="1347082" cy="4154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000000"/>
                </a:solidFill>
                <a:latin typeface="Arial"/>
                <a:ea typeface="Arial"/>
                <a:cs typeface="Arial"/>
                <a:sym typeface="Arial"/>
              </a:rPr>
              <a:t>What are they trying to do?</a:t>
            </a:r>
            <a:endParaRPr sz="1400" b="0" i="0" u="none" strike="noStrike" cap="none">
              <a:solidFill>
                <a:srgbClr val="000000"/>
              </a:solidFill>
              <a:latin typeface="Arial"/>
              <a:ea typeface="Arial"/>
              <a:cs typeface="Arial"/>
              <a:sym typeface="Arial"/>
            </a:endParaRPr>
          </a:p>
        </p:txBody>
      </p:sp>
      <p:sp>
        <p:nvSpPr>
          <p:cNvPr id="509" name="Google Shape;509;p23"/>
          <p:cNvSpPr txBox="1"/>
          <p:nvPr/>
        </p:nvSpPr>
        <p:spPr>
          <a:xfrm>
            <a:off x="4855547" y="3801178"/>
            <a:ext cx="1128807" cy="4154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000000"/>
                </a:solidFill>
                <a:latin typeface="Arial"/>
                <a:ea typeface="Arial"/>
                <a:cs typeface="Arial"/>
                <a:sym typeface="Arial"/>
              </a:rPr>
              <a:t>What are the steps?</a:t>
            </a:r>
            <a:endParaRPr sz="1400" b="0" i="0" u="none" strike="noStrike" cap="none">
              <a:solidFill>
                <a:srgbClr val="000000"/>
              </a:solidFill>
              <a:latin typeface="Arial"/>
              <a:ea typeface="Arial"/>
              <a:cs typeface="Arial"/>
              <a:sym typeface="Arial"/>
            </a:endParaRPr>
          </a:p>
        </p:txBody>
      </p:sp>
      <p:sp>
        <p:nvSpPr>
          <p:cNvPr id="510" name="Google Shape;510;p23"/>
          <p:cNvSpPr/>
          <p:nvPr/>
        </p:nvSpPr>
        <p:spPr>
          <a:xfrm>
            <a:off x="5980944" y="2457951"/>
            <a:ext cx="324000" cy="3240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511" name="Google Shape;511;p23"/>
          <p:cNvSpPr/>
          <p:nvPr/>
        </p:nvSpPr>
        <p:spPr>
          <a:xfrm>
            <a:off x="5980944" y="3070734"/>
            <a:ext cx="324000" cy="3240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512" name="Google Shape;512;p23"/>
          <p:cNvSpPr/>
          <p:nvPr/>
        </p:nvSpPr>
        <p:spPr>
          <a:xfrm>
            <a:off x="5980944" y="3801178"/>
            <a:ext cx="324000" cy="3240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nvGrpSpPr>
          <p:cNvPr id="513" name="Google Shape;513;p23"/>
          <p:cNvGrpSpPr/>
          <p:nvPr/>
        </p:nvGrpSpPr>
        <p:grpSpPr>
          <a:xfrm>
            <a:off x="285038" y="5202943"/>
            <a:ext cx="4335332" cy="1107996"/>
            <a:chOff x="173415" y="5202943"/>
            <a:chExt cx="4335332" cy="1107996"/>
          </a:xfrm>
        </p:grpSpPr>
        <p:sp>
          <p:nvSpPr>
            <p:cNvPr id="514" name="Google Shape;514;p23"/>
            <p:cNvSpPr/>
            <p:nvPr/>
          </p:nvSpPr>
          <p:spPr>
            <a:xfrm>
              <a:off x="173415" y="5273823"/>
              <a:ext cx="274320" cy="2716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515" name="Google Shape;515;p23"/>
            <p:cNvSpPr txBox="1"/>
            <p:nvPr/>
          </p:nvSpPr>
          <p:spPr>
            <a:xfrm>
              <a:off x="473270" y="5202943"/>
              <a:ext cx="4035477"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72C4"/>
                </a:buClr>
                <a:buSzPts val="1800"/>
                <a:buFont typeface="Arial"/>
                <a:buNone/>
              </a:pPr>
              <a:r>
                <a:rPr lang="en-US" sz="1800" b="1" i="0" u="none" strike="noStrike" cap="none">
                  <a:solidFill>
                    <a:srgbClr val="4472C4"/>
                  </a:solidFill>
                  <a:latin typeface="Arial"/>
                  <a:ea typeface="Arial"/>
                  <a:cs typeface="Arial"/>
                  <a:sym typeface="Arial"/>
                </a:rPr>
                <a:t>Surface New Stories:</a:t>
              </a:r>
              <a:endParaRPr sz="900" b="1" i="0" u="none" strike="noStrike" cap="none">
                <a:solidFill>
                  <a:srgbClr val="4472C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Add new stories for new or enhanced functionality that the product needs to support</a:t>
              </a:r>
              <a:endParaRPr sz="1400" b="0" i="0" u="none" strike="noStrike" cap="none">
                <a:solidFill>
                  <a:srgbClr val="000000"/>
                </a:solidFill>
                <a:latin typeface="Arial"/>
                <a:ea typeface="Arial"/>
                <a:cs typeface="Arial"/>
                <a:sym typeface="Arial"/>
              </a:endParaRPr>
            </a:p>
          </p:txBody>
        </p:sp>
      </p:grpSp>
      <p:sp>
        <p:nvSpPr>
          <p:cNvPr id="516" name="Google Shape;516;p23"/>
          <p:cNvSpPr txBox="1"/>
          <p:nvPr/>
        </p:nvSpPr>
        <p:spPr>
          <a:xfrm>
            <a:off x="4740233" y="5190664"/>
            <a:ext cx="1244122" cy="57708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000000"/>
                </a:solidFill>
                <a:latin typeface="Arial"/>
                <a:ea typeface="Arial"/>
                <a:cs typeface="Arial"/>
                <a:sym typeface="Arial"/>
              </a:rPr>
              <a:t>What is new or is changing in functionality?</a:t>
            </a:r>
            <a:endParaRPr sz="1400" b="0" i="0" u="none" strike="noStrike" cap="none">
              <a:solidFill>
                <a:srgbClr val="000000"/>
              </a:solidFill>
              <a:latin typeface="Arial"/>
              <a:ea typeface="Arial"/>
              <a:cs typeface="Arial"/>
              <a:sym typeface="Arial"/>
            </a:endParaRPr>
          </a:p>
        </p:txBody>
      </p:sp>
      <p:sp>
        <p:nvSpPr>
          <p:cNvPr id="517" name="Google Shape;517;p23"/>
          <p:cNvSpPr/>
          <p:nvPr/>
        </p:nvSpPr>
        <p:spPr>
          <a:xfrm>
            <a:off x="5980944" y="5231588"/>
            <a:ext cx="324000" cy="3240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nvGrpSpPr>
          <p:cNvPr id="518" name="Google Shape;518;p23"/>
          <p:cNvGrpSpPr/>
          <p:nvPr/>
        </p:nvGrpSpPr>
        <p:grpSpPr>
          <a:xfrm>
            <a:off x="6393718" y="2410828"/>
            <a:ext cx="5196800" cy="4082643"/>
            <a:chOff x="3755397" y="1502988"/>
            <a:chExt cx="5196800" cy="4082643"/>
          </a:xfrm>
        </p:grpSpPr>
        <p:grpSp>
          <p:nvGrpSpPr>
            <p:cNvPr id="519" name="Google Shape;519;p23"/>
            <p:cNvGrpSpPr/>
            <p:nvPr/>
          </p:nvGrpSpPr>
          <p:grpSpPr>
            <a:xfrm>
              <a:off x="3755397" y="1502988"/>
              <a:ext cx="5196800" cy="4082643"/>
              <a:chOff x="3756949" y="1847384"/>
              <a:chExt cx="5196800" cy="4082643"/>
            </a:xfrm>
          </p:grpSpPr>
          <p:cxnSp>
            <p:nvCxnSpPr>
              <p:cNvPr id="520" name="Google Shape;520;p23"/>
              <p:cNvCxnSpPr/>
              <p:nvPr/>
            </p:nvCxnSpPr>
            <p:spPr>
              <a:xfrm>
                <a:off x="3795285" y="5806916"/>
                <a:ext cx="5073476" cy="0"/>
              </a:xfrm>
              <a:prstGeom prst="straightConnector1">
                <a:avLst/>
              </a:prstGeom>
              <a:noFill/>
              <a:ln w="12700" cap="flat" cmpd="sng">
                <a:solidFill>
                  <a:schemeClr val="accent5"/>
                </a:solidFill>
                <a:prstDash val="solid"/>
                <a:round/>
                <a:headEnd type="none" w="sm" len="sm"/>
                <a:tailEnd type="stealth" w="med" len="med"/>
              </a:ln>
            </p:spPr>
          </p:cxnSp>
          <p:sp>
            <p:nvSpPr>
              <p:cNvPr id="521" name="Google Shape;521;p23"/>
              <p:cNvSpPr txBox="1"/>
              <p:nvPr/>
            </p:nvSpPr>
            <p:spPr>
              <a:xfrm>
                <a:off x="5877489" y="5683806"/>
                <a:ext cx="470000" cy="246221"/>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72C4"/>
                  </a:buClr>
                  <a:buSzPts val="1000"/>
                  <a:buFont typeface="Arial"/>
                  <a:buNone/>
                </a:pPr>
                <a:r>
                  <a:rPr lang="en-US" sz="1000" b="0" i="0" u="none" strike="noStrike" cap="none">
                    <a:solidFill>
                      <a:srgbClr val="4472C4"/>
                    </a:solidFill>
                    <a:latin typeface="Arial"/>
                    <a:ea typeface="Arial"/>
                    <a:cs typeface="Arial"/>
                    <a:sym typeface="Arial"/>
                  </a:rPr>
                  <a:t>Time</a:t>
                </a:r>
                <a:endParaRPr sz="1400" b="0" i="0" u="none" strike="noStrike" cap="none">
                  <a:solidFill>
                    <a:srgbClr val="000000"/>
                  </a:solidFill>
                  <a:latin typeface="Arial"/>
                  <a:ea typeface="Arial"/>
                  <a:cs typeface="Arial"/>
                  <a:sym typeface="Arial"/>
                </a:endParaRPr>
              </a:p>
            </p:txBody>
          </p:sp>
          <p:cxnSp>
            <p:nvCxnSpPr>
              <p:cNvPr id="522" name="Google Shape;522;p23"/>
              <p:cNvCxnSpPr/>
              <p:nvPr/>
            </p:nvCxnSpPr>
            <p:spPr>
              <a:xfrm rot="10800000">
                <a:off x="8830638" y="4622438"/>
                <a:ext cx="0" cy="986487"/>
              </a:xfrm>
              <a:prstGeom prst="straightConnector1">
                <a:avLst/>
              </a:prstGeom>
              <a:noFill/>
              <a:ln w="12700" cap="flat" cmpd="sng">
                <a:solidFill>
                  <a:schemeClr val="accent5"/>
                </a:solidFill>
                <a:prstDash val="solid"/>
                <a:round/>
                <a:headEnd type="none" w="sm" len="sm"/>
                <a:tailEnd type="stealth" w="med" len="med"/>
              </a:ln>
            </p:spPr>
          </p:cxnSp>
          <p:sp>
            <p:nvSpPr>
              <p:cNvPr id="523" name="Google Shape;523;p23"/>
              <p:cNvSpPr txBox="1"/>
              <p:nvPr/>
            </p:nvSpPr>
            <p:spPr>
              <a:xfrm rot="-5400000">
                <a:off x="8477431" y="5009257"/>
                <a:ext cx="706415" cy="246221"/>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472C4"/>
                  </a:buClr>
                  <a:buSzPts val="1000"/>
                  <a:buFont typeface="Arial"/>
                  <a:buNone/>
                </a:pPr>
                <a:r>
                  <a:rPr lang="en-US" sz="1000" b="0" i="0" u="none" strike="noStrike" cap="none">
                    <a:solidFill>
                      <a:srgbClr val="4472C4"/>
                    </a:solidFill>
                    <a:latin typeface="Arial"/>
                    <a:ea typeface="Arial"/>
                    <a:cs typeface="Arial"/>
                    <a:sym typeface="Arial"/>
                  </a:rPr>
                  <a:t>Priority</a:t>
                </a:r>
                <a:endParaRPr sz="1400" b="0" i="0" u="none" strike="noStrike" cap="none">
                  <a:solidFill>
                    <a:srgbClr val="000000"/>
                  </a:solidFill>
                  <a:latin typeface="Arial"/>
                  <a:ea typeface="Arial"/>
                  <a:cs typeface="Arial"/>
                  <a:sym typeface="Arial"/>
                </a:endParaRPr>
              </a:p>
            </p:txBody>
          </p:sp>
          <p:sp>
            <p:nvSpPr>
              <p:cNvPr id="524" name="Google Shape;524;p23"/>
              <p:cNvSpPr/>
              <p:nvPr/>
            </p:nvSpPr>
            <p:spPr>
              <a:xfrm>
                <a:off x="3772723" y="3002401"/>
                <a:ext cx="474153" cy="360000"/>
              </a:xfrm>
              <a:prstGeom prst="rect">
                <a:avLst/>
              </a:prstGeom>
              <a:solidFill>
                <a:srgbClr val="00B0F0"/>
              </a:solidFill>
              <a:ln w="12700" cap="flat" cmpd="sng">
                <a:solidFill>
                  <a:srgbClr val="00B0F0"/>
                </a:solidFill>
                <a:prstDash val="solid"/>
                <a:round/>
                <a:headEnd type="none" w="sm" len="sm"/>
                <a:tailEnd type="none" w="sm" len="sm"/>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FFFFFF"/>
                  </a:buClr>
                  <a:buSzPts val="800"/>
                  <a:buFont typeface="Arial"/>
                  <a:buNone/>
                </a:pPr>
                <a:r>
                  <a:rPr lang="en-US" sz="800" b="0" i="0" u="none" strike="noStrike" cap="none">
                    <a:solidFill>
                      <a:srgbClr val="FFFFFF"/>
                    </a:solidFill>
                    <a:latin typeface="Arial"/>
                    <a:ea typeface="Arial"/>
                    <a:cs typeface="Arial"/>
                    <a:sym typeface="Arial"/>
                  </a:rPr>
                  <a:t>Login</a:t>
                </a:r>
                <a:endParaRPr sz="1400" b="0" i="0" u="none" strike="noStrike" cap="none">
                  <a:solidFill>
                    <a:srgbClr val="000000"/>
                  </a:solidFill>
                  <a:latin typeface="Arial"/>
                  <a:ea typeface="Arial"/>
                  <a:cs typeface="Arial"/>
                  <a:sym typeface="Arial"/>
                </a:endParaRPr>
              </a:p>
            </p:txBody>
          </p:sp>
          <p:sp>
            <p:nvSpPr>
              <p:cNvPr id="525" name="Google Shape;525;p23"/>
              <p:cNvSpPr/>
              <p:nvPr/>
            </p:nvSpPr>
            <p:spPr>
              <a:xfrm>
                <a:off x="4285614" y="3002401"/>
                <a:ext cx="982479" cy="360000"/>
              </a:xfrm>
              <a:prstGeom prst="rect">
                <a:avLst/>
              </a:prstGeom>
              <a:solidFill>
                <a:srgbClr val="00B0F0"/>
              </a:solidFill>
              <a:ln w="12700" cap="flat" cmpd="sng">
                <a:solidFill>
                  <a:srgbClr val="00B0F0"/>
                </a:solidFill>
                <a:prstDash val="solid"/>
                <a:round/>
                <a:headEnd type="none" w="sm" len="sm"/>
                <a:tailEnd type="none" w="sm" len="sm"/>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FFFFFF"/>
                  </a:buClr>
                  <a:buSzPts val="800"/>
                  <a:buFont typeface="Arial"/>
                  <a:buNone/>
                </a:pPr>
                <a:r>
                  <a:rPr lang="en-US" sz="800" b="0" i="0" u="none" strike="noStrike" cap="none">
                    <a:solidFill>
                      <a:srgbClr val="FFFFFF"/>
                    </a:solidFill>
                    <a:latin typeface="Arial"/>
                    <a:ea typeface="Arial"/>
                    <a:cs typeface="Arial"/>
                    <a:sym typeface="Arial"/>
                  </a:rPr>
                  <a:t>RX Intake</a:t>
                </a:r>
                <a:endParaRPr sz="1400" b="0" i="0" u="none" strike="noStrike" cap="none">
                  <a:solidFill>
                    <a:srgbClr val="000000"/>
                  </a:solidFill>
                  <a:latin typeface="Arial"/>
                  <a:ea typeface="Arial"/>
                  <a:cs typeface="Arial"/>
                  <a:sym typeface="Arial"/>
                </a:endParaRPr>
              </a:p>
            </p:txBody>
          </p:sp>
          <p:sp>
            <p:nvSpPr>
              <p:cNvPr id="526" name="Google Shape;526;p23"/>
              <p:cNvSpPr/>
              <p:nvPr/>
            </p:nvSpPr>
            <p:spPr>
              <a:xfrm>
                <a:off x="6861182" y="3002401"/>
                <a:ext cx="979306" cy="360000"/>
              </a:xfrm>
              <a:prstGeom prst="rect">
                <a:avLst/>
              </a:prstGeom>
              <a:solidFill>
                <a:srgbClr val="00B0F0"/>
              </a:solidFill>
              <a:ln w="12700" cap="flat" cmpd="sng">
                <a:solidFill>
                  <a:srgbClr val="00B0F0"/>
                </a:solidFill>
                <a:prstDash val="solid"/>
                <a:round/>
                <a:headEnd type="none" w="sm" len="sm"/>
                <a:tailEnd type="none" w="sm" len="sm"/>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FFFFFF"/>
                  </a:buClr>
                  <a:buSzPts val="800"/>
                  <a:buFont typeface="Arial"/>
                  <a:buNone/>
                </a:pPr>
                <a:r>
                  <a:rPr lang="en-US" sz="800" b="0" i="0" u="none" strike="noStrike" cap="none">
                    <a:solidFill>
                      <a:srgbClr val="FFFFFF"/>
                    </a:solidFill>
                    <a:latin typeface="Arial"/>
                    <a:ea typeface="Arial"/>
                    <a:cs typeface="Arial"/>
                    <a:sym typeface="Arial"/>
                  </a:rPr>
                  <a:t>Validate Renewal</a:t>
                </a:r>
                <a:endParaRPr sz="1400" b="0" i="0" u="none" strike="noStrike" cap="none">
                  <a:solidFill>
                    <a:srgbClr val="000000"/>
                  </a:solidFill>
                  <a:latin typeface="Arial"/>
                  <a:ea typeface="Arial"/>
                  <a:cs typeface="Arial"/>
                  <a:sym typeface="Arial"/>
                </a:endParaRPr>
              </a:p>
            </p:txBody>
          </p:sp>
          <p:sp>
            <p:nvSpPr>
              <p:cNvPr id="527" name="Google Shape;527;p23"/>
              <p:cNvSpPr/>
              <p:nvPr/>
            </p:nvSpPr>
            <p:spPr>
              <a:xfrm>
                <a:off x="7882400" y="3002401"/>
                <a:ext cx="987050" cy="360000"/>
              </a:xfrm>
              <a:prstGeom prst="rect">
                <a:avLst/>
              </a:prstGeom>
              <a:solidFill>
                <a:srgbClr val="00B0F0"/>
              </a:solidFill>
              <a:ln w="12700" cap="flat" cmpd="sng">
                <a:solidFill>
                  <a:srgbClr val="00B0F0"/>
                </a:solidFill>
                <a:prstDash val="solid"/>
                <a:round/>
                <a:headEnd type="none" w="sm" len="sm"/>
                <a:tailEnd type="none" w="sm" len="sm"/>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FFFFFF"/>
                  </a:buClr>
                  <a:buSzPts val="800"/>
                  <a:buFont typeface="Arial"/>
                  <a:buNone/>
                </a:pPr>
                <a:r>
                  <a:rPr lang="en-US" sz="800" b="0" i="0" u="none" strike="noStrike" cap="none">
                    <a:solidFill>
                      <a:srgbClr val="FFFFFF"/>
                    </a:solidFill>
                    <a:latin typeface="Arial"/>
                    <a:ea typeface="Arial"/>
                    <a:cs typeface="Arial"/>
                    <a:sym typeface="Arial"/>
                  </a:rPr>
                  <a:t>Notify Prescriber</a:t>
                </a:r>
                <a:endParaRPr sz="1400" b="0" i="0" u="none" strike="noStrike" cap="none">
                  <a:solidFill>
                    <a:srgbClr val="000000"/>
                  </a:solidFill>
                  <a:latin typeface="Arial"/>
                  <a:ea typeface="Arial"/>
                  <a:cs typeface="Arial"/>
                  <a:sym typeface="Arial"/>
                </a:endParaRPr>
              </a:p>
            </p:txBody>
          </p:sp>
          <p:sp>
            <p:nvSpPr>
              <p:cNvPr id="528" name="Google Shape;528;p23"/>
              <p:cNvSpPr/>
              <p:nvPr/>
            </p:nvSpPr>
            <p:spPr>
              <a:xfrm>
                <a:off x="3767246" y="2530491"/>
                <a:ext cx="3044284" cy="436065"/>
              </a:xfrm>
              <a:prstGeom prst="rect">
                <a:avLst/>
              </a:prstGeom>
              <a:solidFill>
                <a:srgbClr val="0070C0"/>
              </a:solidFill>
              <a:ln w="12700" cap="flat" cmpd="sng">
                <a:solidFill>
                  <a:srgbClr val="0070C0"/>
                </a:solidFill>
                <a:prstDash val="solid"/>
                <a:round/>
                <a:headEnd type="none" w="sm" len="sm"/>
                <a:tailEnd type="none" w="sm" len="sm"/>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Dispense New/Existing Prescription </a:t>
                </a:r>
                <a:endParaRPr sz="1400" b="0" i="0" u="none" strike="noStrike" cap="none">
                  <a:solidFill>
                    <a:srgbClr val="000000"/>
                  </a:solidFill>
                  <a:latin typeface="Arial"/>
                  <a:ea typeface="Arial"/>
                  <a:cs typeface="Arial"/>
                  <a:sym typeface="Arial"/>
                </a:endParaRPr>
              </a:p>
            </p:txBody>
          </p:sp>
          <p:sp>
            <p:nvSpPr>
              <p:cNvPr id="529" name="Google Shape;529;p23"/>
              <p:cNvSpPr/>
              <p:nvPr/>
            </p:nvSpPr>
            <p:spPr>
              <a:xfrm>
                <a:off x="6858010" y="2530491"/>
                <a:ext cx="2011440" cy="436065"/>
              </a:xfrm>
              <a:prstGeom prst="rect">
                <a:avLst/>
              </a:prstGeom>
              <a:solidFill>
                <a:srgbClr val="0070C0"/>
              </a:solidFill>
              <a:ln w="12700" cap="flat" cmpd="sng">
                <a:solidFill>
                  <a:srgbClr val="0070C0"/>
                </a:solidFill>
                <a:prstDash val="solid"/>
                <a:round/>
                <a:headEnd type="none" w="sm" len="sm"/>
                <a:tailEnd type="none" w="sm" len="sm"/>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US" sz="1100" b="0" i="0" u="none" strike="noStrike" cap="none">
                    <a:solidFill>
                      <a:srgbClr val="FFFFFF"/>
                    </a:solidFill>
                    <a:latin typeface="Arial"/>
                    <a:ea typeface="Arial"/>
                    <a:cs typeface="Arial"/>
                    <a:sym typeface="Arial"/>
                  </a:rPr>
                  <a:t>Renew Prescription</a:t>
                </a:r>
                <a:endParaRPr sz="1400" b="0" i="0" u="none" strike="noStrike" cap="none">
                  <a:solidFill>
                    <a:srgbClr val="000000"/>
                  </a:solidFill>
                  <a:latin typeface="Arial"/>
                  <a:ea typeface="Arial"/>
                  <a:cs typeface="Arial"/>
                  <a:sym typeface="Arial"/>
                </a:endParaRPr>
              </a:p>
            </p:txBody>
          </p:sp>
          <p:sp>
            <p:nvSpPr>
              <p:cNvPr id="530" name="Google Shape;530;p23"/>
              <p:cNvSpPr/>
              <p:nvPr/>
            </p:nvSpPr>
            <p:spPr>
              <a:xfrm>
                <a:off x="3756949" y="1851702"/>
                <a:ext cx="612775" cy="612000"/>
              </a:xfrm>
              <a:prstGeom prst="rect">
                <a:avLst/>
              </a:prstGeom>
              <a:solidFill>
                <a:srgbClr val="DDDDDD"/>
              </a:solidFill>
              <a:ln w="12700" cap="flat" cmpd="sng">
                <a:solidFill>
                  <a:srgbClr val="DDDDDD"/>
                </a:solidFill>
                <a:prstDash val="solid"/>
                <a:round/>
                <a:headEnd type="none" w="sm" len="sm"/>
                <a:tailEnd type="none" w="sm" len="sm"/>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Arial"/>
                    <a:ea typeface="Arial"/>
                    <a:cs typeface="Arial"/>
                    <a:sym typeface="Arial"/>
                  </a:rPr>
                  <a:t>Pharmacy Staff</a:t>
                </a:r>
                <a:endParaRPr sz="1400" b="0" i="0" u="none" strike="noStrike" cap="none">
                  <a:solidFill>
                    <a:srgbClr val="000000"/>
                  </a:solidFill>
                  <a:latin typeface="Arial"/>
                  <a:ea typeface="Arial"/>
                  <a:cs typeface="Arial"/>
                  <a:sym typeface="Arial"/>
                </a:endParaRPr>
              </a:p>
            </p:txBody>
          </p:sp>
          <p:cxnSp>
            <p:nvCxnSpPr>
              <p:cNvPr id="531" name="Google Shape;531;p23"/>
              <p:cNvCxnSpPr/>
              <p:nvPr/>
            </p:nvCxnSpPr>
            <p:spPr>
              <a:xfrm>
                <a:off x="3776941" y="4532061"/>
                <a:ext cx="5121897" cy="0"/>
              </a:xfrm>
              <a:prstGeom prst="straightConnector1">
                <a:avLst/>
              </a:prstGeom>
              <a:noFill/>
              <a:ln w="12700" cap="flat" cmpd="sng">
                <a:solidFill>
                  <a:schemeClr val="accent5"/>
                </a:solidFill>
                <a:prstDash val="dashDot"/>
                <a:round/>
                <a:headEnd type="none" w="sm" len="sm"/>
                <a:tailEnd type="none" w="sm" len="sm"/>
              </a:ln>
            </p:spPr>
          </p:cxnSp>
          <p:sp>
            <p:nvSpPr>
              <p:cNvPr id="532" name="Google Shape;532;p23"/>
              <p:cNvSpPr txBox="1"/>
              <p:nvPr/>
            </p:nvSpPr>
            <p:spPr>
              <a:xfrm>
                <a:off x="5437643" y="4398482"/>
                <a:ext cx="1800493" cy="246221"/>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72C4"/>
                  </a:buClr>
                  <a:buSzPts val="1000"/>
                  <a:buFont typeface="Arial"/>
                  <a:buNone/>
                </a:pPr>
                <a:r>
                  <a:rPr lang="en-US" sz="1000" b="0" i="0" u="none" strike="noStrike" cap="none">
                    <a:solidFill>
                      <a:srgbClr val="4472C4"/>
                    </a:solidFill>
                    <a:latin typeface="Arial"/>
                    <a:ea typeface="Arial"/>
                    <a:cs typeface="Arial"/>
                    <a:sym typeface="Arial"/>
                  </a:rPr>
                  <a:t>New/Enhanced Functionality</a:t>
                </a:r>
                <a:endParaRPr sz="1400" b="0" i="0" u="none" strike="noStrike" cap="none">
                  <a:solidFill>
                    <a:srgbClr val="000000"/>
                  </a:solidFill>
                  <a:latin typeface="Arial"/>
                  <a:ea typeface="Arial"/>
                  <a:cs typeface="Arial"/>
                  <a:sym typeface="Arial"/>
                </a:endParaRPr>
              </a:p>
            </p:txBody>
          </p:sp>
          <p:sp>
            <p:nvSpPr>
              <p:cNvPr id="533" name="Google Shape;533;p23"/>
              <p:cNvSpPr/>
              <p:nvPr/>
            </p:nvSpPr>
            <p:spPr>
              <a:xfrm>
                <a:off x="6858006" y="1847384"/>
                <a:ext cx="612775" cy="612000"/>
              </a:xfrm>
              <a:prstGeom prst="rect">
                <a:avLst/>
              </a:prstGeom>
              <a:solidFill>
                <a:srgbClr val="DDDDDD"/>
              </a:solidFill>
              <a:ln w="12700" cap="flat" cmpd="sng">
                <a:solidFill>
                  <a:srgbClr val="DDDDDD"/>
                </a:solidFill>
                <a:prstDash val="solid"/>
                <a:round/>
                <a:headEnd type="none" w="sm" len="sm"/>
                <a:tailEnd type="none" w="sm" len="sm"/>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Arial"/>
                    <a:ea typeface="Arial"/>
                    <a:cs typeface="Arial"/>
                    <a:sym typeface="Arial"/>
                  </a:rPr>
                  <a:t>Pharmacy Staff</a:t>
                </a:r>
                <a:endParaRPr sz="1400" b="0" i="0" u="none" strike="noStrike" cap="none">
                  <a:solidFill>
                    <a:srgbClr val="000000"/>
                  </a:solidFill>
                  <a:latin typeface="Arial"/>
                  <a:ea typeface="Arial"/>
                  <a:cs typeface="Arial"/>
                  <a:sym typeface="Arial"/>
                </a:endParaRPr>
              </a:p>
            </p:txBody>
          </p:sp>
          <p:sp>
            <p:nvSpPr>
              <p:cNvPr id="534" name="Google Shape;534;p23"/>
              <p:cNvSpPr/>
              <p:nvPr/>
            </p:nvSpPr>
            <p:spPr>
              <a:xfrm>
                <a:off x="5314572" y="3002401"/>
                <a:ext cx="468000" cy="360000"/>
              </a:xfrm>
              <a:prstGeom prst="rect">
                <a:avLst/>
              </a:prstGeom>
              <a:solidFill>
                <a:srgbClr val="00B0F0"/>
              </a:solidFill>
              <a:ln w="12700" cap="flat" cmpd="sng">
                <a:solidFill>
                  <a:srgbClr val="00B0F0"/>
                </a:solidFill>
                <a:prstDash val="solid"/>
                <a:round/>
                <a:headEnd type="none" w="sm" len="sm"/>
                <a:tailEnd type="none" w="sm" len="sm"/>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en-US" sz="700" b="0" i="0" u="none" strike="noStrike" cap="none">
                    <a:solidFill>
                      <a:srgbClr val="FFFFFF"/>
                    </a:solidFill>
                    <a:latin typeface="Arial"/>
                    <a:ea typeface="Arial"/>
                    <a:cs typeface="Arial"/>
                    <a:sym typeface="Arial"/>
                  </a:rPr>
                  <a:t>RX Claims Process</a:t>
                </a:r>
                <a:endParaRPr sz="1400" b="0" i="0" u="none" strike="noStrike" cap="none">
                  <a:solidFill>
                    <a:srgbClr val="000000"/>
                  </a:solidFill>
                  <a:latin typeface="Arial"/>
                  <a:ea typeface="Arial"/>
                  <a:cs typeface="Arial"/>
                  <a:sym typeface="Arial"/>
                </a:endParaRPr>
              </a:p>
            </p:txBody>
          </p:sp>
          <p:sp>
            <p:nvSpPr>
              <p:cNvPr id="535" name="Google Shape;535;p23"/>
              <p:cNvSpPr/>
              <p:nvPr/>
            </p:nvSpPr>
            <p:spPr>
              <a:xfrm>
                <a:off x="5823088" y="3002401"/>
                <a:ext cx="988442" cy="360000"/>
              </a:xfrm>
              <a:prstGeom prst="rect">
                <a:avLst/>
              </a:prstGeom>
              <a:solidFill>
                <a:srgbClr val="00B0F0"/>
              </a:solidFill>
              <a:ln w="12700" cap="flat" cmpd="sng">
                <a:solidFill>
                  <a:srgbClr val="00B0F0"/>
                </a:solidFill>
                <a:prstDash val="solid"/>
                <a:round/>
                <a:headEnd type="none" w="sm" len="sm"/>
                <a:tailEnd type="none" w="sm" len="sm"/>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FFFFFF"/>
                  </a:buClr>
                  <a:buSzPts val="800"/>
                  <a:buFont typeface="Arial"/>
                  <a:buNone/>
                </a:pPr>
                <a:r>
                  <a:rPr lang="en-US" sz="800" b="0" i="0" u="none" strike="noStrike" cap="none">
                    <a:solidFill>
                      <a:srgbClr val="FFFFFF"/>
                    </a:solidFill>
                    <a:latin typeface="Arial"/>
                    <a:ea typeface="Arial"/>
                    <a:cs typeface="Arial"/>
                    <a:sym typeface="Arial"/>
                  </a:rPr>
                  <a:t>RX Dispense</a:t>
                </a:r>
                <a:endParaRPr sz="1400" b="0" i="0" u="none" strike="noStrike" cap="none">
                  <a:solidFill>
                    <a:srgbClr val="000000"/>
                  </a:solidFill>
                  <a:latin typeface="Arial"/>
                  <a:ea typeface="Arial"/>
                  <a:cs typeface="Arial"/>
                  <a:sym typeface="Arial"/>
                </a:endParaRPr>
              </a:p>
            </p:txBody>
          </p:sp>
          <p:grpSp>
            <p:nvGrpSpPr>
              <p:cNvPr id="536" name="Google Shape;536;p23"/>
              <p:cNvGrpSpPr/>
              <p:nvPr/>
            </p:nvGrpSpPr>
            <p:grpSpPr>
              <a:xfrm>
                <a:off x="3771135" y="3419045"/>
                <a:ext cx="5098314" cy="968522"/>
                <a:chOff x="3771135" y="3419045"/>
                <a:chExt cx="5098314" cy="968522"/>
              </a:xfrm>
            </p:grpSpPr>
            <p:sp>
              <p:nvSpPr>
                <p:cNvPr id="537" name="Google Shape;537;p23"/>
                <p:cNvSpPr/>
                <p:nvPr/>
              </p:nvSpPr>
              <p:spPr>
                <a:xfrm>
                  <a:off x="4285614" y="3919567"/>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Update profile</a:t>
                  </a:r>
                  <a:endParaRPr sz="1400" b="0" i="0" u="none" strike="noStrike" cap="none">
                    <a:solidFill>
                      <a:srgbClr val="000000"/>
                    </a:solidFill>
                    <a:latin typeface="Arial"/>
                    <a:ea typeface="Arial"/>
                    <a:cs typeface="Arial"/>
                    <a:sym typeface="Arial"/>
                  </a:endParaRPr>
                </a:p>
              </p:txBody>
            </p:sp>
            <p:sp>
              <p:nvSpPr>
                <p:cNvPr id="538" name="Google Shape;538;p23"/>
                <p:cNvSpPr/>
                <p:nvPr/>
              </p:nvSpPr>
              <p:spPr>
                <a:xfrm>
                  <a:off x="4799672" y="3919567"/>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Validate fields</a:t>
                  </a:r>
                  <a:endParaRPr sz="1400" b="0" i="0" u="none" strike="noStrike" cap="none">
                    <a:solidFill>
                      <a:srgbClr val="000000"/>
                    </a:solidFill>
                    <a:latin typeface="Arial"/>
                    <a:ea typeface="Arial"/>
                    <a:cs typeface="Arial"/>
                    <a:sym typeface="Arial"/>
                  </a:endParaRPr>
                </a:p>
              </p:txBody>
            </p:sp>
            <p:sp>
              <p:nvSpPr>
                <p:cNvPr id="539" name="Google Shape;539;p23"/>
                <p:cNvSpPr/>
                <p:nvPr/>
              </p:nvSpPr>
              <p:spPr>
                <a:xfrm>
                  <a:off x="6858006" y="3919567"/>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Identify if RX can be renewed</a:t>
                  </a:r>
                  <a:endParaRPr sz="1400" b="0" i="0" u="none" strike="noStrike" cap="none">
                    <a:solidFill>
                      <a:srgbClr val="000000"/>
                    </a:solidFill>
                    <a:latin typeface="Arial"/>
                    <a:ea typeface="Arial"/>
                    <a:cs typeface="Arial"/>
                    <a:sym typeface="Arial"/>
                  </a:endParaRPr>
                </a:p>
              </p:txBody>
            </p:sp>
            <p:sp>
              <p:nvSpPr>
                <p:cNvPr id="540" name="Google Shape;540;p23"/>
                <p:cNvSpPr/>
                <p:nvPr/>
              </p:nvSpPr>
              <p:spPr>
                <a:xfrm>
                  <a:off x="3771135" y="3919567"/>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Forgot password</a:t>
                  </a:r>
                  <a:endParaRPr sz="1400" b="0" i="0" u="none" strike="noStrike" cap="none">
                    <a:solidFill>
                      <a:srgbClr val="000000"/>
                    </a:solidFill>
                    <a:latin typeface="Arial"/>
                    <a:ea typeface="Arial"/>
                    <a:cs typeface="Arial"/>
                    <a:sym typeface="Arial"/>
                  </a:endParaRPr>
                </a:p>
              </p:txBody>
            </p:sp>
            <p:sp>
              <p:nvSpPr>
                <p:cNvPr id="541" name="Google Shape;541;p23"/>
                <p:cNvSpPr txBox="1"/>
                <p:nvPr/>
              </p:nvSpPr>
              <p:spPr>
                <a:xfrm>
                  <a:off x="5378389" y="3495287"/>
                  <a:ext cx="34036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776"/>
                    </a:buClr>
                    <a:buSzPts val="1400"/>
                    <a:buFont typeface="Arial"/>
                    <a:buNone/>
                  </a:pPr>
                  <a:r>
                    <a:rPr lang="en-US" sz="1400" b="0" i="0" u="none" strike="noStrike" cap="none">
                      <a:solidFill>
                        <a:srgbClr val="00277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42" name="Google Shape;542;p23"/>
                <p:cNvSpPr/>
                <p:nvPr/>
              </p:nvSpPr>
              <p:spPr>
                <a:xfrm>
                  <a:off x="5829045" y="3919567"/>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Label generation</a:t>
                  </a:r>
                  <a:endParaRPr sz="1400" b="0" i="0" u="none" strike="noStrike" cap="none">
                    <a:solidFill>
                      <a:srgbClr val="000000"/>
                    </a:solidFill>
                    <a:latin typeface="Arial"/>
                    <a:ea typeface="Arial"/>
                    <a:cs typeface="Arial"/>
                    <a:sym typeface="Arial"/>
                  </a:endParaRPr>
                </a:p>
              </p:txBody>
            </p:sp>
            <p:sp>
              <p:nvSpPr>
                <p:cNvPr id="543" name="Google Shape;543;p23"/>
                <p:cNvSpPr/>
                <p:nvPr/>
              </p:nvSpPr>
              <p:spPr>
                <a:xfrm>
                  <a:off x="8401449" y="3919567"/>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Update logs </a:t>
                  </a:r>
                  <a:endParaRPr sz="1400" b="0" i="0" u="none" strike="noStrike" cap="none">
                    <a:solidFill>
                      <a:srgbClr val="000000"/>
                    </a:solidFill>
                    <a:latin typeface="Arial"/>
                    <a:ea typeface="Arial"/>
                    <a:cs typeface="Arial"/>
                    <a:sym typeface="Arial"/>
                  </a:endParaRPr>
                </a:p>
              </p:txBody>
            </p:sp>
            <p:sp>
              <p:nvSpPr>
                <p:cNvPr id="544" name="Google Shape;544;p23"/>
                <p:cNvSpPr/>
                <p:nvPr/>
              </p:nvSpPr>
              <p:spPr>
                <a:xfrm>
                  <a:off x="3771135"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Login with credentials </a:t>
                  </a:r>
                  <a:endParaRPr sz="1400" b="0" i="0" u="none" strike="noStrike" cap="none">
                    <a:solidFill>
                      <a:srgbClr val="000000"/>
                    </a:solidFill>
                    <a:latin typeface="Arial"/>
                    <a:ea typeface="Arial"/>
                    <a:cs typeface="Arial"/>
                    <a:sym typeface="Arial"/>
                  </a:endParaRPr>
                </a:p>
              </p:txBody>
            </p:sp>
            <p:sp>
              <p:nvSpPr>
                <p:cNvPr id="545" name="Google Shape;545;p23"/>
                <p:cNvSpPr/>
                <p:nvPr/>
              </p:nvSpPr>
              <p:spPr>
                <a:xfrm>
                  <a:off x="4285614"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Find patient</a:t>
                  </a:r>
                  <a:endParaRPr sz="1400" b="0" i="0" u="none" strike="noStrike" cap="none">
                    <a:solidFill>
                      <a:srgbClr val="000000"/>
                    </a:solidFill>
                    <a:latin typeface="Arial"/>
                    <a:ea typeface="Arial"/>
                    <a:cs typeface="Arial"/>
                    <a:sym typeface="Arial"/>
                  </a:endParaRPr>
                </a:p>
              </p:txBody>
            </p:sp>
            <p:sp>
              <p:nvSpPr>
                <p:cNvPr id="546" name="Google Shape;546;p23"/>
                <p:cNvSpPr/>
                <p:nvPr/>
              </p:nvSpPr>
              <p:spPr>
                <a:xfrm>
                  <a:off x="4800093"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Manual RX data entry</a:t>
                  </a:r>
                  <a:endParaRPr sz="1400" b="0" i="0" u="none" strike="noStrike" cap="none">
                    <a:solidFill>
                      <a:srgbClr val="000000"/>
                    </a:solidFill>
                    <a:latin typeface="Arial"/>
                    <a:ea typeface="Arial"/>
                    <a:cs typeface="Arial"/>
                    <a:sym typeface="Arial"/>
                  </a:endParaRPr>
                </a:p>
              </p:txBody>
            </p:sp>
            <p:sp>
              <p:nvSpPr>
                <p:cNvPr id="547" name="Google Shape;547;p23"/>
                <p:cNvSpPr/>
                <p:nvPr/>
              </p:nvSpPr>
              <p:spPr>
                <a:xfrm>
                  <a:off x="7886967"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Generate renewal form</a:t>
                  </a:r>
                  <a:endParaRPr sz="1400" b="0" i="0" u="none" strike="noStrike" cap="none">
                    <a:solidFill>
                      <a:srgbClr val="000000"/>
                    </a:solidFill>
                    <a:latin typeface="Arial"/>
                    <a:ea typeface="Arial"/>
                    <a:cs typeface="Arial"/>
                    <a:sym typeface="Arial"/>
                  </a:endParaRPr>
                </a:p>
              </p:txBody>
            </p:sp>
            <p:sp>
              <p:nvSpPr>
                <p:cNvPr id="548" name="Google Shape;548;p23"/>
                <p:cNvSpPr/>
                <p:nvPr/>
              </p:nvSpPr>
              <p:spPr>
                <a:xfrm>
                  <a:off x="5829051"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Mange inventory</a:t>
                  </a:r>
                  <a:endParaRPr sz="1400" b="0" i="0" u="none" strike="noStrike" cap="none">
                    <a:solidFill>
                      <a:srgbClr val="000000"/>
                    </a:solidFill>
                    <a:latin typeface="Arial"/>
                    <a:ea typeface="Arial"/>
                    <a:cs typeface="Arial"/>
                    <a:sym typeface="Arial"/>
                  </a:endParaRPr>
                </a:p>
              </p:txBody>
            </p:sp>
            <p:sp>
              <p:nvSpPr>
                <p:cNvPr id="549" name="Google Shape;549;p23"/>
                <p:cNvSpPr/>
                <p:nvPr/>
              </p:nvSpPr>
              <p:spPr>
                <a:xfrm>
                  <a:off x="8401449"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Send from to prescriber</a:t>
                  </a:r>
                  <a:endParaRPr sz="1400" b="0" i="0" u="none" strike="noStrike" cap="none">
                    <a:solidFill>
                      <a:srgbClr val="000000"/>
                    </a:solidFill>
                    <a:latin typeface="Arial"/>
                    <a:ea typeface="Arial"/>
                    <a:cs typeface="Arial"/>
                    <a:sym typeface="Arial"/>
                  </a:endParaRPr>
                </a:p>
              </p:txBody>
            </p:sp>
            <p:sp>
              <p:nvSpPr>
                <p:cNvPr id="550" name="Google Shape;550;p23"/>
                <p:cNvSpPr/>
                <p:nvPr/>
              </p:nvSpPr>
              <p:spPr>
                <a:xfrm>
                  <a:off x="6343530"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Fulfill order</a:t>
                  </a:r>
                  <a:endParaRPr sz="1400" b="0" i="0" u="none" strike="noStrike" cap="none">
                    <a:solidFill>
                      <a:srgbClr val="000000"/>
                    </a:solidFill>
                    <a:latin typeface="Arial"/>
                    <a:ea typeface="Arial"/>
                    <a:cs typeface="Arial"/>
                    <a:sym typeface="Arial"/>
                  </a:endParaRPr>
                </a:p>
              </p:txBody>
            </p:sp>
            <p:sp>
              <p:nvSpPr>
                <p:cNvPr id="551" name="Google Shape;551;p23"/>
                <p:cNvSpPr/>
                <p:nvPr/>
              </p:nvSpPr>
              <p:spPr>
                <a:xfrm>
                  <a:off x="7372488"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Update RX &amp; TX details</a:t>
                  </a:r>
                  <a:endParaRPr sz="1400" b="0" i="0" u="none" strike="noStrike" cap="none">
                    <a:solidFill>
                      <a:srgbClr val="000000"/>
                    </a:solidFill>
                    <a:latin typeface="Arial"/>
                    <a:ea typeface="Arial"/>
                    <a:cs typeface="Arial"/>
                    <a:sym typeface="Arial"/>
                  </a:endParaRPr>
                </a:p>
              </p:txBody>
            </p:sp>
            <p:sp>
              <p:nvSpPr>
                <p:cNvPr id="552" name="Google Shape;552;p23"/>
                <p:cNvSpPr/>
                <p:nvPr/>
              </p:nvSpPr>
              <p:spPr>
                <a:xfrm>
                  <a:off x="6858009"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Obtain DUR for drug exceptions</a:t>
                  </a:r>
                  <a:endParaRPr sz="1400" b="0" i="0" u="none" strike="noStrike" cap="none">
                    <a:solidFill>
                      <a:srgbClr val="000000"/>
                    </a:solidFill>
                    <a:latin typeface="Arial"/>
                    <a:ea typeface="Arial"/>
                    <a:cs typeface="Arial"/>
                    <a:sym typeface="Arial"/>
                  </a:endParaRPr>
                </a:p>
              </p:txBody>
            </p:sp>
          </p:grpSp>
          <p:grpSp>
            <p:nvGrpSpPr>
              <p:cNvPr id="553" name="Google Shape;553;p23"/>
              <p:cNvGrpSpPr/>
              <p:nvPr/>
            </p:nvGrpSpPr>
            <p:grpSpPr>
              <a:xfrm>
                <a:off x="3771135" y="4691003"/>
                <a:ext cx="4583832" cy="968522"/>
                <a:chOff x="3771135" y="3419045"/>
                <a:chExt cx="4583832" cy="968522"/>
              </a:xfrm>
            </p:grpSpPr>
            <p:sp>
              <p:nvSpPr>
                <p:cNvPr id="554" name="Google Shape;554;p23"/>
                <p:cNvSpPr/>
                <p:nvPr/>
              </p:nvSpPr>
              <p:spPr>
                <a:xfrm>
                  <a:off x="3771135" y="3919567"/>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Change PIN</a:t>
                  </a:r>
                  <a:endParaRPr sz="1400" b="0" i="0" u="none" strike="noStrike" cap="none">
                    <a:solidFill>
                      <a:srgbClr val="000000"/>
                    </a:solidFill>
                    <a:latin typeface="Arial"/>
                    <a:ea typeface="Arial"/>
                    <a:cs typeface="Arial"/>
                    <a:sym typeface="Arial"/>
                  </a:endParaRPr>
                </a:p>
              </p:txBody>
            </p:sp>
            <p:sp>
              <p:nvSpPr>
                <p:cNvPr id="555" name="Google Shape;555;p23"/>
                <p:cNvSpPr/>
                <p:nvPr/>
              </p:nvSpPr>
              <p:spPr>
                <a:xfrm>
                  <a:off x="3771135"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Login with PIN</a:t>
                  </a:r>
                  <a:endParaRPr sz="1400" b="0" i="0" u="none" strike="noStrike" cap="none">
                    <a:solidFill>
                      <a:srgbClr val="000000"/>
                    </a:solidFill>
                    <a:latin typeface="Arial"/>
                    <a:ea typeface="Arial"/>
                    <a:cs typeface="Arial"/>
                    <a:sym typeface="Arial"/>
                  </a:endParaRPr>
                </a:p>
              </p:txBody>
            </p:sp>
            <p:sp>
              <p:nvSpPr>
                <p:cNvPr id="556" name="Google Shape;556;p23"/>
                <p:cNvSpPr/>
                <p:nvPr/>
              </p:nvSpPr>
              <p:spPr>
                <a:xfrm>
                  <a:off x="4800093"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OCR RX -  auto data entry</a:t>
                  </a:r>
                  <a:endParaRPr sz="1400" b="0" i="0" u="none" strike="noStrike" cap="none">
                    <a:solidFill>
                      <a:srgbClr val="000000"/>
                    </a:solidFill>
                    <a:latin typeface="Arial"/>
                    <a:ea typeface="Arial"/>
                    <a:cs typeface="Arial"/>
                    <a:sym typeface="Arial"/>
                  </a:endParaRPr>
                </a:p>
              </p:txBody>
            </p:sp>
            <p:sp>
              <p:nvSpPr>
                <p:cNvPr id="557" name="Google Shape;557;p23"/>
                <p:cNvSpPr/>
                <p:nvPr/>
              </p:nvSpPr>
              <p:spPr>
                <a:xfrm>
                  <a:off x="7886967"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Automate SSF generation</a:t>
                  </a:r>
                  <a:endParaRPr sz="1400" b="0" i="0" u="none" strike="noStrike" cap="none">
                    <a:solidFill>
                      <a:srgbClr val="000000"/>
                    </a:solidFill>
                    <a:latin typeface="Arial"/>
                    <a:ea typeface="Arial"/>
                    <a:cs typeface="Arial"/>
                    <a:sym typeface="Arial"/>
                  </a:endParaRPr>
                </a:p>
              </p:txBody>
            </p:sp>
            <p:sp>
              <p:nvSpPr>
                <p:cNvPr id="558" name="Google Shape;558;p23"/>
                <p:cNvSpPr/>
                <p:nvPr/>
              </p:nvSpPr>
              <p:spPr>
                <a:xfrm>
                  <a:off x="5829051"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Generate compound log Sheet</a:t>
                  </a:r>
                  <a:endParaRPr sz="1400" b="0" i="0" u="none" strike="noStrike" cap="none">
                    <a:solidFill>
                      <a:srgbClr val="000000"/>
                    </a:solidFill>
                    <a:latin typeface="Arial"/>
                    <a:ea typeface="Arial"/>
                    <a:cs typeface="Arial"/>
                    <a:sym typeface="Arial"/>
                  </a:endParaRPr>
                </a:p>
              </p:txBody>
            </p:sp>
            <p:sp>
              <p:nvSpPr>
                <p:cNvPr id="559" name="Google Shape;559;p23"/>
                <p:cNvSpPr/>
                <p:nvPr/>
              </p:nvSpPr>
              <p:spPr>
                <a:xfrm>
                  <a:off x="6343530"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Enhance receipt with new DIN</a:t>
                  </a:r>
                  <a:endParaRPr sz="1400" b="0" i="0" u="none" strike="noStrike" cap="none">
                    <a:solidFill>
                      <a:srgbClr val="000000"/>
                    </a:solidFill>
                    <a:latin typeface="Arial"/>
                    <a:ea typeface="Arial"/>
                    <a:cs typeface="Arial"/>
                    <a:sym typeface="Arial"/>
                  </a:endParaRPr>
                </a:p>
              </p:txBody>
            </p:sp>
            <p:sp>
              <p:nvSpPr>
                <p:cNvPr id="560" name="Google Shape;560;p23"/>
                <p:cNvSpPr/>
                <p:nvPr/>
              </p:nvSpPr>
              <p:spPr>
                <a:xfrm>
                  <a:off x="7372488" y="3419045"/>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RX &amp; TX number validation</a:t>
                  </a:r>
                  <a:endParaRPr sz="1400" b="0" i="0" u="none" strike="noStrike" cap="none">
                    <a:solidFill>
                      <a:srgbClr val="000000"/>
                    </a:solidFill>
                    <a:latin typeface="Arial"/>
                    <a:ea typeface="Arial"/>
                    <a:cs typeface="Arial"/>
                    <a:sym typeface="Arial"/>
                  </a:endParaRPr>
                </a:p>
              </p:txBody>
            </p:sp>
          </p:grpSp>
        </p:grpSp>
        <p:sp>
          <p:nvSpPr>
            <p:cNvPr id="561" name="Google Shape;561;p23"/>
            <p:cNvSpPr/>
            <p:nvPr/>
          </p:nvSpPr>
          <p:spPr>
            <a:xfrm>
              <a:off x="6341978" y="3575171"/>
              <a:ext cx="468000" cy="4680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Generate receipt</a:t>
              </a:r>
              <a:endParaRPr sz="1400" b="0" i="0" u="none" strike="noStrike" cap="none">
                <a:solidFill>
                  <a:srgbClr val="000000"/>
                </a:solidFill>
                <a:latin typeface="Arial"/>
                <a:ea typeface="Arial"/>
                <a:cs typeface="Arial"/>
                <a:sym typeface="Arial"/>
              </a:endParaRPr>
            </a:p>
          </p:txBody>
        </p:sp>
      </p:grpSp>
      <p:sp>
        <p:nvSpPr>
          <p:cNvPr id="562" name="Google Shape;562;p23"/>
          <p:cNvSpPr txBox="1"/>
          <p:nvPr/>
        </p:nvSpPr>
        <p:spPr>
          <a:xfrm>
            <a:off x="285038" y="118127"/>
            <a:ext cx="8699220" cy="49244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Program Story Map to Align and Visualize</a:t>
            </a:r>
            <a:endParaRPr sz="3200" b="1" i="0" u="none" strike="noStrike" cap="none">
              <a:solidFill>
                <a:srgbClr val="000000"/>
              </a:solidFill>
              <a:latin typeface="Arial"/>
              <a:ea typeface="Arial"/>
              <a:cs typeface="Arial"/>
              <a:sym typeface="Arial"/>
            </a:endParaRPr>
          </a:p>
        </p:txBody>
      </p:sp>
      <p:sp>
        <p:nvSpPr>
          <p:cNvPr id="563" name="Google Shape;563;p23"/>
          <p:cNvSpPr txBox="1"/>
          <p:nvPr/>
        </p:nvSpPr>
        <p:spPr>
          <a:xfrm>
            <a:off x="285040" y="607567"/>
            <a:ext cx="1006832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We use story mapping align on scope, visualize and break down different features into smaller units of work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24" descr="A screenshot of a cell phone&#10;&#10;Description automatically generated"/>
          <p:cNvPicPr preferRelativeResize="0"/>
          <p:nvPr/>
        </p:nvPicPr>
        <p:blipFill rotWithShape="1">
          <a:blip r:embed="rId3">
            <a:alphaModFix/>
          </a:blip>
          <a:srcRect/>
          <a:stretch/>
        </p:blipFill>
        <p:spPr>
          <a:xfrm>
            <a:off x="2809627" y="1070467"/>
            <a:ext cx="6572746" cy="5050800"/>
          </a:xfrm>
          <a:prstGeom prst="rect">
            <a:avLst/>
          </a:prstGeom>
          <a:noFill/>
          <a:ln>
            <a:noFill/>
          </a:ln>
        </p:spPr>
      </p:pic>
      <p:sp>
        <p:nvSpPr>
          <p:cNvPr id="569" name="Google Shape;569;p24"/>
          <p:cNvSpPr txBox="1"/>
          <p:nvPr/>
        </p:nvSpPr>
        <p:spPr>
          <a:xfrm>
            <a:off x="165099" y="198514"/>
            <a:ext cx="11216640" cy="4247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Example: </a:t>
            </a:r>
            <a:r>
              <a:rPr lang="en-US" sz="2400" b="0" i="0" u="none" strike="noStrike" cap="none">
                <a:solidFill>
                  <a:srgbClr val="000000"/>
                </a:solidFill>
                <a:latin typeface="Calibri"/>
                <a:ea typeface="Calibri"/>
                <a:cs typeface="Calibri"/>
                <a:sym typeface="Calibri"/>
              </a:rPr>
              <a:t>Enhanced Pickup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25"/>
          <p:cNvPicPr preferRelativeResize="0"/>
          <p:nvPr/>
        </p:nvPicPr>
        <p:blipFill rotWithShape="1">
          <a:blip r:embed="rId3">
            <a:alphaModFix/>
          </a:blip>
          <a:srcRect/>
          <a:stretch/>
        </p:blipFill>
        <p:spPr>
          <a:xfrm>
            <a:off x="2621401" y="1004959"/>
            <a:ext cx="6949197" cy="5296033"/>
          </a:xfrm>
          <a:prstGeom prst="rect">
            <a:avLst/>
          </a:prstGeom>
          <a:noFill/>
          <a:ln>
            <a:noFill/>
          </a:ln>
        </p:spPr>
      </p:pic>
      <p:sp>
        <p:nvSpPr>
          <p:cNvPr id="575" name="Google Shape;575;p25"/>
          <p:cNvSpPr txBox="1"/>
          <p:nvPr/>
        </p:nvSpPr>
        <p:spPr>
          <a:xfrm>
            <a:off x="165099" y="198514"/>
            <a:ext cx="11216640" cy="4247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Example: </a:t>
            </a:r>
            <a:r>
              <a:rPr lang="en-US" sz="2400" b="0" i="0" u="none" strike="noStrike" cap="none">
                <a:solidFill>
                  <a:srgbClr val="4A4A4A"/>
                </a:solidFill>
                <a:latin typeface="Open Sans"/>
                <a:ea typeface="Open Sans"/>
                <a:cs typeface="Open Sans"/>
                <a:sym typeface="Open Sans"/>
              </a:rPr>
              <a:t>Scanning Non-RX Documents</a:t>
            </a:r>
            <a:endParaRPr sz="2400" b="1" i="0" u="none" strike="noStrike" cap="none">
              <a:solidFill>
                <a:srgbClr val="000000"/>
              </a:solidFill>
              <a:latin typeface="Calibri"/>
              <a:ea typeface="Calibri"/>
              <a:cs typeface="Calibri"/>
              <a:sym typeface="Calibri"/>
            </a:endParaRPr>
          </a:p>
        </p:txBody>
      </p:sp>
      <p:sp>
        <p:nvSpPr>
          <p:cNvPr id="576" name="Google Shape;576;p25"/>
          <p:cNvSpPr/>
          <p:nvPr/>
        </p:nvSpPr>
        <p:spPr>
          <a:xfrm>
            <a:off x="3070223" y="2609315"/>
            <a:ext cx="6383339" cy="75759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7" name="Google Shape;577;p25"/>
          <p:cNvSpPr/>
          <p:nvPr/>
        </p:nvSpPr>
        <p:spPr>
          <a:xfrm>
            <a:off x="3070224" y="3381375"/>
            <a:ext cx="6383338" cy="35242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8" name="Google Shape;578;p25"/>
          <p:cNvSpPr/>
          <p:nvPr/>
        </p:nvSpPr>
        <p:spPr>
          <a:xfrm>
            <a:off x="3070224" y="3757612"/>
            <a:ext cx="6383338" cy="10858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9" name="Google Shape;579;p25"/>
          <p:cNvSpPr txBox="1"/>
          <p:nvPr/>
        </p:nvSpPr>
        <p:spPr>
          <a:xfrm>
            <a:off x="9245953" y="2584045"/>
            <a:ext cx="1023938" cy="153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0" i="0" u="none" strike="noStrike" cap="none">
                <a:solidFill>
                  <a:srgbClr val="000000"/>
                </a:solidFill>
                <a:latin typeface="Arial"/>
                <a:ea typeface="Arial"/>
                <a:cs typeface="Arial"/>
                <a:sym typeface="Arial"/>
              </a:rPr>
              <a:t>TS1</a:t>
            </a:r>
            <a:endParaRPr sz="1400" b="0" i="0" u="none" strike="noStrike" cap="none">
              <a:solidFill>
                <a:srgbClr val="000000"/>
              </a:solidFill>
              <a:latin typeface="Arial"/>
              <a:ea typeface="Arial"/>
              <a:cs typeface="Arial"/>
              <a:sym typeface="Arial"/>
            </a:endParaRPr>
          </a:p>
        </p:txBody>
      </p:sp>
      <p:sp>
        <p:nvSpPr>
          <p:cNvPr id="580" name="Google Shape;580;p25"/>
          <p:cNvSpPr txBox="1"/>
          <p:nvPr/>
        </p:nvSpPr>
        <p:spPr>
          <a:xfrm>
            <a:off x="9266944" y="3352056"/>
            <a:ext cx="1023938" cy="153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0" i="0" u="none" strike="noStrike" cap="none">
                <a:solidFill>
                  <a:srgbClr val="000000"/>
                </a:solidFill>
                <a:latin typeface="Arial"/>
                <a:ea typeface="Arial"/>
                <a:cs typeface="Arial"/>
                <a:sym typeface="Arial"/>
              </a:rPr>
              <a:t>TS2</a:t>
            </a:r>
            <a:endParaRPr sz="1400" b="0" i="0" u="none" strike="noStrike" cap="none">
              <a:solidFill>
                <a:srgbClr val="000000"/>
              </a:solidFill>
              <a:latin typeface="Arial"/>
              <a:ea typeface="Arial"/>
              <a:cs typeface="Arial"/>
              <a:sym typeface="Arial"/>
            </a:endParaRPr>
          </a:p>
        </p:txBody>
      </p:sp>
      <p:sp>
        <p:nvSpPr>
          <p:cNvPr id="581" name="Google Shape;581;p25"/>
          <p:cNvSpPr txBox="1"/>
          <p:nvPr/>
        </p:nvSpPr>
        <p:spPr>
          <a:xfrm>
            <a:off x="9258213" y="3714659"/>
            <a:ext cx="326672" cy="153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0" i="0" u="none" strike="noStrike" cap="none">
                <a:solidFill>
                  <a:srgbClr val="000000"/>
                </a:solidFill>
                <a:latin typeface="Arial"/>
                <a:ea typeface="Arial"/>
                <a:cs typeface="Arial"/>
                <a:sym typeface="Arial"/>
              </a:rPr>
              <a:t>TS3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26"/>
          <p:cNvSpPr txBox="1"/>
          <p:nvPr/>
        </p:nvSpPr>
        <p:spPr>
          <a:xfrm>
            <a:off x="285039" y="607567"/>
            <a:ext cx="108647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We use thin-slicing to break down large work initiatives into smaller increments that can be built and tested end-to-end</a:t>
            </a:r>
            <a:endParaRPr sz="1400" b="0" i="0" u="none" strike="noStrike" cap="none">
              <a:solidFill>
                <a:srgbClr val="000000"/>
              </a:solidFill>
              <a:latin typeface="Arial"/>
              <a:ea typeface="Arial"/>
              <a:cs typeface="Arial"/>
              <a:sym typeface="Arial"/>
            </a:endParaRPr>
          </a:p>
        </p:txBody>
      </p:sp>
      <p:sp>
        <p:nvSpPr>
          <p:cNvPr id="588" name="Google Shape;588;p26"/>
          <p:cNvSpPr txBox="1"/>
          <p:nvPr/>
        </p:nvSpPr>
        <p:spPr>
          <a:xfrm>
            <a:off x="285037" y="118127"/>
            <a:ext cx="9125015" cy="49244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Thin-Slice to Breakdown Project Milestones</a:t>
            </a:r>
            <a:endParaRPr sz="3200" b="1" i="0" u="none" strike="noStrike" cap="none">
              <a:solidFill>
                <a:srgbClr val="000000"/>
              </a:solidFill>
              <a:latin typeface="Arial"/>
              <a:ea typeface="Arial"/>
              <a:cs typeface="Arial"/>
              <a:sym typeface="Arial"/>
            </a:endParaRPr>
          </a:p>
        </p:txBody>
      </p:sp>
      <p:sp>
        <p:nvSpPr>
          <p:cNvPr id="589" name="Google Shape;589;p26"/>
          <p:cNvSpPr/>
          <p:nvPr/>
        </p:nvSpPr>
        <p:spPr>
          <a:xfrm>
            <a:off x="6815987" y="3086961"/>
            <a:ext cx="2547485" cy="436065"/>
          </a:xfrm>
          <a:prstGeom prst="rect">
            <a:avLst/>
          </a:prstGeom>
          <a:solidFill>
            <a:srgbClr val="0070C0"/>
          </a:solid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Arial"/>
                <a:ea typeface="Arial"/>
                <a:cs typeface="Arial"/>
                <a:sym typeface="Arial"/>
              </a:rPr>
              <a:t>Dispense New/Existing Prescription </a:t>
            </a:r>
            <a:endParaRPr sz="1400" b="0" i="0" u="none" strike="noStrike" cap="none">
              <a:solidFill>
                <a:srgbClr val="000000"/>
              </a:solidFill>
              <a:latin typeface="Arial"/>
              <a:ea typeface="Arial"/>
              <a:cs typeface="Arial"/>
              <a:sym typeface="Arial"/>
            </a:endParaRPr>
          </a:p>
        </p:txBody>
      </p:sp>
      <p:sp>
        <p:nvSpPr>
          <p:cNvPr id="590" name="Google Shape;590;p26"/>
          <p:cNvSpPr/>
          <p:nvPr/>
        </p:nvSpPr>
        <p:spPr>
          <a:xfrm>
            <a:off x="9410054" y="3086961"/>
            <a:ext cx="2017561" cy="436065"/>
          </a:xfrm>
          <a:prstGeom prst="rect">
            <a:avLst/>
          </a:prstGeom>
          <a:solidFill>
            <a:srgbClr val="0070C0"/>
          </a:solid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Arial"/>
                <a:ea typeface="Arial"/>
                <a:cs typeface="Arial"/>
                <a:sym typeface="Arial"/>
              </a:rPr>
              <a:t>Renew Prescription</a:t>
            </a:r>
            <a:endParaRPr sz="1400" b="0" i="0" u="none" strike="noStrike" cap="none">
              <a:solidFill>
                <a:srgbClr val="000000"/>
              </a:solidFill>
              <a:latin typeface="Arial"/>
              <a:ea typeface="Arial"/>
              <a:cs typeface="Arial"/>
              <a:sym typeface="Arial"/>
            </a:endParaRPr>
          </a:p>
        </p:txBody>
      </p:sp>
      <p:sp>
        <p:nvSpPr>
          <p:cNvPr id="591" name="Google Shape;591;p26"/>
          <p:cNvSpPr/>
          <p:nvPr/>
        </p:nvSpPr>
        <p:spPr>
          <a:xfrm>
            <a:off x="6815007" y="2693597"/>
            <a:ext cx="612775" cy="363310"/>
          </a:xfrm>
          <a:prstGeom prst="rect">
            <a:avLst/>
          </a:prstGeom>
          <a:solidFill>
            <a:srgbClr val="7030A0"/>
          </a:solid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Arial"/>
                <a:ea typeface="Arial"/>
                <a:cs typeface="Arial"/>
                <a:sym typeface="Arial"/>
              </a:rPr>
              <a:t>Pharmacy Staff</a:t>
            </a:r>
            <a:endParaRPr sz="1400" b="0" i="0" u="none" strike="noStrike" cap="none">
              <a:solidFill>
                <a:srgbClr val="000000"/>
              </a:solidFill>
              <a:latin typeface="Arial"/>
              <a:ea typeface="Arial"/>
              <a:cs typeface="Arial"/>
              <a:sym typeface="Arial"/>
            </a:endParaRPr>
          </a:p>
        </p:txBody>
      </p:sp>
      <p:sp>
        <p:nvSpPr>
          <p:cNvPr id="592" name="Google Shape;592;p26"/>
          <p:cNvSpPr/>
          <p:nvPr/>
        </p:nvSpPr>
        <p:spPr>
          <a:xfrm>
            <a:off x="6815987" y="3553078"/>
            <a:ext cx="474153" cy="360000"/>
          </a:xfrm>
          <a:prstGeom prst="rect">
            <a:avLst/>
          </a:prstGeom>
          <a:solidFill>
            <a:srgbClr val="00B0F0"/>
          </a:solid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Arial"/>
                <a:ea typeface="Arial"/>
                <a:cs typeface="Arial"/>
                <a:sym typeface="Arial"/>
              </a:rPr>
              <a:t>Login</a:t>
            </a:r>
            <a:endParaRPr sz="1400" b="0" i="0" u="none" strike="noStrike" cap="none">
              <a:solidFill>
                <a:srgbClr val="000000"/>
              </a:solidFill>
              <a:latin typeface="Arial"/>
              <a:ea typeface="Arial"/>
              <a:cs typeface="Arial"/>
              <a:sym typeface="Arial"/>
            </a:endParaRPr>
          </a:p>
        </p:txBody>
      </p:sp>
      <p:sp>
        <p:nvSpPr>
          <p:cNvPr id="593" name="Google Shape;593;p26"/>
          <p:cNvSpPr/>
          <p:nvPr/>
        </p:nvSpPr>
        <p:spPr>
          <a:xfrm>
            <a:off x="7339308" y="3553078"/>
            <a:ext cx="982479" cy="360000"/>
          </a:xfrm>
          <a:prstGeom prst="rect">
            <a:avLst/>
          </a:prstGeom>
          <a:solidFill>
            <a:srgbClr val="00B0F0"/>
          </a:solid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Arial"/>
                <a:ea typeface="Arial"/>
                <a:cs typeface="Arial"/>
                <a:sym typeface="Arial"/>
              </a:rPr>
              <a:t>RX Intake</a:t>
            </a:r>
            <a:endParaRPr sz="1400" b="0" i="0" u="none" strike="noStrike" cap="none">
              <a:solidFill>
                <a:srgbClr val="000000"/>
              </a:solidFill>
              <a:latin typeface="Arial"/>
              <a:ea typeface="Arial"/>
              <a:cs typeface="Arial"/>
              <a:sym typeface="Arial"/>
            </a:endParaRPr>
          </a:p>
        </p:txBody>
      </p:sp>
      <p:sp>
        <p:nvSpPr>
          <p:cNvPr id="594" name="Google Shape;594;p26"/>
          <p:cNvSpPr/>
          <p:nvPr/>
        </p:nvSpPr>
        <p:spPr>
          <a:xfrm>
            <a:off x="9408564" y="3553078"/>
            <a:ext cx="979306" cy="360000"/>
          </a:xfrm>
          <a:prstGeom prst="rect">
            <a:avLst/>
          </a:prstGeom>
          <a:solidFill>
            <a:srgbClr val="00B0F0"/>
          </a:solid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Arial"/>
                <a:ea typeface="Arial"/>
                <a:cs typeface="Arial"/>
                <a:sym typeface="Arial"/>
              </a:rPr>
              <a:t>Validate Renewal</a:t>
            </a:r>
            <a:endParaRPr sz="1400" b="0" i="0" u="none" strike="noStrike" cap="none">
              <a:solidFill>
                <a:srgbClr val="000000"/>
              </a:solidFill>
              <a:latin typeface="Arial"/>
              <a:ea typeface="Arial"/>
              <a:cs typeface="Arial"/>
              <a:sym typeface="Arial"/>
            </a:endParaRPr>
          </a:p>
        </p:txBody>
      </p:sp>
      <p:sp>
        <p:nvSpPr>
          <p:cNvPr id="595" name="Google Shape;595;p26"/>
          <p:cNvSpPr/>
          <p:nvPr/>
        </p:nvSpPr>
        <p:spPr>
          <a:xfrm>
            <a:off x="10437039" y="3553078"/>
            <a:ext cx="987050" cy="360000"/>
          </a:xfrm>
          <a:prstGeom prst="rect">
            <a:avLst/>
          </a:prstGeom>
          <a:solidFill>
            <a:srgbClr val="00B0F0"/>
          </a:solid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Arial"/>
                <a:ea typeface="Arial"/>
                <a:cs typeface="Arial"/>
                <a:sym typeface="Arial"/>
              </a:rPr>
              <a:t>Notify Prescriber</a:t>
            </a:r>
            <a:endParaRPr sz="1400" b="0" i="0" u="none" strike="noStrike" cap="none">
              <a:solidFill>
                <a:srgbClr val="000000"/>
              </a:solidFill>
              <a:latin typeface="Arial"/>
              <a:ea typeface="Arial"/>
              <a:cs typeface="Arial"/>
              <a:sym typeface="Arial"/>
            </a:endParaRPr>
          </a:p>
        </p:txBody>
      </p:sp>
      <p:sp>
        <p:nvSpPr>
          <p:cNvPr id="596" name="Google Shape;596;p26"/>
          <p:cNvSpPr/>
          <p:nvPr/>
        </p:nvSpPr>
        <p:spPr>
          <a:xfrm>
            <a:off x="8370954" y="3553078"/>
            <a:ext cx="988442" cy="360000"/>
          </a:xfrm>
          <a:prstGeom prst="rect">
            <a:avLst/>
          </a:prstGeom>
          <a:solidFill>
            <a:srgbClr val="00B0F0"/>
          </a:solidFill>
          <a:ln>
            <a:noFill/>
          </a:ln>
        </p:spPr>
        <p:txBody>
          <a:bodyPr spcFirstLastPara="1" wrap="square" lIns="36575" tIns="36575" rIns="36575" bIns="36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Arial"/>
                <a:ea typeface="Arial"/>
                <a:cs typeface="Arial"/>
                <a:sym typeface="Arial"/>
              </a:rPr>
              <a:t>RX Dispense</a:t>
            </a:r>
            <a:endParaRPr sz="1400" b="0" i="0" u="none" strike="noStrike" cap="none">
              <a:solidFill>
                <a:srgbClr val="000000"/>
              </a:solidFill>
              <a:latin typeface="Arial"/>
              <a:ea typeface="Arial"/>
              <a:cs typeface="Arial"/>
              <a:sym typeface="Arial"/>
            </a:endParaRPr>
          </a:p>
        </p:txBody>
      </p:sp>
      <p:sp>
        <p:nvSpPr>
          <p:cNvPr id="597" name="Google Shape;597;p26"/>
          <p:cNvSpPr/>
          <p:nvPr/>
        </p:nvSpPr>
        <p:spPr>
          <a:xfrm>
            <a:off x="6812333" y="5094848"/>
            <a:ext cx="468000" cy="468000"/>
          </a:xfrm>
          <a:prstGeom prst="rect">
            <a:avLst/>
          </a:prstGeom>
          <a:solidFill>
            <a:srgbClr val="00B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598" name="Google Shape;598;p26"/>
          <p:cNvSpPr/>
          <p:nvPr/>
        </p:nvSpPr>
        <p:spPr>
          <a:xfrm>
            <a:off x="7334688" y="5094848"/>
            <a:ext cx="468000" cy="468000"/>
          </a:xfrm>
          <a:prstGeom prst="rect">
            <a:avLst/>
          </a:prstGeom>
          <a:solidFill>
            <a:srgbClr val="00B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599" name="Google Shape;599;p26"/>
          <p:cNvSpPr/>
          <p:nvPr/>
        </p:nvSpPr>
        <p:spPr>
          <a:xfrm>
            <a:off x="9410053" y="5094848"/>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00" name="Google Shape;600;p26"/>
          <p:cNvSpPr/>
          <p:nvPr/>
        </p:nvSpPr>
        <p:spPr>
          <a:xfrm>
            <a:off x="8373931" y="5094848"/>
            <a:ext cx="468000" cy="468000"/>
          </a:xfrm>
          <a:prstGeom prst="rect">
            <a:avLst/>
          </a:prstGeom>
          <a:solidFill>
            <a:srgbClr val="00B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01" name="Google Shape;601;p26"/>
          <p:cNvSpPr/>
          <p:nvPr/>
        </p:nvSpPr>
        <p:spPr>
          <a:xfrm>
            <a:off x="10964237" y="5094848"/>
            <a:ext cx="468000" cy="468000"/>
          </a:xfrm>
          <a:prstGeom prst="rect">
            <a:avLst/>
          </a:prstGeom>
          <a:solidFill>
            <a:srgbClr val="00B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02" name="Google Shape;602;p26"/>
          <p:cNvSpPr/>
          <p:nvPr/>
        </p:nvSpPr>
        <p:spPr>
          <a:xfrm>
            <a:off x="6815986" y="4451301"/>
            <a:ext cx="474154"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03" name="Google Shape;603;p26"/>
          <p:cNvSpPr/>
          <p:nvPr/>
        </p:nvSpPr>
        <p:spPr>
          <a:xfrm>
            <a:off x="7340283" y="4451301"/>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04" name="Google Shape;604;p26"/>
          <p:cNvSpPr/>
          <p:nvPr/>
        </p:nvSpPr>
        <p:spPr>
          <a:xfrm>
            <a:off x="7849634" y="4451301"/>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05" name="Google Shape;605;p26"/>
          <p:cNvSpPr/>
          <p:nvPr/>
        </p:nvSpPr>
        <p:spPr>
          <a:xfrm>
            <a:off x="10431099" y="4451301"/>
            <a:ext cx="468000" cy="468000"/>
          </a:xfrm>
          <a:prstGeom prst="rect">
            <a:avLst/>
          </a:prstGeom>
          <a:solidFill>
            <a:srgbClr val="00B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06" name="Google Shape;606;p26"/>
          <p:cNvSpPr/>
          <p:nvPr/>
        </p:nvSpPr>
        <p:spPr>
          <a:xfrm>
            <a:off x="8373931" y="4451301"/>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07" name="Google Shape;607;p26"/>
          <p:cNvSpPr/>
          <p:nvPr/>
        </p:nvSpPr>
        <p:spPr>
          <a:xfrm>
            <a:off x="10956089" y="3945557"/>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08" name="Google Shape;608;p26"/>
          <p:cNvSpPr/>
          <p:nvPr/>
        </p:nvSpPr>
        <p:spPr>
          <a:xfrm>
            <a:off x="8890110" y="3942621"/>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09" name="Google Shape;609;p26"/>
          <p:cNvSpPr/>
          <p:nvPr/>
        </p:nvSpPr>
        <p:spPr>
          <a:xfrm>
            <a:off x="9919870" y="3945557"/>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10" name="Google Shape;610;p26"/>
          <p:cNvSpPr/>
          <p:nvPr/>
        </p:nvSpPr>
        <p:spPr>
          <a:xfrm>
            <a:off x="9410053" y="4451301"/>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11" name="Google Shape;611;p26"/>
          <p:cNvSpPr/>
          <p:nvPr/>
        </p:nvSpPr>
        <p:spPr>
          <a:xfrm>
            <a:off x="8896286" y="5094848"/>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12" name="Google Shape;612;p26"/>
          <p:cNvSpPr/>
          <p:nvPr/>
        </p:nvSpPr>
        <p:spPr>
          <a:xfrm>
            <a:off x="9408641" y="3943131"/>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13" name="Google Shape;613;p26"/>
          <p:cNvSpPr/>
          <p:nvPr/>
        </p:nvSpPr>
        <p:spPr>
          <a:xfrm>
            <a:off x="8371579" y="3943131"/>
            <a:ext cx="468000" cy="468000"/>
          </a:xfrm>
          <a:prstGeom prst="rect">
            <a:avLst/>
          </a:prstGeom>
          <a:solidFill>
            <a:srgbClr val="00B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14" name="Google Shape;614;p26"/>
          <p:cNvSpPr/>
          <p:nvPr/>
        </p:nvSpPr>
        <p:spPr>
          <a:xfrm>
            <a:off x="6812334" y="3943131"/>
            <a:ext cx="478955" cy="468000"/>
          </a:xfrm>
          <a:prstGeom prst="rect">
            <a:avLst/>
          </a:prstGeom>
          <a:solidFill>
            <a:srgbClr val="00B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15" name="Google Shape;615;p26"/>
          <p:cNvSpPr/>
          <p:nvPr/>
        </p:nvSpPr>
        <p:spPr>
          <a:xfrm>
            <a:off x="7853048" y="3943131"/>
            <a:ext cx="468000" cy="468000"/>
          </a:xfrm>
          <a:prstGeom prst="rect">
            <a:avLst/>
          </a:prstGeom>
          <a:solidFill>
            <a:srgbClr val="00B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16" name="Google Shape;616;p26"/>
          <p:cNvSpPr/>
          <p:nvPr/>
        </p:nvSpPr>
        <p:spPr>
          <a:xfrm>
            <a:off x="7345471" y="3943131"/>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17" name="Google Shape;617;p26"/>
          <p:cNvSpPr/>
          <p:nvPr/>
        </p:nvSpPr>
        <p:spPr>
          <a:xfrm>
            <a:off x="10431099" y="3943131"/>
            <a:ext cx="468000" cy="468000"/>
          </a:xfrm>
          <a:prstGeom prst="rect">
            <a:avLst/>
          </a:prstGeom>
          <a:solidFill>
            <a:srgbClr val="00B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18" name="Google Shape;618;p26"/>
          <p:cNvSpPr/>
          <p:nvPr/>
        </p:nvSpPr>
        <p:spPr>
          <a:xfrm>
            <a:off x="8373931" y="5605347"/>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19" name="Google Shape;619;p26"/>
          <p:cNvSpPr/>
          <p:nvPr/>
        </p:nvSpPr>
        <p:spPr>
          <a:xfrm>
            <a:off x="9410053" y="5605347"/>
            <a:ext cx="468000" cy="468000"/>
          </a:xfrm>
          <a:prstGeom prst="rect">
            <a:avLst/>
          </a:prstGeom>
          <a:solidFill>
            <a:srgbClr val="00B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20" name="Google Shape;620;p26"/>
          <p:cNvSpPr/>
          <p:nvPr/>
        </p:nvSpPr>
        <p:spPr>
          <a:xfrm>
            <a:off x="10431099" y="5094848"/>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21" name="Google Shape;621;p26"/>
          <p:cNvSpPr/>
          <p:nvPr/>
        </p:nvSpPr>
        <p:spPr>
          <a:xfrm>
            <a:off x="7338845" y="5605347"/>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22" name="Google Shape;622;p26"/>
          <p:cNvSpPr/>
          <p:nvPr/>
        </p:nvSpPr>
        <p:spPr>
          <a:xfrm>
            <a:off x="10431099" y="5605347"/>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sp>
        <p:nvSpPr>
          <p:cNvPr id="623" name="Google Shape;623;p26"/>
          <p:cNvSpPr/>
          <p:nvPr/>
        </p:nvSpPr>
        <p:spPr>
          <a:xfrm>
            <a:off x="10964238" y="5605347"/>
            <a:ext cx="468000" cy="468000"/>
          </a:xfrm>
          <a:prstGeom prst="rect">
            <a:avLst/>
          </a:prstGeom>
          <a:solidFill>
            <a:srgbClr val="92D050"/>
          </a:solidFill>
          <a:ln>
            <a:noFill/>
          </a:ln>
        </p:spPr>
        <p:txBody>
          <a:bodyPr spcFirstLastPara="1" wrap="square" lIns="18275" tIns="36575" rIns="18275" bIns="36575" anchor="ctr" anchorCtr="0">
            <a:noAutofit/>
          </a:bodyPr>
          <a:lstStyle/>
          <a:p>
            <a:pPr marL="0" marR="0" lvl="0" indent="0" algn="ctr" rtl="0">
              <a:lnSpc>
                <a:spcPct val="100000"/>
              </a:lnSpc>
              <a:spcBef>
                <a:spcPts val="0"/>
              </a:spcBef>
              <a:spcAft>
                <a:spcPts val="0"/>
              </a:spcAft>
              <a:buClr>
                <a:srgbClr val="000000"/>
              </a:buClr>
              <a:buSzPts val="600"/>
              <a:buFont typeface="Calibri"/>
              <a:buNone/>
            </a:pPr>
            <a:endParaRPr sz="600" b="0" i="0" u="none" strike="noStrike" cap="none">
              <a:solidFill>
                <a:srgbClr val="FFFFFF"/>
              </a:solidFill>
              <a:latin typeface="Arial"/>
              <a:ea typeface="Arial"/>
              <a:cs typeface="Arial"/>
              <a:sym typeface="Arial"/>
            </a:endParaRPr>
          </a:p>
        </p:txBody>
      </p:sp>
      <p:cxnSp>
        <p:nvCxnSpPr>
          <p:cNvPr id="624" name="Google Shape;624;p26"/>
          <p:cNvCxnSpPr/>
          <p:nvPr/>
        </p:nvCxnSpPr>
        <p:spPr>
          <a:xfrm rot="10800000">
            <a:off x="6815007" y="5007075"/>
            <a:ext cx="4617231" cy="0"/>
          </a:xfrm>
          <a:prstGeom prst="straightConnector1">
            <a:avLst/>
          </a:prstGeom>
          <a:noFill/>
          <a:ln w="28575" cap="flat" cmpd="sng">
            <a:solidFill>
              <a:schemeClr val="accent1"/>
            </a:solidFill>
            <a:prstDash val="dash"/>
            <a:miter lim="800000"/>
            <a:headEnd type="none" w="sm" len="sm"/>
            <a:tailEnd type="none" w="sm" len="sm"/>
          </a:ln>
        </p:spPr>
      </p:cxnSp>
      <p:cxnSp>
        <p:nvCxnSpPr>
          <p:cNvPr id="625" name="Google Shape;625;p26"/>
          <p:cNvCxnSpPr/>
          <p:nvPr/>
        </p:nvCxnSpPr>
        <p:spPr>
          <a:xfrm rot="10800000">
            <a:off x="6815007" y="6158700"/>
            <a:ext cx="4617231" cy="0"/>
          </a:xfrm>
          <a:prstGeom prst="straightConnector1">
            <a:avLst/>
          </a:prstGeom>
          <a:noFill/>
          <a:ln w="28575" cap="flat" cmpd="sng">
            <a:solidFill>
              <a:schemeClr val="accent1"/>
            </a:solidFill>
            <a:prstDash val="dash"/>
            <a:miter lim="800000"/>
            <a:headEnd type="none" w="sm" len="sm"/>
            <a:tailEnd type="none" w="sm" len="sm"/>
          </a:ln>
        </p:spPr>
      </p:cxnSp>
      <p:cxnSp>
        <p:nvCxnSpPr>
          <p:cNvPr id="626" name="Google Shape;626;p26"/>
          <p:cNvCxnSpPr/>
          <p:nvPr/>
        </p:nvCxnSpPr>
        <p:spPr>
          <a:xfrm rot="10800000">
            <a:off x="6815007" y="6389881"/>
            <a:ext cx="4617231" cy="0"/>
          </a:xfrm>
          <a:prstGeom prst="straightConnector1">
            <a:avLst/>
          </a:prstGeom>
          <a:noFill/>
          <a:ln w="38100" cap="flat" cmpd="sng">
            <a:solidFill>
              <a:schemeClr val="dk2"/>
            </a:solidFill>
            <a:prstDash val="dash"/>
            <a:miter lim="800000"/>
            <a:headEnd type="none" w="sm" len="sm"/>
            <a:tailEnd type="none" w="sm" len="sm"/>
          </a:ln>
        </p:spPr>
      </p:cxnSp>
      <p:sp>
        <p:nvSpPr>
          <p:cNvPr id="627" name="Google Shape;627;p26"/>
          <p:cNvSpPr/>
          <p:nvPr/>
        </p:nvSpPr>
        <p:spPr>
          <a:xfrm>
            <a:off x="6166473" y="6235571"/>
            <a:ext cx="613291"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MVP</a:t>
            </a:r>
            <a:endParaRPr sz="1400" b="0" i="0" u="none" strike="noStrike" cap="none">
              <a:solidFill>
                <a:srgbClr val="000000"/>
              </a:solidFill>
              <a:latin typeface="Arial"/>
              <a:ea typeface="Arial"/>
              <a:cs typeface="Arial"/>
              <a:sym typeface="Arial"/>
            </a:endParaRPr>
          </a:p>
        </p:txBody>
      </p:sp>
      <p:sp>
        <p:nvSpPr>
          <p:cNvPr id="628" name="Google Shape;628;p26"/>
          <p:cNvSpPr txBox="1"/>
          <p:nvPr/>
        </p:nvSpPr>
        <p:spPr>
          <a:xfrm>
            <a:off x="285038" y="1168264"/>
            <a:ext cx="25699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4472C4"/>
                </a:solidFill>
                <a:latin typeface="Arial"/>
                <a:ea typeface="Arial"/>
                <a:cs typeface="Arial"/>
                <a:sym typeface="Arial"/>
              </a:rPr>
              <a:t>What are Thin-slices?</a:t>
            </a:r>
            <a:endParaRPr sz="1400" b="0" i="0" u="none" strike="noStrike" cap="none">
              <a:solidFill>
                <a:srgbClr val="000000"/>
              </a:solidFill>
              <a:latin typeface="Arial"/>
              <a:ea typeface="Arial"/>
              <a:cs typeface="Arial"/>
              <a:sym typeface="Arial"/>
            </a:endParaRPr>
          </a:p>
        </p:txBody>
      </p:sp>
      <p:sp>
        <p:nvSpPr>
          <p:cNvPr id="629" name="Google Shape;629;p26"/>
          <p:cNvSpPr txBox="1"/>
          <p:nvPr/>
        </p:nvSpPr>
        <p:spPr>
          <a:xfrm>
            <a:off x="289846" y="1513615"/>
            <a:ext cx="6361325" cy="152400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A way to breakdown a large initiative into smaller groups of stories</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These groups of stories can span multiple features or teams.</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Thin-slices are testable and potentially deployable, with recognizable user value.</a:t>
            </a:r>
            <a:endParaRPr sz="1400" b="0" i="0" u="none" strike="noStrike" cap="none">
              <a:solidFill>
                <a:srgbClr val="000000"/>
              </a:solidFill>
              <a:latin typeface="Arial"/>
              <a:ea typeface="Arial"/>
              <a:cs typeface="Arial"/>
              <a:sym typeface="Arial"/>
            </a:endParaRPr>
          </a:p>
        </p:txBody>
      </p:sp>
      <p:sp>
        <p:nvSpPr>
          <p:cNvPr id="630" name="Google Shape;630;p26"/>
          <p:cNvSpPr txBox="1"/>
          <p:nvPr/>
        </p:nvSpPr>
        <p:spPr>
          <a:xfrm>
            <a:off x="302629" y="3368412"/>
            <a:ext cx="20826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4472C4"/>
                </a:solidFill>
                <a:latin typeface="Arial"/>
                <a:ea typeface="Arial"/>
                <a:cs typeface="Arial"/>
                <a:sym typeface="Arial"/>
              </a:rPr>
              <a:t>Why Thin-slices?</a:t>
            </a:r>
            <a:endParaRPr sz="1400" b="0" i="0" u="none" strike="noStrike" cap="none">
              <a:solidFill>
                <a:srgbClr val="000000"/>
              </a:solidFill>
              <a:latin typeface="Arial"/>
              <a:ea typeface="Arial"/>
              <a:cs typeface="Arial"/>
              <a:sym typeface="Arial"/>
            </a:endParaRPr>
          </a:p>
        </p:txBody>
      </p:sp>
      <p:sp>
        <p:nvSpPr>
          <p:cNvPr id="631" name="Google Shape;631;p26"/>
          <p:cNvSpPr txBox="1"/>
          <p:nvPr/>
        </p:nvSpPr>
        <p:spPr>
          <a:xfrm>
            <a:off x="307437" y="3713763"/>
            <a:ext cx="4906917" cy="190077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Reduce the batch size of work</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Reduce work in progress</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Deliver a small bit of functionality faster</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Increase the speed of customer feedback</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Measure and improve end-to-end workflow</a:t>
            </a:r>
            <a:endParaRPr sz="1400" b="0" i="0" u="none" strike="noStrike" cap="none">
              <a:solidFill>
                <a:srgbClr val="000000"/>
              </a:solidFill>
              <a:latin typeface="Arial"/>
              <a:ea typeface="Arial"/>
              <a:cs typeface="Arial"/>
              <a:sym typeface="Arial"/>
            </a:endParaRPr>
          </a:p>
        </p:txBody>
      </p:sp>
      <p:sp>
        <p:nvSpPr>
          <p:cNvPr id="632" name="Google Shape;632;p26"/>
          <p:cNvSpPr txBox="1"/>
          <p:nvPr/>
        </p:nvSpPr>
        <p:spPr>
          <a:xfrm>
            <a:off x="7758410" y="1465916"/>
            <a:ext cx="3300308" cy="954107"/>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Good Thin Slices: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Cross all application layers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Business observable behaviour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Integration tested within 6 weeks</a:t>
            </a:r>
            <a:endParaRPr sz="1400" b="0" i="0" u="none" strike="noStrike" cap="none">
              <a:solidFill>
                <a:srgbClr val="000000"/>
              </a:solidFill>
              <a:latin typeface="Arial"/>
              <a:ea typeface="Arial"/>
              <a:cs typeface="Arial"/>
              <a:sym typeface="Arial"/>
            </a:endParaRPr>
          </a:p>
        </p:txBody>
      </p:sp>
      <p:sp>
        <p:nvSpPr>
          <p:cNvPr id="633" name="Google Shape;633;p26"/>
          <p:cNvSpPr/>
          <p:nvPr/>
        </p:nvSpPr>
        <p:spPr>
          <a:xfrm>
            <a:off x="5612130" y="4853186"/>
            <a:ext cx="1097161"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5B9BD5"/>
                </a:solidFill>
                <a:latin typeface="Arial"/>
                <a:ea typeface="Arial"/>
                <a:cs typeface="Arial"/>
                <a:sym typeface="Arial"/>
              </a:rPr>
              <a:t>Thin-slice</a:t>
            </a:r>
            <a:endParaRPr sz="1400" b="0" i="0" u="none" strike="noStrike" cap="none">
              <a:solidFill>
                <a:srgbClr val="5B9BD5"/>
              </a:solidFill>
              <a:latin typeface="Arial"/>
              <a:ea typeface="Arial"/>
              <a:cs typeface="Arial"/>
              <a:sym typeface="Arial"/>
            </a:endParaRPr>
          </a:p>
        </p:txBody>
      </p:sp>
      <p:sp>
        <p:nvSpPr>
          <p:cNvPr id="634" name="Google Shape;634;p26"/>
          <p:cNvSpPr/>
          <p:nvPr/>
        </p:nvSpPr>
        <p:spPr>
          <a:xfrm>
            <a:off x="5612130" y="6004811"/>
            <a:ext cx="1097161"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5B9BD5"/>
                </a:solidFill>
                <a:latin typeface="Arial"/>
                <a:ea typeface="Arial"/>
                <a:cs typeface="Arial"/>
                <a:sym typeface="Arial"/>
              </a:rPr>
              <a:t>Thin-slice</a:t>
            </a:r>
            <a:endParaRPr sz="1400" b="0" i="0" u="none" strike="noStrike" cap="none">
              <a:solidFill>
                <a:srgbClr val="5B9BD5"/>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Shape 638"/>
        <p:cNvGrpSpPr/>
        <p:nvPr/>
      </p:nvGrpSpPr>
      <p:grpSpPr>
        <a:xfrm>
          <a:off x="0" y="0"/>
          <a:ext cx="0" cy="0"/>
          <a:chOff x="0" y="0"/>
          <a:chExt cx="0" cy="0"/>
        </a:xfrm>
      </p:grpSpPr>
      <p:sp>
        <p:nvSpPr>
          <p:cNvPr id="639" name="Google Shape;639;p27"/>
          <p:cNvSpPr txBox="1"/>
          <p:nvPr/>
        </p:nvSpPr>
        <p:spPr>
          <a:xfrm>
            <a:off x="4275897" y="11688763"/>
            <a:ext cx="1279525" cy="762000"/>
          </a:xfrm>
          <a:prstGeom prst="rect">
            <a:avLst/>
          </a:prstGeom>
          <a:solidFill>
            <a:srgbClr val="EAEAEA"/>
          </a:solidFill>
          <a:ln w="12700" cap="flat" cmpd="sng">
            <a:solidFill>
              <a:schemeClr val="dk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66"/>
              </a:buClr>
              <a:buSzPts val="1100"/>
              <a:buFont typeface="Verdana"/>
              <a:buNone/>
            </a:pPr>
            <a:r>
              <a:rPr lang="en-US" sz="1100" b="1" i="0" u="none" strike="noStrike" cap="none">
                <a:solidFill>
                  <a:srgbClr val="000066"/>
                </a:solidFill>
                <a:latin typeface="Verdana"/>
                <a:ea typeface="Verdana"/>
                <a:cs typeface="Verdana"/>
                <a:sym typeface="Verdana"/>
              </a:rPr>
              <a:t>Specifications</a:t>
            </a:r>
            <a:endParaRPr sz="1400" b="0" i="0" u="none" strike="noStrike" cap="none">
              <a:solidFill>
                <a:srgbClr val="000000"/>
              </a:solidFill>
              <a:latin typeface="Arial"/>
              <a:ea typeface="Arial"/>
              <a:cs typeface="Arial"/>
              <a:sym typeface="Arial"/>
            </a:endParaRPr>
          </a:p>
        </p:txBody>
      </p:sp>
      <p:sp>
        <p:nvSpPr>
          <p:cNvPr id="640" name="Google Shape;640;p27"/>
          <p:cNvSpPr/>
          <p:nvPr/>
        </p:nvSpPr>
        <p:spPr>
          <a:xfrm>
            <a:off x="1423116" y="1121708"/>
            <a:ext cx="9169329" cy="4027896"/>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Thin-slice Shaping Exercise: </a:t>
            </a:r>
            <a:endParaRPr sz="1400" b="0" i="0" u="none" strike="noStrike" cap="none">
              <a:solidFill>
                <a:srgbClr val="000000"/>
              </a:solidFill>
              <a:latin typeface="Arial"/>
              <a:ea typeface="Arial"/>
              <a:cs typeface="Arial"/>
              <a:sym typeface="Arial"/>
            </a:endParaRPr>
          </a:p>
          <a:p>
            <a:pPr marL="0" marR="0" lvl="0" indent="0" algn="l" rtl="0">
              <a:lnSpc>
                <a:spcPct val="122916"/>
              </a:lnSpc>
              <a:spcBef>
                <a:spcPts val="0"/>
              </a:spcBef>
              <a:spcAft>
                <a:spcPts val="0"/>
              </a:spcAft>
              <a:buClr>
                <a:srgbClr val="000000"/>
              </a:buClr>
              <a:buSzPts val="2400"/>
              <a:buFont typeface="Calibri"/>
              <a:buNone/>
            </a:pPr>
            <a:r>
              <a:rPr lang="en-US" sz="2400" b="1" i="0" u="sng" strike="noStrike" cap="none">
                <a:solidFill>
                  <a:srgbClr val="000000"/>
                </a:solidFill>
                <a:latin typeface="Calibri"/>
                <a:ea typeface="Calibri"/>
                <a:cs typeface="Calibri"/>
                <a:sym typeface="Calibri"/>
              </a:rPr>
              <a:t>Review our thin-slice story map and complete it for functional scope.</a:t>
            </a:r>
            <a:endParaRPr sz="1400" b="0" i="0" u="sng"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Review the thin-slice story map on Miro.</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Complete the story map by adding any mission functional stories</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000" b="0" i="0" u="none" strike="noStrike" cap="none">
                <a:solidFill>
                  <a:srgbClr val="000000"/>
                </a:solidFill>
                <a:latin typeface="Arial"/>
                <a:ea typeface="Arial"/>
                <a:cs typeface="Arial"/>
                <a:sym typeface="Arial"/>
              </a:rPr>
              <a:t>These are behaviours that domain experts can understand</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000" b="0" i="0" u="none" strike="noStrike" cap="none">
                <a:solidFill>
                  <a:srgbClr val="000000"/>
                </a:solidFill>
                <a:latin typeface="Arial"/>
                <a:ea typeface="Arial"/>
                <a:cs typeface="Arial"/>
                <a:sym typeface="Arial"/>
              </a:rPr>
              <a:t>Not technical tasks or events</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Calibri"/>
              <a:buAutoNum type="arabicPeriod"/>
            </a:pPr>
            <a:r>
              <a:rPr lang="en-US" sz="2400" b="0" i="0" u="none" strike="noStrike" cap="none">
                <a:solidFill>
                  <a:srgbClr val="000000"/>
                </a:solidFill>
                <a:latin typeface="Arial"/>
                <a:ea typeface="Arial"/>
                <a:cs typeface="Arial"/>
                <a:sym typeface="Arial"/>
              </a:rPr>
              <a:t>Identify questions, comments and assumptions.</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Calibri"/>
              <a:buAutoNum type="arabicPeriod"/>
            </a:pPr>
            <a:r>
              <a:rPr lang="en-US" sz="2400" b="0" i="0" u="none" strike="noStrike" cap="none">
                <a:solidFill>
                  <a:srgbClr val="000000"/>
                </a:solidFill>
                <a:latin typeface="Arial"/>
                <a:ea typeface="Arial"/>
                <a:cs typeface="Arial"/>
                <a:sym typeface="Arial"/>
              </a:rPr>
              <a:t>Estimate the total story count for each epic</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000" b="0" i="0" u="none" strike="noStrike" cap="none">
                <a:solidFill>
                  <a:srgbClr val="000000"/>
                </a:solidFill>
                <a:latin typeface="Arial"/>
                <a:ea typeface="Arial"/>
                <a:cs typeface="Arial"/>
                <a:sym typeface="Arial"/>
              </a:rPr>
              <a:t>Functional stories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414591"/>
            </a:gs>
            <a:gs pos="12400">
              <a:srgbClr val="0070C0"/>
            </a:gs>
            <a:gs pos="100000">
              <a:srgbClr val="00B0F0"/>
            </a:gs>
          </a:gsLst>
          <a:lin ang="2400000" scaled="0"/>
        </a:gradFill>
        <a:effectLst/>
      </p:bgPr>
    </p:bg>
    <p:spTree>
      <p:nvGrpSpPr>
        <p:cNvPr id="1" name="Shape 644"/>
        <p:cNvGrpSpPr/>
        <p:nvPr/>
      </p:nvGrpSpPr>
      <p:grpSpPr>
        <a:xfrm>
          <a:off x="0" y="0"/>
          <a:ext cx="0" cy="0"/>
          <a:chOff x="0" y="0"/>
          <a:chExt cx="0" cy="0"/>
        </a:xfrm>
      </p:grpSpPr>
      <p:sp>
        <p:nvSpPr>
          <p:cNvPr id="645" name="Google Shape;645;p28"/>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28</a:t>
            </a:fld>
            <a:endParaRPr sz="1200" b="0" i="0" u="none" strike="noStrike" cap="none">
              <a:solidFill>
                <a:srgbClr val="FFFFFF"/>
              </a:solidFill>
              <a:latin typeface="Calibri"/>
              <a:ea typeface="Calibri"/>
              <a:cs typeface="Calibri"/>
              <a:sym typeface="Calibri"/>
            </a:endParaRPr>
          </a:p>
        </p:txBody>
      </p:sp>
      <p:sp>
        <p:nvSpPr>
          <p:cNvPr id="646" name="Google Shape;646;p28"/>
          <p:cNvSpPr txBox="1">
            <a:spLocks noGrp="1"/>
          </p:cNvSpPr>
          <p:nvPr>
            <p:ph type="title"/>
          </p:nvPr>
        </p:nvSpPr>
        <p:spPr>
          <a:xfrm>
            <a:off x="899293" y="2579567"/>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Refine Key Domain Concepts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29"/>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200" b="1" i="0" u="none" strike="noStrike" cap="none">
                <a:solidFill>
                  <a:srgbClr val="3E4043"/>
                </a:solidFill>
                <a:latin typeface="Calibri"/>
                <a:ea typeface="Calibri"/>
                <a:cs typeface="Calibri"/>
                <a:sym typeface="Calibri"/>
              </a:rPr>
              <a:t>The Example Which Will Be Used To Illustrate How We Can Elaborate On Our Domain Through Our Delivery Lifecycle</a:t>
            </a:r>
            <a:endParaRPr sz="3200"/>
          </a:p>
        </p:txBody>
      </p:sp>
      <p:sp>
        <p:nvSpPr>
          <p:cNvPr id="652" name="Google Shape;652;p29"/>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29</a:t>
            </a:fld>
            <a:endParaRPr sz="1200" b="0" i="0" u="none" strike="noStrike" cap="none">
              <a:solidFill>
                <a:srgbClr val="3E4043"/>
              </a:solidFill>
              <a:latin typeface="Calibri"/>
              <a:ea typeface="Calibri"/>
              <a:cs typeface="Calibri"/>
              <a:sym typeface="Calibri"/>
            </a:endParaRPr>
          </a:p>
        </p:txBody>
      </p:sp>
      <p:sp>
        <p:nvSpPr>
          <p:cNvPr id="653" name="Google Shape;653;p29"/>
          <p:cNvSpPr txBox="1"/>
          <p:nvPr/>
        </p:nvSpPr>
        <p:spPr>
          <a:xfrm>
            <a:off x="6120475" y="2534359"/>
            <a:ext cx="3287247"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Scenario Title:</a:t>
            </a: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Create a New “Teen Choice Plan”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0000"/>
                </a:solidFill>
                <a:latin typeface="Calibri"/>
                <a:ea typeface="Calibri"/>
                <a:cs typeface="Calibri"/>
                <a:sym typeface="Calibri"/>
              </a:rPr>
            </a:br>
            <a:r>
              <a:rPr lang="en-US" sz="1800" b="1" i="0" u="none" strike="noStrike" cap="none">
                <a:solidFill>
                  <a:srgbClr val="000000"/>
                </a:solidFill>
                <a:latin typeface="Calibri"/>
                <a:ea typeface="Calibri"/>
                <a:cs typeface="Calibri"/>
                <a:sym typeface="Calibri"/>
              </a:rPr>
              <a:t>Scenario Shaping: </a:t>
            </a:r>
            <a:endParaRPr sz="18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Voice 500 Mins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3000 SMS/MMS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1 GB Data</a:t>
            </a:r>
            <a:endParaRPr sz="1400" b="0" i="0" u="none" strike="noStrike" cap="none">
              <a:solidFill>
                <a:srgbClr val="000000"/>
              </a:solidFill>
              <a:latin typeface="Arial"/>
              <a:ea typeface="Arial"/>
              <a:cs typeface="Arial"/>
              <a:sym typeface="Arial"/>
            </a:endParaRPr>
          </a:p>
        </p:txBody>
      </p:sp>
      <p:sp>
        <p:nvSpPr>
          <p:cNvPr id="654" name="Google Shape;654;p29"/>
          <p:cNvSpPr/>
          <p:nvPr/>
        </p:nvSpPr>
        <p:spPr>
          <a:xfrm>
            <a:off x="8982291" y="3471415"/>
            <a:ext cx="850862" cy="850862"/>
          </a:xfrm>
          <a:custGeom>
            <a:avLst/>
            <a:gdLst/>
            <a:ahLst/>
            <a:cxnLst/>
            <a:rect l="l" t="t" r="r" b="b"/>
            <a:pathLst>
              <a:path w="120000" h="120000" extrusionOk="0">
                <a:moveTo>
                  <a:pt x="69230" y="69585"/>
                </a:moveTo>
                <a:lnTo>
                  <a:pt x="69230" y="69585"/>
                </a:lnTo>
                <a:lnTo>
                  <a:pt x="64970" y="74201"/>
                </a:lnTo>
                <a:lnTo>
                  <a:pt x="60355" y="78106"/>
                </a:lnTo>
                <a:lnTo>
                  <a:pt x="55739" y="81656"/>
                </a:lnTo>
                <a:lnTo>
                  <a:pt x="51124" y="84852"/>
                </a:lnTo>
                <a:lnTo>
                  <a:pt x="47218" y="87337"/>
                </a:lnTo>
                <a:lnTo>
                  <a:pt x="43668" y="88402"/>
                </a:lnTo>
                <a:lnTo>
                  <a:pt x="42248" y="88757"/>
                </a:lnTo>
                <a:lnTo>
                  <a:pt x="40828" y="88402"/>
                </a:lnTo>
                <a:lnTo>
                  <a:pt x="39053" y="88047"/>
                </a:lnTo>
                <a:lnTo>
                  <a:pt x="37988" y="87337"/>
                </a:lnTo>
                <a:lnTo>
                  <a:pt x="37988" y="87337"/>
                </a:lnTo>
                <a:lnTo>
                  <a:pt x="35502" y="84142"/>
                </a:lnTo>
                <a:lnTo>
                  <a:pt x="32662" y="82011"/>
                </a:lnTo>
                <a:lnTo>
                  <a:pt x="29822" y="80236"/>
                </a:lnTo>
                <a:lnTo>
                  <a:pt x="28047" y="79526"/>
                </a:lnTo>
                <a:lnTo>
                  <a:pt x="26627" y="78816"/>
                </a:lnTo>
                <a:lnTo>
                  <a:pt x="25207" y="78461"/>
                </a:lnTo>
                <a:lnTo>
                  <a:pt x="23431" y="78461"/>
                </a:lnTo>
                <a:lnTo>
                  <a:pt x="21301" y="78816"/>
                </a:lnTo>
                <a:lnTo>
                  <a:pt x="19171" y="79881"/>
                </a:lnTo>
                <a:lnTo>
                  <a:pt x="17041" y="80946"/>
                </a:lnTo>
                <a:lnTo>
                  <a:pt x="14201" y="82366"/>
                </a:lnTo>
                <a:lnTo>
                  <a:pt x="8520" y="86627"/>
                </a:lnTo>
                <a:lnTo>
                  <a:pt x="8520" y="86627"/>
                </a:lnTo>
                <a:lnTo>
                  <a:pt x="5680" y="89112"/>
                </a:lnTo>
                <a:lnTo>
                  <a:pt x="3195" y="91597"/>
                </a:lnTo>
                <a:lnTo>
                  <a:pt x="1775" y="93727"/>
                </a:lnTo>
                <a:lnTo>
                  <a:pt x="710" y="95857"/>
                </a:lnTo>
                <a:lnTo>
                  <a:pt x="355" y="98343"/>
                </a:lnTo>
                <a:lnTo>
                  <a:pt x="0" y="100118"/>
                </a:lnTo>
                <a:lnTo>
                  <a:pt x="355" y="102248"/>
                </a:lnTo>
                <a:lnTo>
                  <a:pt x="1065" y="104378"/>
                </a:lnTo>
                <a:lnTo>
                  <a:pt x="1775" y="105798"/>
                </a:lnTo>
                <a:lnTo>
                  <a:pt x="2840" y="107573"/>
                </a:lnTo>
                <a:lnTo>
                  <a:pt x="6035" y="111124"/>
                </a:lnTo>
                <a:lnTo>
                  <a:pt x="12071" y="117159"/>
                </a:lnTo>
                <a:lnTo>
                  <a:pt x="12071" y="117159"/>
                </a:lnTo>
                <a:lnTo>
                  <a:pt x="13846" y="118579"/>
                </a:lnTo>
                <a:lnTo>
                  <a:pt x="15976" y="119289"/>
                </a:lnTo>
                <a:lnTo>
                  <a:pt x="19171" y="120000"/>
                </a:lnTo>
                <a:lnTo>
                  <a:pt x="22721" y="120000"/>
                </a:lnTo>
                <a:lnTo>
                  <a:pt x="26272" y="120000"/>
                </a:lnTo>
                <a:lnTo>
                  <a:pt x="30532" y="119289"/>
                </a:lnTo>
                <a:lnTo>
                  <a:pt x="35147" y="118224"/>
                </a:lnTo>
                <a:lnTo>
                  <a:pt x="39763" y="116804"/>
                </a:lnTo>
                <a:lnTo>
                  <a:pt x="44733" y="114319"/>
                </a:lnTo>
                <a:lnTo>
                  <a:pt x="50059" y="111834"/>
                </a:lnTo>
                <a:lnTo>
                  <a:pt x="55739" y="108639"/>
                </a:lnTo>
                <a:lnTo>
                  <a:pt x="61420" y="105088"/>
                </a:lnTo>
                <a:lnTo>
                  <a:pt x="67455" y="100828"/>
                </a:lnTo>
                <a:lnTo>
                  <a:pt x="73136" y="96213"/>
                </a:lnTo>
                <a:lnTo>
                  <a:pt x="79171" y="90887"/>
                </a:lnTo>
                <a:lnTo>
                  <a:pt x="85207" y="85562"/>
                </a:lnTo>
                <a:lnTo>
                  <a:pt x="85207" y="85562"/>
                </a:lnTo>
                <a:lnTo>
                  <a:pt x="90887" y="79526"/>
                </a:lnTo>
                <a:lnTo>
                  <a:pt x="96213" y="73491"/>
                </a:lnTo>
                <a:lnTo>
                  <a:pt x="100828" y="67810"/>
                </a:lnTo>
                <a:lnTo>
                  <a:pt x="104733" y="61775"/>
                </a:lnTo>
                <a:lnTo>
                  <a:pt x="108639" y="56094"/>
                </a:lnTo>
                <a:lnTo>
                  <a:pt x="111479" y="50414"/>
                </a:lnTo>
                <a:lnTo>
                  <a:pt x="114319" y="45088"/>
                </a:lnTo>
                <a:lnTo>
                  <a:pt x="116094" y="40118"/>
                </a:lnTo>
                <a:lnTo>
                  <a:pt x="117869" y="35147"/>
                </a:lnTo>
                <a:lnTo>
                  <a:pt x="119289" y="30532"/>
                </a:lnTo>
                <a:lnTo>
                  <a:pt x="120000" y="26627"/>
                </a:lnTo>
                <a:lnTo>
                  <a:pt x="120000" y="22721"/>
                </a:lnTo>
                <a:lnTo>
                  <a:pt x="120000" y="19526"/>
                </a:lnTo>
                <a:lnTo>
                  <a:pt x="119289" y="16686"/>
                </a:lnTo>
                <a:lnTo>
                  <a:pt x="118224" y="14201"/>
                </a:lnTo>
                <a:lnTo>
                  <a:pt x="116804" y="12071"/>
                </a:lnTo>
                <a:lnTo>
                  <a:pt x="116804" y="12071"/>
                </a:lnTo>
                <a:lnTo>
                  <a:pt x="110769" y="6035"/>
                </a:lnTo>
                <a:lnTo>
                  <a:pt x="107573" y="3195"/>
                </a:lnTo>
                <a:lnTo>
                  <a:pt x="105443" y="2130"/>
                </a:lnTo>
                <a:lnTo>
                  <a:pt x="104023" y="1420"/>
                </a:lnTo>
                <a:lnTo>
                  <a:pt x="102248" y="355"/>
                </a:lnTo>
                <a:lnTo>
                  <a:pt x="99763" y="0"/>
                </a:lnTo>
                <a:lnTo>
                  <a:pt x="97988" y="355"/>
                </a:lnTo>
                <a:lnTo>
                  <a:pt x="95857" y="710"/>
                </a:lnTo>
                <a:lnTo>
                  <a:pt x="93372" y="2130"/>
                </a:lnTo>
                <a:lnTo>
                  <a:pt x="91242" y="3550"/>
                </a:lnTo>
                <a:lnTo>
                  <a:pt x="89112" y="5680"/>
                </a:lnTo>
                <a:lnTo>
                  <a:pt x="86272" y="8875"/>
                </a:lnTo>
                <a:lnTo>
                  <a:pt x="86272" y="8875"/>
                </a:lnTo>
                <a:lnTo>
                  <a:pt x="82011" y="14556"/>
                </a:lnTo>
                <a:lnTo>
                  <a:pt x="80591" y="17041"/>
                </a:lnTo>
                <a:lnTo>
                  <a:pt x="79526" y="19526"/>
                </a:lnTo>
                <a:lnTo>
                  <a:pt x="78816" y="21656"/>
                </a:lnTo>
                <a:lnTo>
                  <a:pt x="78461" y="23431"/>
                </a:lnTo>
                <a:lnTo>
                  <a:pt x="78461" y="25562"/>
                </a:lnTo>
                <a:lnTo>
                  <a:pt x="78461" y="26982"/>
                </a:lnTo>
                <a:lnTo>
                  <a:pt x="79171" y="28757"/>
                </a:lnTo>
                <a:lnTo>
                  <a:pt x="79881" y="29822"/>
                </a:lnTo>
                <a:lnTo>
                  <a:pt x="81656" y="33017"/>
                </a:lnTo>
                <a:lnTo>
                  <a:pt x="84142" y="35502"/>
                </a:lnTo>
                <a:lnTo>
                  <a:pt x="86982" y="38343"/>
                </a:lnTo>
                <a:lnTo>
                  <a:pt x="86982" y="38343"/>
                </a:lnTo>
                <a:lnTo>
                  <a:pt x="87692" y="39408"/>
                </a:lnTo>
                <a:lnTo>
                  <a:pt x="88047" y="40828"/>
                </a:lnTo>
                <a:lnTo>
                  <a:pt x="88757" y="42248"/>
                </a:lnTo>
                <a:lnTo>
                  <a:pt x="88047" y="44023"/>
                </a:lnTo>
                <a:lnTo>
                  <a:pt x="86982" y="47573"/>
                </a:lnTo>
                <a:lnTo>
                  <a:pt x="84852" y="51479"/>
                </a:lnTo>
                <a:lnTo>
                  <a:pt x="81301" y="56094"/>
                </a:lnTo>
                <a:lnTo>
                  <a:pt x="77751" y="60355"/>
                </a:lnTo>
                <a:lnTo>
                  <a:pt x="73491" y="64970"/>
                </a:lnTo>
                <a:lnTo>
                  <a:pt x="69230" y="69585"/>
                </a:lnTo>
                <a:lnTo>
                  <a:pt x="69230" y="69585"/>
                </a:lnTo>
                <a:close/>
              </a:path>
            </a:pathLst>
          </a:custGeom>
          <a:solidFill>
            <a:srgbClr val="0020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p29"/>
          <p:cNvSpPr/>
          <p:nvPr/>
        </p:nvSpPr>
        <p:spPr>
          <a:xfrm>
            <a:off x="10062582" y="2977281"/>
            <a:ext cx="816420" cy="816420"/>
          </a:xfrm>
          <a:custGeom>
            <a:avLst/>
            <a:gdLst/>
            <a:ahLst/>
            <a:cxnLst/>
            <a:rect l="l" t="t" r="r" b="b"/>
            <a:pathLst>
              <a:path w="120000" h="120000" extrusionOk="0">
                <a:moveTo>
                  <a:pt x="0" y="0"/>
                </a:moveTo>
                <a:lnTo>
                  <a:pt x="0" y="18691"/>
                </a:lnTo>
                <a:lnTo>
                  <a:pt x="0" y="18691"/>
                </a:lnTo>
                <a:lnTo>
                  <a:pt x="5233" y="18691"/>
                </a:lnTo>
                <a:lnTo>
                  <a:pt x="10467" y="19065"/>
                </a:lnTo>
                <a:lnTo>
                  <a:pt x="14953" y="19813"/>
                </a:lnTo>
                <a:lnTo>
                  <a:pt x="20186" y="20934"/>
                </a:lnTo>
                <a:lnTo>
                  <a:pt x="25046" y="22056"/>
                </a:lnTo>
                <a:lnTo>
                  <a:pt x="29906" y="23551"/>
                </a:lnTo>
                <a:lnTo>
                  <a:pt x="34392" y="25046"/>
                </a:lnTo>
                <a:lnTo>
                  <a:pt x="39252" y="26542"/>
                </a:lnTo>
                <a:lnTo>
                  <a:pt x="43738" y="28785"/>
                </a:lnTo>
                <a:lnTo>
                  <a:pt x="47850" y="31028"/>
                </a:lnTo>
                <a:lnTo>
                  <a:pt x="56448" y="36261"/>
                </a:lnTo>
                <a:lnTo>
                  <a:pt x="64299" y="41869"/>
                </a:lnTo>
                <a:lnTo>
                  <a:pt x="71401" y="48598"/>
                </a:lnTo>
                <a:lnTo>
                  <a:pt x="77757" y="55700"/>
                </a:lnTo>
                <a:lnTo>
                  <a:pt x="83738" y="63551"/>
                </a:lnTo>
                <a:lnTo>
                  <a:pt x="88971" y="72149"/>
                </a:lnTo>
                <a:lnTo>
                  <a:pt x="91214" y="76261"/>
                </a:lnTo>
                <a:lnTo>
                  <a:pt x="93457" y="80747"/>
                </a:lnTo>
                <a:lnTo>
                  <a:pt x="94953" y="85607"/>
                </a:lnTo>
                <a:lnTo>
                  <a:pt x="96448" y="89719"/>
                </a:lnTo>
                <a:lnTo>
                  <a:pt x="97943" y="94953"/>
                </a:lnTo>
                <a:lnTo>
                  <a:pt x="99439" y="99813"/>
                </a:lnTo>
                <a:lnTo>
                  <a:pt x="100186" y="104672"/>
                </a:lnTo>
                <a:lnTo>
                  <a:pt x="100560" y="109906"/>
                </a:lnTo>
                <a:lnTo>
                  <a:pt x="100934" y="114766"/>
                </a:lnTo>
                <a:lnTo>
                  <a:pt x="101308" y="120000"/>
                </a:lnTo>
                <a:lnTo>
                  <a:pt x="120000" y="120000"/>
                </a:lnTo>
                <a:lnTo>
                  <a:pt x="120000" y="120000"/>
                </a:lnTo>
                <a:lnTo>
                  <a:pt x="119626" y="114018"/>
                </a:lnTo>
                <a:lnTo>
                  <a:pt x="119252" y="107663"/>
                </a:lnTo>
                <a:lnTo>
                  <a:pt x="118504" y="101682"/>
                </a:lnTo>
                <a:lnTo>
                  <a:pt x="117383" y="95700"/>
                </a:lnTo>
                <a:lnTo>
                  <a:pt x="115887" y="90467"/>
                </a:lnTo>
                <a:lnTo>
                  <a:pt x="114392" y="84485"/>
                </a:lnTo>
                <a:lnTo>
                  <a:pt x="112523" y="78878"/>
                </a:lnTo>
                <a:lnTo>
                  <a:pt x="110280" y="73644"/>
                </a:lnTo>
                <a:lnTo>
                  <a:pt x="108037" y="68037"/>
                </a:lnTo>
                <a:lnTo>
                  <a:pt x="105420" y="62803"/>
                </a:lnTo>
                <a:lnTo>
                  <a:pt x="102429" y="57943"/>
                </a:lnTo>
                <a:lnTo>
                  <a:pt x="99439" y="53084"/>
                </a:lnTo>
                <a:lnTo>
                  <a:pt x="96074" y="48224"/>
                </a:lnTo>
                <a:lnTo>
                  <a:pt x="92710" y="43738"/>
                </a:lnTo>
                <a:lnTo>
                  <a:pt x="88598" y="39252"/>
                </a:lnTo>
                <a:lnTo>
                  <a:pt x="84485" y="35514"/>
                </a:lnTo>
                <a:lnTo>
                  <a:pt x="80747" y="31401"/>
                </a:lnTo>
                <a:lnTo>
                  <a:pt x="76261" y="27663"/>
                </a:lnTo>
                <a:lnTo>
                  <a:pt x="71401" y="23925"/>
                </a:lnTo>
                <a:lnTo>
                  <a:pt x="67289" y="20934"/>
                </a:lnTo>
                <a:lnTo>
                  <a:pt x="62056" y="17570"/>
                </a:lnTo>
                <a:lnTo>
                  <a:pt x="57196" y="14953"/>
                </a:lnTo>
                <a:lnTo>
                  <a:pt x="51962" y="11962"/>
                </a:lnTo>
                <a:lnTo>
                  <a:pt x="46355" y="9719"/>
                </a:lnTo>
                <a:lnTo>
                  <a:pt x="40747" y="7102"/>
                </a:lnTo>
                <a:lnTo>
                  <a:pt x="35140" y="5607"/>
                </a:lnTo>
                <a:lnTo>
                  <a:pt x="29906" y="4112"/>
                </a:lnTo>
                <a:lnTo>
                  <a:pt x="23925" y="2616"/>
                </a:lnTo>
                <a:lnTo>
                  <a:pt x="18317" y="1869"/>
                </a:lnTo>
                <a:lnTo>
                  <a:pt x="11962" y="747"/>
                </a:lnTo>
                <a:lnTo>
                  <a:pt x="5981" y="0"/>
                </a:lnTo>
                <a:lnTo>
                  <a:pt x="0" y="0"/>
                </a:lnTo>
                <a:lnTo>
                  <a:pt x="0" y="0"/>
                </a:lnTo>
                <a:close/>
                <a:moveTo>
                  <a:pt x="0" y="37383"/>
                </a:moveTo>
                <a:lnTo>
                  <a:pt x="0" y="56074"/>
                </a:lnTo>
                <a:lnTo>
                  <a:pt x="0" y="56074"/>
                </a:lnTo>
                <a:lnTo>
                  <a:pt x="6355" y="56448"/>
                </a:lnTo>
                <a:lnTo>
                  <a:pt x="12710" y="57570"/>
                </a:lnTo>
                <a:lnTo>
                  <a:pt x="18691" y="59439"/>
                </a:lnTo>
                <a:lnTo>
                  <a:pt x="24672" y="61308"/>
                </a:lnTo>
                <a:lnTo>
                  <a:pt x="30280" y="63925"/>
                </a:lnTo>
                <a:lnTo>
                  <a:pt x="35887" y="67289"/>
                </a:lnTo>
                <a:lnTo>
                  <a:pt x="40373" y="70654"/>
                </a:lnTo>
                <a:lnTo>
                  <a:pt x="44859" y="74766"/>
                </a:lnTo>
                <a:lnTo>
                  <a:pt x="49345" y="79626"/>
                </a:lnTo>
                <a:lnTo>
                  <a:pt x="52710" y="84485"/>
                </a:lnTo>
                <a:lnTo>
                  <a:pt x="56074" y="89719"/>
                </a:lnTo>
                <a:lnTo>
                  <a:pt x="58691" y="95327"/>
                </a:lnTo>
                <a:lnTo>
                  <a:pt x="60934" y="100934"/>
                </a:lnTo>
                <a:lnTo>
                  <a:pt x="62429" y="107289"/>
                </a:lnTo>
                <a:lnTo>
                  <a:pt x="63551" y="113644"/>
                </a:lnTo>
                <a:lnTo>
                  <a:pt x="63551" y="120000"/>
                </a:lnTo>
                <a:lnTo>
                  <a:pt x="82616" y="120000"/>
                </a:lnTo>
                <a:lnTo>
                  <a:pt x="82616" y="120000"/>
                </a:lnTo>
                <a:lnTo>
                  <a:pt x="81869" y="111775"/>
                </a:lnTo>
                <a:lnTo>
                  <a:pt x="80747" y="103551"/>
                </a:lnTo>
                <a:lnTo>
                  <a:pt x="78504" y="95327"/>
                </a:lnTo>
                <a:lnTo>
                  <a:pt x="75887" y="87850"/>
                </a:lnTo>
                <a:lnTo>
                  <a:pt x="72149" y="80747"/>
                </a:lnTo>
                <a:lnTo>
                  <a:pt x="68411" y="74018"/>
                </a:lnTo>
                <a:lnTo>
                  <a:pt x="63551" y="67663"/>
                </a:lnTo>
                <a:lnTo>
                  <a:pt x="58317" y="61682"/>
                </a:lnTo>
                <a:lnTo>
                  <a:pt x="52336" y="56448"/>
                </a:lnTo>
                <a:lnTo>
                  <a:pt x="45981" y="51588"/>
                </a:lnTo>
                <a:lnTo>
                  <a:pt x="39252" y="47476"/>
                </a:lnTo>
                <a:lnTo>
                  <a:pt x="31775" y="44112"/>
                </a:lnTo>
                <a:lnTo>
                  <a:pt x="24299" y="41495"/>
                </a:lnTo>
                <a:lnTo>
                  <a:pt x="16074" y="38878"/>
                </a:lnTo>
                <a:lnTo>
                  <a:pt x="8224" y="37757"/>
                </a:lnTo>
                <a:lnTo>
                  <a:pt x="0" y="37383"/>
                </a:lnTo>
                <a:lnTo>
                  <a:pt x="0" y="37383"/>
                </a:lnTo>
                <a:close/>
                <a:moveTo>
                  <a:pt x="17943" y="84485"/>
                </a:moveTo>
                <a:lnTo>
                  <a:pt x="17943" y="84485"/>
                </a:lnTo>
                <a:lnTo>
                  <a:pt x="14205" y="84859"/>
                </a:lnTo>
                <a:lnTo>
                  <a:pt x="10841" y="85981"/>
                </a:lnTo>
                <a:lnTo>
                  <a:pt x="7476" y="87476"/>
                </a:lnTo>
                <a:lnTo>
                  <a:pt x="5233" y="89345"/>
                </a:lnTo>
                <a:lnTo>
                  <a:pt x="2616" y="92336"/>
                </a:lnTo>
                <a:lnTo>
                  <a:pt x="1121" y="95327"/>
                </a:lnTo>
                <a:lnTo>
                  <a:pt x="0" y="98691"/>
                </a:lnTo>
                <a:lnTo>
                  <a:pt x="0" y="102056"/>
                </a:lnTo>
                <a:lnTo>
                  <a:pt x="0" y="102056"/>
                </a:lnTo>
                <a:lnTo>
                  <a:pt x="0" y="105794"/>
                </a:lnTo>
                <a:lnTo>
                  <a:pt x="1121" y="109532"/>
                </a:lnTo>
                <a:lnTo>
                  <a:pt x="2616" y="112149"/>
                </a:lnTo>
                <a:lnTo>
                  <a:pt x="5233" y="114766"/>
                </a:lnTo>
                <a:lnTo>
                  <a:pt x="7476" y="117383"/>
                </a:lnTo>
                <a:lnTo>
                  <a:pt x="10841" y="118878"/>
                </a:lnTo>
                <a:lnTo>
                  <a:pt x="14205" y="119626"/>
                </a:lnTo>
                <a:lnTo>
                  <a:pt x="17943" y="120000"/>
                </a:lnTo>
                <a:lnTo>
                  <a:pt x="17943" y="120000"/>
                </a:lnTo>
                <a:lnTo>
                  <a:pt x="21308" y="119626"/>
                </a:lnTo>
                <a:lnTo>
                  <a:pt x="24672" y="118878"/>
                </a:lnTo>
                <a:lnTo>
                  <a:pt x="27663" y="117383"/>
                </a:lnTo>
                <a:lnTo>
                  <a:pt x="30654" y="114766"/>
                </a:lnTo>
                <a:lnTo>
                  <a:pt x="32523" y="112149"/>
                </a:lnTo>
                <a:lnTo>
                  <a:pt x="34018" y="109532"/>
                </a:lnTo>
                <a:lnTo>
                  <a:pt x="35140" y="105794"/>
                </a:lnTo>
                <a:lnTo>
                  <a:pt x="35887" y="102056"/>
                </a:lnTo>
                <a:lnTo>
                  <a:pt x="35887" y="102056"/>
                </a:lnTo>
                <a:lnTo>
                  <a:pt x="35140" y="98691"/>
                </a:lnTo>
                <a:lnTo>
                  <a:pt x="34018" y="95327"/>
                </a:lnTo>
                <a:lnTo>
                  <a:pt x="32523" y="92336"/>
                </a:lnTo>
                <a:lnTo>
                  <a:pt x="30654" y="89345"/>
                </a:lnTo>
                <a:lnTo>
                  <a:pt x="27663" y="87476"/>
                </a:lnTo>
                <a:lnTo>
                  <a:pt x="24672" y="85981"/>
                </a:lnTo>
                <a:lnTo>
                  <a:pt x="21308" y="84859"/>
                </a:lnTo>
                <a:lnTo>
                  <a:pt x="17943" y="84485"/>
                </a:lnTo>
                <a:lnTo>
                  <a:pt x="17943" y="84485"/>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656" name="Google Shape;656;p29"/>
          <p:cNvPicPr preferRelativeResize="0"/>
          <p:nvPr/>
        </p:nvPicPr>
        <p:blipFill rotWithShape="1">
          <a:blip r:embed="rId3">
            <a:alphaModFix/>
          </a:blip>
          <a:srcRect/>
          <a:stretch/>
        </p:blipFill>
        <p:spPr>
          <a:xfrm>
            <a:off x="626411" y="2132764"/>
            <a:ext cx="4763452" cy="3073898"/>
          </a:xfrm>
          <a:prstGeom prst="rect">
            <a:avLst/>
          </a:prstGeom>
          <a:noFill/>
          <a:ln>
            <a:noFill/>
          </a:ln>
        </p:spPr>
      </p:pic>
      <p:cxnSp>
        <p:nvCxnSpPr>
          <p:cNvPr id="657" name="Google Shape;657;p29"/>
          <p:cNvCxnSpPr/>
          <p:nvPr/>
        </p:nvCxnSpPr>
        <p:spPr>
          <a:xfrm>
            <a:off x="5773479" y="1690577"/>
            <a:ext cx="0" cy="4136065"/>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2400">
                <a:latin typeface="Calibri"/>
                <a:ea typeface="Calibri"/>
                <a:cs typeface="Calibri"/>
                <a:sym typeface="Calibri"/>
              </a:rPr>
              <a:t>Our delivery model makes heavy reference to the following three practices</a:t>
            </a:r>
            <a:endParaRPr sz="2400"/>
          </a:p>
        </p:txBody>
      </p:sp>
      <p:sp>
        <p:nvSpPr>
          <p:cNvPr id="71" name="Google Shape;71;p3"/>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3</a:t>
            </a:fld>
            <a:endParaRPr sz="1200" b="0" i="0" u="none" strike="noStrike" cap="none">
              <a:solidFill>
                <a:srgbClr val="3E4043"/>
              </a:solidFill>
              <a:latin typeface="Calibri"/>
              <a:ea typeface="Calibri"/>
              <a:cs typeface="Calibri"/>
              <a:sym typeface="Calibri"/>
            </a:endParaRPr>
          </a:p>
        </p:txBody>
      </p:sp>
      <p:pic>
        <p:nvPicPr>
          <p:cNvPr id="72" name="Google Shape;72;p3"/>
          <p:cNvPicPr preferRelativeResize="0"/>
          <p:nvPr/>
        </p:nvPicPr>
        <p:blipFill rotWithShape="1">
          <a:blip r:embed="rId3">
            <a:alphaModFix/>
          </a:blip>
          <a:srcRect/>
          <a:stretch/>
        </p:blipFill>
        <p:spPr>
          <a:xfrm>
            <a:off x="1340087" y="1572585"/>
            <a:ext cx="2280250" cy="3001992"/>
          </a:xfrm>
          <a:prstGeom prst="rect">
            <a:avLst/>
          </a:prstGeom>
          <a:noFill/>
          <a:ln>
            <a:noFill/>
          </a:ln>
        </p:spPr>
      </p:pic>
      <p:pic>
        <p:nvPicPr>
          <p:cNvPr id="73" name="Google Shape;73;p3"/>
          <p:cNvPicPr preferRelativeResize="0"/>
          <p:nvPr/>
        </p:nvPicPr>
        <p:blipFill rotWithShape="1">
          <a:blip r:embed="rId4">
            <a:alphaModFix/>
          </a:blip>
          <a:srcRect/>
          <a:stretch/>
        </p:blipFill>
        <p:spPr>
          <a:xfrm>
            <a:off x="4960424" y="1572585"/>
            <a:ext cx="2274029" cy="3004112"/>
          </a:xfrm>
          <a:prstGeom prst="rect">
            <a:avLst/>
          </a:prstGeom>
          <a:noFill/>
          <a:ln>
            <a:noFill/>
          </a:ln>
        </p:spPr>
      </p:pic>
      <p:pic>
        <p:nvPicPr>
          <p:cNvPr id="74" name="Google Shape;74;p3"/>
          <p:cNvPicPr preferRelativeResize="0"/>
          <p:nvPr/>
        </p:nvPicPr>
        <p:blipFill rotWithShape="1">
          <a:blip r:embed="rId5">
            <a:alphaModFix/>
          </a:blip>
          <a:srcRect/>
          <a:stretch/>
        </p:blipFill>
        <p:spPr>
          <a:xfrm>
            <a:off x="8574540" y="1572584"/>
            <a:ext cx="2277374" cy="3001993"/>
          </a:xfrm>
          <a:prstGeom prst="rect">
            <a:avLst/>
          </a:prstGeom>
          <a:noFill/>
          <a:ln>
            <a:noFill/>
          </a:ln>
        </p:spPr>
      </p:pic>
      <p:sp>
        <p:nvSpPr>
          <p:cNvPr id="75" name="Google Shape;75;p3"/>
          <p:cNvSpPr txBox="1"/>
          <p:nvPr/>
        </p:nvSpPr>
        <p:spPr>
          <a:xfrm>
            <a:off x="1144496" y="4634962"/>
            <a:ext cx="2671431" cy="12926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Workflow based sequence of events, usually persona based, we tend to use it as logical system events.  Also knowns as a 2 dimensional backlog or Light-weight scope on a wall.</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76" name="Google Shape;76;p3"/>
          <p:cNvSpPr txBox="1"/>
          <p:nvPr/>
        </p:nvSpPr>
        <p:spPr>
          <a:xfrm>
            <a:off x="4761722" y="4634962"/>
            <a:ext cx="2671431"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Ubiquitous language between Business and Technology.  The inter-connected relationships between concepts at a logical level.</a:t>
            </a:r>
            <a:endParaRPr sz="1800" b="0" i="0" u="none" strike="noStrike" cap="none">
              <a:solidFill>
                <a:schemeClr val="dk1"/>
              </a:solidFill>
              <a:latin typeface="Calibri"/>
              <a:ea typeface="Calibri"/>
              <a:cs typeface="Calibri"/>
              <a:sym typeface="Calibri"/>
            </a:endParaRPr>
          </a:p>
        </p:txBody>
      </p:sp>
      <p:sp>
        <p:nvSpPr>
          <p:cNvPr id="77" name="Google Shape;77;p3"/>
          <p:cNvSpPr txBox="1"/>
          <p:nvPr/>
        </p:nvSpPr>
        <p:spPr>
          <a:xfrm>
            <a:off x="8378948" y="4634962"/>
            <a:ext cx="2671431"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Also known as Behaviour Driven Design.  Defining Stories, Features, Epics, or Scenarios using plain language in a structured format with Real Examples.  Illustrating the Inputs, Trigger, and expected Results of a Story</a:t>
            </a:r>
            <a:endParaRPr sz="1800" b="0" i="0" u="none" strike="noStrike" cap="none">
              <a:solidFill>
                <a:schemeClr val="dk1"/>
              </a:solidFill>
              <a:latin typeface="Calibri"/>
              <a:ea typeface="Calibri"/>
              <a:cs typeface="Calibri"/>
              <a:sym typeface="Calibri"/>
            </a:endParaRPr>
          </a:p>
        </p:txBody>
      </p:sp>
      <p:sp>
        <p:nvSpPr>
          <p:cNvPr id="78" name="Google Shape;78;p3"/>
          <p:cNvSpPr/>
          <p:nvPr/>
        </p:nvSpPr>
        <p:spPr>
          <a:xfrm>
            <a:off x="1144495" y="926254"/>
            <a:ext cx="267143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User Story Mapping</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By Jeff Patton</a:t>
            </a:r>
            <a:endParaRPr sz="1800" b="0" i="0" u="none" strike="noStrike" cap="none">
              <a:solidFill>
                <a:schemeClr val="dk1"/>
              </a:solidFill>
              <a:latin typeface="Calibri"/>
              <a:ea typeface="Calibri"/>
              <a:cs typeface="Calibri"/>
              <a:sym typeface="Calibri"/>
            </a:endParaRPr>
          </a:p>
        </p:txBody>
      </p:sp>
      <p:sp>
        <p:nvSpPr>
          <p:cNvPr id="79" name="Google Shape;79;p3"/>
          <p:cNvSpPr/>
          <p:nvPr/>
        </p:nvSpPr>
        <p:spPr>
          <a:xfrm>
            <a:off x="4761722" y="926253"/>
            <a:ext cx="267143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Domain-Driven Design</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By Eric Evans</a:t>
            </a:r>
            <a:endParaRPr sz="1800" b="0" i="0" u="none" strike="noStrike" cap="none">
              <a:solidFill>
                <a:schemeClr val="dk1"/>
              </a:solidFill>
              <a:latin typeface="Calibri"/>
              <a:ea typeface="Calibri"/>
              <a:cs typeface="Calibri"/>
              <a:sym typeface="Calibri"/>
            </a:endParaRPr>
          </a:p>
        </p:txBody>
      </p:sp>
      <p:sp>
        <p:nvSpPr>
          <p:cNvPr id="80" name="Google Shape;80;p3"/>
          <p:cNvSpPr/>
          <p:nvPr/>
        </p:nvSpPr>
        <p:spPr>
          <a:xfrm>
            <a:off x="8378948" y="926253"/>
            <a:ext cx="267143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Specification by Example</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By Gojko Adzic</a:t>
            </a:r>
            <a:endParaRPr sz="1800" b="0" i="0" u="none" strike="noStrike" cap="none">
              <a:solidFill>
                <a:schemeClr val="dk1"/>
              </a:solidFill>
              <a:latin typeface="Calibri"/>
              <a:ea typeface="Calibri"/>
              <a:cs typeface="Calibri"/>
              <a:sym typeface="Calibri"/>
            </a:endParaRPr>
          </a:p>
        </p:txBody>
      </p:sp>
      <p:sp>
        <p:nvSpPr>
          <p:cNvPr id="81" name="Google Shape;81;p3"/>
          <p:cNvSpPr/>
          <p:nvPr/>
        </p:nvSpPr>
        <p:spPr>
          <a:xfrm>
            <a:off x="8778240" y="6173790"/>
            <a:ext cx="164339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Proxima Nova"/>
                <a:ea typeface="Proxima Nova"/>
                <a:cs typeface="Proxima Nova"/>
                <a:sym typeface="Proxima Nova"/>
              </a:rPr>
              <a:t>https://bit.ly/2SxmWqJ</a:t>
            </a:r>
            <a:endParaRPr sz="1200" b="0" i="0" u="none" strike="noStrike" cap="none">
              <a:solidFill>
                <a:srgbClr val="7F7F7F"/>
              </a:solidFill>
              <a:latin typeface="Calibri"/>
              <a:ea typeface="Calibri"/>
              <a:cs typeface="Calibri"/>
              <a:sym typeface="Calibri"/>
            </a:endParaRPr>
          </a:p>
        </p:txBody>
      </p:sp>
      <p:sp>
        <p:nvSpPr>
          <p:cNvPr id="82" name="Google Shape;82;p3"/>
          <p:cNvSpPr txBox="1"/>
          <p:nvPr/>
        </p:nvSpPr>
        <p:spPr>
          <a:xfrm>
            <a:off x="434757" y="5937114"/>
            <a:ext cx="11509270" cy="59093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2400" b="0" i="1" u="none" strike="noStrike" cap="none">
                <a:solidFill>
                  <a:srgbClr val="3E4043"/>
                </a:solidFill>
                <a:latin typeface="Calibri"/>
                <a:ea typeface="Calibri"/>
                <a:cs typeface="Calibri"/>
                <a:sym typeface="Calibri"/>
              </a:rPr>
              <a:t>Mastering these practices will allow you to excel in the craft of solution scoping,  definition, design, and testing in a modern, agile context;  reading these texts is highly recommend</a:t>
            </a:r>
            <a:endParaRPr sz="2400" b="0" i="1" u="none" strike="noStrike" cap="none">
              <a:solidFill>
                <a:srgbClr val="3E4043"/>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225380" y="335322"/>
            <a:ext cx="11700457"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a:latin typeface="Calibri"/>
                <a:ea typeface="Calibri"/>
                <a:cs typeface="Calibri"/>
                <a:sym typeface="Calibri"/>
              </a:rPr>
              <a:t>Discussing Key Domain Concepts During </a:t>
            </a:r>
            <a:r>
              <a:rPr lang="en-US" sz="3600" b="1" i="0" u="none" strike="noStrike" cap="none">
                <a:solidFill>
                  <a:srgbClr val="3E4043"/>
                </a:solidFill>
                <a:latin typeface="Calibri"/>
                <a:ea typeface="Calibri"/>
                <a:cs typeface="Calibri"/>
                <a:sym typeface="Calibri"/>
              </a:rPr>
              <a:t>Thin Slice Shaping</a:t>
            </a:r>
            <a:endParaRPr/>
          </a:p>
        </p:txBody>
      </p:sp>
      <p:sp>
        <p:nvSpPr>
          <p:cNvPr id="663" name="Google Shape;663;p30"/>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30</a:t>
            </a:fld>
            <a:endParaRPr sz="1200" b="0" i="0" u="none" strike="noStrike" cap="none">
              <a:solidFill>
                <a:srgbClr val="3E4043"/>
              </a:solidFill>
              <a:latin typeface="Calibri"/>
              <a:ea typeface="Calibri"/>
              <a:cs typeface="Calibri"/>
              <a:sym typeface="Calibri"/>
            </a:endParaRPr>
          </a:p>
        </p:txBody>
      </p:sp>
      <p:grpSp>
        <p:nvGrpSpPr>
          <p:cNvPr id="664" name="Google Shape;664;p30"/>
          <p:cNvGrpSpPr/>
          <p:nvPr/>
        </p:nvGrpSpPr>
        <p:grpSpPr>
          <a:xfrm>
            <a:off x="630183" y="1191124"/>
            <a:ext cx="491188" cy="4921000"/>
            <a:chOff x="630183" y="936336"/>
            <a:chExt cx="491188" cy="4921000"/>
          </a:xfrm>
        </p:grpSpPr>
        <p:cxnSp>
          <p:nvCxnSpPr>
            <p:cNvPr id="665" name="Google Shape;665;p30"/>
            <p:cNvCxnSpPr/>
            <p:nvPr/>
          </p:nvCxnSpPr>
          <p:spPr>
            <a:xfrm>
              <a:off x="1121371" y="936336"/>
              <a:ext cx="0" cy="4921000"/>
            </a:xfrm>
            <a:prstGeom prst="straightConnector1">
              <a:avLst/>
            </a:prstGeom>
            <a:noFill/>
            <a:ln w="9525" cap="flat" cmpd="sng">
              <a:solidFill>
                <a:schemeClr val="accent1"/>
              </a:solidFill>
              <a:prstDash val="solid"/>
              <a:miter lim="800000"/>
              <a:headEnd type="none" w="sm" len="sm"/>
              <a:tailEnd type="none" w="sm" len="sm"/>
            </a:ln>
          </p:spPr>
        </p:cxnSp>
        <p:sp>
          <p:nvSpPr>
            <p:cNvPr id="666" name="Google Shape;666;p30"/>
            <p:cNvSpPr/>
            <p:nvPr/>
          </p:nvSpPr>
          <p:spPr>
            <a:xfrm>
              <a:off x="630183" y="2955408"/>
              <a:ext cx="410166" cy="410166"/>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Story</a:t>
              </a:r>
              <a:endParaRPr sz="1400" b="0" i="0" u="none" strike="noStrike" cap="none">
                <a:solidFill>
                  <a:srgbClr val="000000"/>
                </a:solidFill>
                <a:latin typeface="Arial"/>
                <a:ea typeface="Arial"/>
                <a:cs typeface="Arial"/>
                <a:sym typeface="Arial"/>
              </a:endParaRPr>
            </a:p>
          </p:txBody>
        </p:sp>
        <p:sp>
          <p:nvSpPr>
            <p:cNvPr id="667" name="Google Shape;667;p30"/>
            <p:cNvSpPr/>
            <p:nvPr/>
          </p:nvSpPr>
          <p:spPr>
            <a:xfrm>
              <a:off x="630183" y="2052623"/>
              <a:ext cx="410166" cy="410166"/>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Feature</a:t>
              </a:r>
              <a:endParaRPr sz="1400" b="0" i="0" u="none" strike="noStrike" cap="none">
                <a:solidFill>
                  <a:srgbClr val="000000"/>
                </a:solidFill>
                <a:latin typeface="Arial"/>
                <a:ea typeface="Arial"/>
                <a:cs typeface="Arial"/>
                <a:sym typeface="Arial"/>
              </a:endParaRPr>
            </a:p>
          </p:txBody>
        </p:sp>
        <p:sp>
          <p:nvSpPr>
            <p:cNvPr id="668" name="Google Shape;668;p30"/>
            <p:cNvSpPr/>
            <p:nvPr/>
          </p:nvSpPr>
          <p:spPr>
            <a:xfrm>
              <a:off x="630183" y="1170474"/>
              <a:ext cx="410166" cy="410166"/>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Calibri"/>
                  <a:ea typeface="Calibri"/>
                  <a:cs typeface="Calibri"/>
                  <a:sym typeface="Calibri"/>
                </a:rPr>
                <a:t>Persona</a:t>
              </a:r>
              <a:endParaRPr sz="1400" b="0" i="0" u="none" strike="noStrike" cap="none">
                <a:solidFill>
                  <a:srgbClr val="000000"/>
                </a:solidFill>
                <a:latin typeface="Arial"/>
                <a:ea typeface="Arial"/>
                <a:cs typeface="Arial"/>
                <a:sym typeface="Arial"/>
              </a:endParaRPr>
            </a:p>
          </p:txBody>
        </p:sp>
        <p:sp>
          <p:nvSpPr>
            <p:cNvPr id="669" name="Google Shape;669;p30"/>
            <p:cNvSpPr/>
            <p:nvPr/>
          </p:nvSpPr>
          <p:spPr>
            <a:xfrm>
              <a:off x="707380" y="1686239"/>
              <a:ext cx="255772" cy="255772"/>
            </a:xfrm>
            <a:prstGeom prst="rect">
              <a:avLst/>
            </a:prstGeom>
            <a:noFill/>
            <a:ln w="12700" cap="flat" cmpd="sng">
              <a:solidFill>
                <a:srgbClr val="7F7F7F"/>
              </a:solidFill>
              <a:prstDash val="dash"/>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7F7F7F"/>
                  </a:solidFill>
                  <a:latin typeface="Calibri"/>
                  <a:ea typeface="Calibri"/>
                  <a:cs typeface="Calibri"/>
                  <a:sym typeface="Calibri"/>
                </a:rPr>
                <a:t>Epic</a:t>
              </a:r>
              <a:endParaRPr sz="800" b="0" i="0" u="none" strike="noStrike" cap="none">
                <a:solidFill>
                  <a:srgbClr val="7F7F7F"/>
                </a:solidFill>
                <a:latin typeface="Calibri"/>
                <a:ea typeface="Calibri"/>
                <a:cs typeface="Calibri"/>
                <a:sym typeface="Calibri"/>
              </a:endParaRPr>
            </a:p>
          </p:txBody>
        </p:sp>
      </p:grpSp>
      <p:grpSp>
        <p:nvGrpSpPr>
          <p:cNvPr id="670" name="Google Shape;670;p30"/>
          <p:cNvGrpSpPr/>
          <p:nvPr/>
        </p:nvGrpSpPr>
        <p:grpSpPr>
          <a:xfrm>
            <a:off x="1319819" y="1247406"/>
            <a:ext cx="1788412" cy="2550813"/>
            <a:chOff x="1319819" y="992618"/>
            <a:chExt cx="1788412" cy="2550813"/>
          </a:xfrm>
        </p:grpSpPr>
        <p:sp>
          <p:nvSpPr>
            <p:cNvPr id="671" name="Google Shape;671;p30"/>
            <p:cNvSpPr/>
            <p:nvPr/>
          </p:nvSpPr>
          <p:spPr>
            <a:xfrm>
              <a:off x="1319819"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Define Products</a:t>
              </a:r>
              <a:endParaRPr sz="1400" b="0" i="0" u="none" strike="noStrike" cap="none">
                <a:solidFill>
                  <a:srgbClr val="000000"/>
                </a:solidFill>
                <a:latin typeface="Arial"/>
                <a:ea typeface="Arial"/>
                <a:cs typeface="Arial"/>
                <a:sym typeface="Arial"/>
              </a:endParaRPr>
            </a:p>
          </p:txBody>
        </p:sp>
        <p:sp>
          <p:nvSpPr>
            <p:cNvPr id="672" name="Google Shape;672;p30"/>
            <p:cNvSpPr/>
            <p:nvPr/>
          </p:nvSpPr>
          <p:spPr>
            <a:xfrm>
              <a:off x="1319819" y="1880156"/>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Define Product Catalogue</a:t>
              </a:r>
              <a:endParaRPr sz="1400" b="0" i="0" u="none" strike="noStrike" cap="none">
                <a:solidFill>
                  <a:srgbClr val="000000"/>
                </a:solidFill>
                <a:latin typeface="Arial"/>
                <a:ea typeface="Arial"/>
                <a:cs typeface="Arial"/>
                <a:sym typeface="Arial"/>
              </a:endParaRPr>
            </a:p>
          </p:txBody>
        </p:sp>
        <p:sp>
          <p:nvSpPr>
            <p:cNvPr id="673" name="Google Shape;673;p30"/>
            <p:cNvSpPr/>
            <p:nvPr/>
          </p:nvSpPr>
          <p:spPr>
            <a:xfrm>
              <a:off x="1319819" y="992618"/>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Product Managers</a:t>
              </a:r>
              <a:endParaRPr sz="1400" b="0" i="0" u="none" strike="noStrike" cap="none">
                <a:solidFill>
                  <a:srgbClr val="000000"/>
                </a:solidFill>
                <a:latin typeface="Arial"/>
                <a:ea typeface="Arial"/>
                <a:cs typeface="Arial"/>
                <a:sym typeface="Arial"/>
              </a:endParaRPr>
            </a:p>
          </p:txBody>
        </p:sp>
        <p:sp>
          <p:nvSpPr>
            <p:cNvPr id="674" name="Google Shape;674;p30"/>
            <p:cNvSpPr/>
            <p:nvPr/>
          </p:nvSpPr>
          <p:spPr>
            <a:xfrm>
              <a:off x="2342352"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Configure Plans for Products</a:t>
              </a:r>
              <a:endParaRPr sz="1400" b="0" i="0" u="none" strike="noStrike" cap="none">
                <a:solidFill>
                  <a:srgbClr val="000000"/>
                </a:solidFill>
                <a:latin typeface="Arial"/>
                <a:ea typeface="Arial"/>
                <a:cs typeface="Arial"/>
                <a:sym typeface="Arial"/>
              </a:endParaRPr>
            </a:p>
          </p:txBody>
        </p:sp>
      </p:grpSp>
      <p:grpSp>
        <p:nvGrpSpPr>
          <p:cNvPr id="675" name="Google Shape;675;p30"/>
          <p:cNvGrpSpPr/>
          <p:nvPr/>
        </p:nvGrpSpPr>
        <p:grpSpPr>
          <a:xfrm>
            <a:off x="3646779" y="1247406"/>
            <a:ext cx="1791065" cy="2550813"/>
            <a:chOff x="3646779" y="992618"/>
            <a:chExt cx="1791065" cy="2550813"/>
          </a:xfrm>
        </p:grpSpPr>
        <p:sp>
          <p:nvSpPr>
            <p:cNvPr id="676" name="Google Shape;676;p30"/>
            <p:cNvSpPr/>
            <p:nvPr/>
          </p:nvSpPr>
          <p:spPr>
            <a:xfrm>
              <a:off x="3646779"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Customer Agrees to Product Plan</a:t>
              </a:r>
              <a:endParaRPr sz="1400" b="0" i="0" u="none" strike="noStrike" cap="none">
                <a:solidFill>
                  <a:srgbClr val="000000"/>
                </a:solidFill>
                <a:latin typeface="Arial"/>
                <a:ea typeface="Arial"/>
                <a:cs typeface="Arial"/>
                <a:sym typeface="Arial"/>
              </a:endParaRPr>
            </a:p>
          </p:txBody>
        </p:sp>
        <p:sp>
          <p:nvSpPr>
            <p:cNvPr id="677" name="Google Shape;677;p30"/>
            <p:cNvSpPr/>
            <p:nvPr/>
          </p:nvSpPr>
          <p:spPr>
            <a:xfrm>
              <a:off x="4671965"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Customer conducts Chargeable Activity</a:t>
              </a:r>
              <a:endParaRPr sz="1400" b="0" i="0" u="none" strike="noStrike" cap="none">
                <a:solidFill>
                  <a:srgbClr val="000000"/>
                </a:solidFill>
                <a:latin typeface="Arial"/>
                <a:ea typeface="Arial"/>
                <a:cs typeface="Arial"/>
                <a:sym typeface="Arial"/>
              </a:endParaRPr>
            </a:p>
          </p:txBody>
        </p:sp>
        <p:sp>
          <p:nvSpPr>
            <p:cNvPr id="678" name="Google Shape;678;p30"/>
            <p:cNvSpPr/>
            <p:nvPr/>
          </p:nvSpPr>
          <p:spPr>
            <a:xfrm>
              <a:off x="3646779" y="1880156"/>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Products</a:t>
              </a:r>
              <a:endParaRPr sz="1400" b="0" i="0" u="none" strike="noStrike" cap="none">
                <a:solidFill>
                  <a:srgbClr val="000000"/>
                </a:solidFill>
                <a:latin typeface="Arial"/>
                <a:ea typeface="Arial"/>
                <a:cs typeface="Arial"/>
                <a:sym typeface="Arial"/>
              </a:endParaRPr>
            </a:p>
          </p:txBody>
        </p:sp>
        <p:sp>
          <p:nvSpPr>
            <p:cNvPr id="679" name="Google Shape;679;p30"/>
            <p:cNvSpPr/>
            <p:nvPr/>
          </p:nvSpPr>
          <p:spPr>
            <a:xfrm>
              <a:off x="3646779" y="992618"/>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p:txBody>
        </p:sp>
      </p:grpSp>
      <p:grpSp>
        <p:nvGrpSpPr>
          <p:cNvPr id="680" name="Google Shape;680;p30"/>
          <p:cNvGrpSpPr/>
          <p:nvPr/>
        </p:nvGrpSpPr>
        <p:grpSpPr>
          <a:xfrm>
            <a:off x="5973739" y="1247406"/>
            <a:ext cx="1815525" cy="2550813"/>
            <a:chOff x="5973739" y="992618"/>
            <a:chExt cx="1815525" cy="2550813"/>
          </a:xfrm>
        </p:grpSpPr>
        <p:sp>
          <p:nvSpPr>
            <p:cNvPr id="681" name="Google Shape;681;p30"/>
            <p:cNvSpPr/>
            <p:nvPr/>
          </p:nvSpPr>
          <p:spPr>
            <a:xfrm>
              <a:off x="5973739"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Calculate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Bill </a:t>
              </a:r>
              <a:endParaRPr sz="1400" b="0" i="0" u="none" strike="noStrike" cap="none">
                <a:solidFill>
                  <a:srgbClr val="000000"/>
                </a:solidFill>
                <a:latin typeface="Arial"/>
                <a:ea typeface="Arial"/>
                <a:cs typeface="Arial"/>
                <a:sym typeface="Arial"/>
              </a:endParaRPr>
            </a:p>
          </p:txBody>
        </p:sp>
        <p:sp>
          <p:nvSpPr>
            <p:cNvPr id="682" name="Google Shape;682;p30"/>
            <p:cNvSpPr/>
            <p:nvPr/>
          </p:nvSpPr>
          <p:spPr>
            <a:xfrm>
              <a:off x="7023385"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Render &amp; Distribute Bill</a:t>
              </a:r>
              <a:endParaRPr sz="1400" b="0" i="0" u="none" strike="noStrike" cap="none">
                <a:solidFill>
                  <a:srgbClr val="000000"/>
                </a:solidFill>
                <a:latin typeface="Arial"/>
                <a:ea typeface="Arial"/>
                <a:cs typeface="Arial"/>
                <a:sym typeface="Arial"/>
              </a:endParaRPr>
            </a:p>
          </p:txBody>
        </p:sp>
        <p:sp>
          <p:nvSpPr>
            <p:cNvPr id="683" name="Google Shape;683;p30"/>
            <p:cNvSpPr/>
            <p:nvPr/>
          </p:nvSpPr>
          <p:spPr>
            <a:xfrm>
              <a:off x="5973739" y="1880156"/>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Charge for Usage</a:t>
              </a:r>
              <a:endParaRPr sz="1400" b="0" i="0" u="none" strike="noStrike" cap="none">
                <a:solidFill>
                  <a:srgbClr val="000000"/>
                </a:solidFill>
                <a:latin typeface="Arial"/>
                <a:ea typeface="Arial"/>
                <a:cs typeface="Arial"/>
                <a:sym typeface="Arial"/>
              </a:endParaRPr>
            </a:p>
          </p:txBody>
        </p:sp>
        <p:sp>
          <p:nvSpPr>
            <p:cNvPr id="684" name="Google Shape;684;p30"/>
            <p:cNvSpPr/>
            <p:nvPr/>
          </p:nvSpPr>
          <p:spPr>
            <a:xfrm>
              <a:off x="5973739" y="992618"/>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Billing System</a:t>
              </a:r>
              <a:endParaRPr sz="1400" b="0" i="0" u="none" strike="noStrike" cap="none">
                <a:solidFill>
                  <a:srgbClr val="000000"/>
                </a:solidFill>
                <a:latin typeface="Arial"/>
                <a:ea typeface="Arial"/>
                <a:cs typeface="Arial"/>
                <a:sym typeface="Arial"/>
              </a:endParaRPr>
            </a:p>
          </p:txBody>
        </p:sp>
      </p:grpSp>
      <p:sp>
        <p:nvSpPr>
          <p:cNvPr id="685" name="Google Shape;685;p30"/>
          <p:cNvSpPr txBox="1"/>
          <p:nvPr/>
        </p:nvSpPr>
        <p:spPr>
          <a:xfrm rot="-5400000">
            <a:off x="-222055" y="4651081"/>
            <a:ext cx="207505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Acceptance Criteria</a:t>
            </a:r>
            <a:endParaRPr sz="1400" b="0" i="0" u="none" strike="noStrike" cap="none">
              <a:solidFill>
                <a:srgbClr val="000000"/>
              </a:solidFill>
              <a:latin typeface="Arial"/>
              <a:ea typeface="Arial"/>
              <a:cs typeface="Arial"/>
              <a:sym typeface="Arial"/>
            </a:endParaRPr>
          </a:p>
        </p:txBody>
      </p:sp>
      <p:grpSp>
        <p:nvGrpSpPr>
          <p:cNvPr id="686" name="Google Shape;686;p30"/>
          <p:cNvGrpSpPr/>
          <p:nvPr/>
        </p:nvGrpSpPr>
        <p:grpSpPr>
          <a:xfrm>
            <a:off x="1291512" y="3898555"/>
            <a:ext cx="2209334" cy="1567644"/>
            <a:chOff x="1291512" y="3643767"/>
            <a:chExt cx="2209334" cy="1567644"/>
          </a:xfrm>
        </p:grpSpPr>
        <p:sp>
          <p:nvSpPr>
            <p:cNvPr id="687" name="Google Shape;687;p30"/>
            <p:cNvSpPr txBox="1"/>
            <p:nvPr/>
          </p:nvSpPr>
          <p:spPr>
            <a:xfrm>
              <a:off x="1291512" y="4041860"/>
              <a:ext cx="2209334" cy="1169551"/>
            </a:xfrm>
            <a:prstGeom prst="rect">
              <a:avLst/>
            </a:prstGeom>
            <a:noFill/>
            <a:ln>
              <a:noFill/>
            </a:ln>
          </p:spPr>
          <p:txBody>
            <a:bodyPr spcFirstLastPara="1" wrap="square" lIns="91425" tIns="45700" rIns="91425" bIns="45700" anchor="t" anchorCtr="0">
              <a:noAutofit/>
            </a:bodyPr>
            <a:lstStyle/>
            <a:p>
              <a:pPr marL="173038" marR="0" lvl="0" indent="-16510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A product has many prices based on the plan</a:t>
              </a:r>
              <a:endParaRPr sz="1400" b="0" i="0" u="none" strike="noStrike" cap="none">
                <a:solidFill>
                  <a:srgbClr val="000000"/>
                </a:solidFill>
                <a:latin typeface="Arial"/>
                <a:ea typeface="Arial"/>
                <a:cs typeface="Arial"/>
                <a:sym typeface="Arial"/>
              </a:endParaRPr>
            </a:p>
            <a:p>
              <a:pPr marL="173038" marR="0" lvl="0" indent="-165100" algn="l" rtl="0">
                <a:lnSpc>
                  <a:spcPct val="100000"/>
                </a:lnSpc>
                <a:spcBef>
                  <a:spcPts val="6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Each product price is based on its individual items</a:t>
              </a:r>
              <a:endParaRPr sz="1400" b="0" i="0" u="none" strike="noStrike" cap="none">
                <a:solidFill>
                  <a:srgbClr val="000000"/>
                </a:solidFill>
                <a:latin typeface="Arial"/>
                <a:ea typeface="Arial"/>
                <a:cs typeface="Arial"/>
                <a:sym typeface="Arial"/>
              </a:endParaRPr>
            </a:p>
            <a:p>
              <a:pPr marL="173038" marR="0" lvl="0" indent="-165100" algn="l" rtl="0">
                <a:lnSpc>
                  <a:spcPct val="100000"/>
                </a:lnSpc>
                <a:spcBef>
                  <a:spcPts val="6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Each plan has its own prices</a:t>
              </a:r>
              <a:endParaRPr sz="1400" b="0" i="0" u="none" strike="noStrike" cap="none">
                <a:solidFill>
                  <a:srgbClr val="000000"/>
                </a:solidFill>
                <a:latin typeface="Arial"/>
                <a:ea typeface="Arial"/>
                <a:cs typeface="Arial"/>
                <a:sym typeface="Arial"/>
              </a:endParaRPr>
            </a:p>
          </p:txBody>
        </p:sp>
        <p:sp>
          <p:nvSpPr>
            <p:cNvPr id="688" name="Google Shape;688;p30"/>
            <p:cNvSpPr/>
            <p:nvPr/>
          </p:nvSpPr>
          <p:spPr>
            <a:xfrm rot="-5400000">
              <a:off x="2031690" y="2928899"/>
              <a:ext cx="361328" cy="1791065"/>
            </a:xfrm>
            <a:prstGeom prst="leftBrace">
              <a:avLst>
                <a:gd name="adj1" fmla="val 66177"/>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89" name="Google Shape;689;p30"/>
          <p:cNvGrpSpPr/>
          <p:nvPr/>
        </p:nvGrpSpPr>
        <p:grpSpPr>
          <a:xfrm>
            <a:off x="3500846" y="3898555"/>
            <a:ext cx="2209334" cy="1567644"/>
            <a:chOff x="3500846" y="3643767"/>
            <a:chExt cx="2209334" cy="1567644"/>
          </a:xfrm>
        </p:grpSpPr>
        <p:sp>
          <p:nvSpPr>
            <p:cNvPr id="690" name="Google Shape;690;p30"/>
            <p:cNvSpPr txBox="1"/>
            <p:nvPr/>
          </p:nvSpPr>
          <p:spPr>
            <a:xfrm>
              <a:off x="3500846" y="4118804"/>
              <a:ext cx="2209334" cy="1092607"/>
            </a:xfrm>
            <a:prstGeom prst="rect">
              <a:avLst/>
            </a:prstGeom>
            <a:noFill/>
            <a:ln>
              <a:noFill/>
            </a:ln>
          </p:spPr>
          <p:txBody>
            <a:bodyPr spcFirstLastPara="1" wrap="square" lIns="91425" tIns="45700" rIns="91425" bIns="45700" anchor="t" anchorCtr="0">
              <a:noAutofit/>
            </a:bodyPr>
            <a:lstStyle/>
            <a:p>
              <a:pPr marL="173038" marR="0" lvl="0" indent="-16510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Customer contracts are used to agree on product prices</a:t>
              </a:r>
              <a:endParaRPr sz="1400" b="0" i="0" u="none" strike="noStrike" cap="none">
                <a:solidFill>
                  <a:srgbClr val="000000"/>
                </a:solidFill>
                <a:latin typeface="Arial"/>
                <a:ea typeface="Arial"/>
                <a:cs typeface="Arial"/>
                <a:sym typeface="Arial"/>
              </a:endParaRPr>
            </a:p>
            <a:p>
              <a:pPr marL="173038" marR="0" lvl="0" indent="-165100" algn="l" rtl="0">
                <a:lnSpc>
                  <a:spcPct val="100000"/>
                </a:lnSpc>
                <a:spcBef>
                  <a:spcPts val="6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Customers are charged based on their activity at the agreed price</a:t>
              </a:r>
              <a:endParaRPr sz="1400" b="0" i="0" u="none" strike="noStrike" cap="none">
                <a:solidFill>
                  <a:srgbClr val="000000"/>
                </a:solidFill>
                <a:latin typeface="Arial"/>
                <a:ea typeface="Arial"/>
                <a:cs typeface="Arial"/>
                <a:sym typeface="Arial"/>
              </a:endParaRPr>
            </a:p>
          </p:txBody>
        </p:sp>
        <p:sp>
          <p:nvSpPr>
            <p:cNvPr id="691" name="Google Shape;691;p30"/>
            <p:cNvSpPr/>
            <p:nvPr/>
          </p:nvSpPr>
          <p:spPr>
            <a:xfrm rot="-5400000">
              <a:off x="4361648" y="2928899"/>
              <a:ext cx="361328" cy="1791065"/>
            </a:xfrm>
            <a:prstGeom prst="leftBrace">
              <a:avLst>
                <a:gd name="adj1" fmla="val 66177"/>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92" name="Google Shape;692;p30"/>
          <p:cNvSpPr txBox="1"/>
          <p:nvPr/>
        </p:nvSpPr>
        <p:spPr>
          <a:xfrm>
            <a:off x="626411" y="852570"/>
            <a:ext cx="10895029" cy="338554"/>
          </a:xfrm>
          <a:prstGeom prst="rect">
            <a:avLst/>
          </a:prstGeom>
          <a:solidFill>
            <a:srgbClr val="0020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Calibri"/>
                <a:ea typeface="Calibri"/>
                <a:cs typeface="Calibri"/>
                <a:sym typeface="Calibri"/>
              </a:rPr>
              <a:t>Scenario: Create a New “Teen Choice Plan” with Voice 500 Mins, 3000 SMS/MMS, 1 GB Data</a:t>
            </a:r>
            <a:endParaRPr sz="1400" b="0" i="0" u="none" strike="noStrike" cap="none">
              <a:solidFill>
                <a:srgbClr val="000000"/>
              </a:solidFill>
              <a:latin typeface="Arial"/>
              <a:ea typeface="Arial"/>
              <a:cs typeface="Arial"/>
              <a:sym typeface="Arial"/>
            </a:endParaRPr>
          </a:p>
        </p:txBody>
      </p:sp>
      <p:grpSp>
        <p:nvGrpSpPr>
          <p:cNvPr id="693" name="Google Shape;693;p30"/>
          <p:cNvGrpSpPr/>
          <p:nvPr/>
        </p:nvGrpSpPr>
        <p:grpSpPr>
          <a:xfrm>
            <a:off x="963152" y="1355431"/>
            <a:ext cx="10204958" cy="4452085"/>
            <a:chOff x="963152" y="1355431"/>
            <a:chExt cx="10204958" cy="4452085"/>
          </a:xfrm>
        </p:grpSpPr>
        <p:grpSp>
          <p:nvGrpSpPr>
            <p:cNvPr id="694" name="Google Shape;694;p30"/>
            <p:cNvGrpSpPr/>
            <p:nvPr/>
          </p:nvGrpSpPr>
          <p:grpSpPr>
            <a:xfrm>
              <a:off x="1000007" y="1355431"/>
              <a:ext cx="10065039" cy="3819603"/>
              <a:chOff x="1000007" y="1100643"/>
              <a:chExt cx="10065039" cy="3819603"/>
            </a:xfrm>
          </p:grpSpPr>
          <p:pic>
            <p:nvPicPr>
              <p:cNvPr id="695" name="Google Shape;695;p30"/>
              <p:cNvPicPr preferRelativeResize="0"/>
              <p:nvPr/>
            </p:nvPicPr>
            <p:blipFill rotWithShape="1">
              <a:blip r:embed="rId3">
                <a:alphaModFix/>
              </a:blip>
              <a:srcRect/>
              <a:stretch/>
            </p:blipFill>
            <p:spPr>
              <a:xfrm>
                <a:off x="8116048" y="1100643"/>
                <a:ext cx="2948998" cy="2213569"/>
              </a:xfrm>
              <a:prstGeom prst="rect">
                <a:avLst/>
              </a:prstGeom>
              <a:noFill/>
              <a:ln>
                <a:noFill/>
              </a:ln>
            </p:spPr>
          </p:pic>
          <p:sp>
            <p:nvSpPr>
              <p:cNvPr id="696" name="Google Shape;696;p30"/>
              <p:cNvSpPr txBox="1"/>
              <p:nvPr/>
            </p:nvSpPr>
            <p:spPr>
              <a:xfrm>
                <a:off x="1000007" y="4089249"/>
                <a:ext cx="470000"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697" name="Google Shape;697;p30"/>
              <p:cNvSpPr txBox="1"/>
              <p:nvPr/>
            </p:nvSpPr>
            <p:spPr>
              <a:xfrm>
                <a:off x="5721075" y="4089249"/>
                <a:ext cx="470000"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grpSp>
        <p:sp>
          <p:nvSpPr>
            <p:cNvPr id="698" name="Google Shape;698;p30"/>
            <p:cNvSpPr/>
            <p:nvPr/>
          </p:nvSpPr>
          <p:spPr>
            <a:xfrm>
              <a:off x="963152" y="3854501"/>
              <a:ext cx="5360451" cy="1953015"/>
            </a:xfrm>
            <a:prstGeom prst="ellipse">
              <a:avLst/>
            </a:prstGeom>
            <a:noFill/>
            <a:ln w="76200" cap="rnd" cmpd="sng">
              <a:solidFill>
                <a:srgbClr val="F7CAA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99" name="Google Shape;699;p30"/>
            <p:cNvSpPr txBox="1"/>
            <p:nvPr/>
          </p:nvSpPr>
          <p:spPr>
            <a:xfrm>
              <a:off x="8052048" y="4097703"/>
              <a:ext cx="3116062" cy="15696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000000"/>
                  </a:solidFill>
                  <a:latin typeface="Calibri"/>
                  <a:ea typeface="Calibri"/>
                  <a:cs typeface="Calibri"/>
                  <a:sym typeface="Calibri"/>
                </a:rPr>
                <a:t>When Key Terms aren’t understood there tends to be many interpretations and assumptions to address the gaps in language, this inhibits the ability to develop.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000000"/>
                  </a:solidFill>
                  <a:latin typeface="Calibri"/>
                  <a:ea typeface="Calibri"/>
                  <a:cs typeface="Calibri"/>
                  <a:sym typeface="Calibri"/>
                </a:rPr>
                <a:t>So what can be done?</a:t>
              </a:r>
              <a:endParaRPr sz="1400" b="0" i="0" u="none" strike="noStrike" cap="none">
                <a:solidFill>
                  <a:srgbClr val="000000"/>
                </a:solidFill>
                <a:latin typeface="Arial"/>
                <a:ea typeface="Arial"/>
                <a:cs typeface="Arial"/>
                <a:sym typeface="Arial"/>
              </a:endParaRPr>
            </a:p>
          </p:txBody>
        </p:sp>
        <p:cxnSp>
          <p:nvCxnSpPr>
            <p:cNvPr id="700" name="Google Shape;700;p30"/>
            <p:cNvCxnSpPr/>
            <p:nvPr/>
          </p:nvCxnSpPr>
          <p:spPr>
            <a:xfrm>
              <a:off x="8016536" y="4145872"/>
              <a:ext cx="0" cy="1466520"/>
            </a:xfrm>
            <a:prstGeom prst="straightConnector1">
              <a:avLst/>
            </a:prstGeom>
            <a:noFill/>
            <a:ln w="76200" cap="flat" cmpd="sng">
              <a:solidFill>
                <a:srgbClr val="F7CAAC"/>
              </a:solidFill>
              <a:prstDash val="solid"/>
              <a:miter lim="800000"/>
              <a:headEnd type="none" w="sm" len="sm"/>
              <a:tailEnd type="none" w="sm" len="sm"/>
            </a:ln>
          </p:spPr>
        </p:cxnSp>
        <p:cxnSp>
          <p:nvCxnSpPr>
            <p:cNvPr id="701" name="Google Shape;701;p30"/>
            <p:cNvCxnSpPr>
              <a:stCxn id="698" idx="6"/>
            </p:cNvCxnSpPr>
            <p:nvPr/>
          </p:nvCxnSpPr>
          <p:spPr>
            <a:xfrm>
              <a:off x="6323603" y="4831009"/>
              <a:ext cx="1657500" cy="0"/>
            </a:xfrm>
            <a:prstGeom prst="straightConnector1">
              <a:avLst/>
            </a:prstGeom>
            <a:noFill/>
            <a:ln w="76200" cap="flat" cmpd="sng">
              <a:solidFill>
                <a:srgbClr val="F7CAAC"/>
              </a:solidFill>
              <a:prstDash val="solid"/>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4"/>
                                        </p:tgtEl>
                                        <p:attrNameLst>
                                          <p:attrName>style.visibility</p:attrName>
                                        </p:attrNameLst>
                                      </p:cBhvr>
                                      <p:to>
                                        <p:strVal val="visible"/>
                                      </p:to>
                                    </p:set>
                                    <p:animEffect transition="in" filter="fade">
                                      <p:cBhvr>
                                        <p:cTn id="7" dur="500"/>
                                        <p:tgtEl>
                                          <p:spTgt spid="6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0"/>
                                        </p:tgtEl>
                                        <p:attrNameLst>
                                          <p:attrName>style.visibility</p:attrName>
                                        </p:attrNameLst>
                                      </p:cBhvr>
                                      <p:to>
                                        <p:strVal val="visible"/>
                                      </p:to>
                                    </p:set>
                                    <p:animEffect transition="in" filter="fade">
                                      <p:cBhvr>
                                        <p:cTn id="12" dur="500"/>
                                        <p:tgtEl>
                                          <p:spTgt spid="6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5"/>
                                        </p:tgtEl>
                                        <p:attrNameLst>
                                          <p:attrName>style.visibility</p:attrName>
                                        </p:attrNameLst>
                                      </p:cBhvr>
                                      <p:to>
                                        <p:strVal val="visible"/>
                                      </p:to>
                                    </p:set>
                                    <p:animEffect transition="in" filter="fade">
                                      <p:cBhvr>
                                        <p:cTn id="17" dur="500"/>
                                        <p:tgtEl>
                                          <p:spTgt spid="6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0"/>
                                        </p:tgtEl>
                                        <p:attrNameLst>
                                          <p:attrName>style.visibility</p:attrName>
                                        </p:attrNameLst>
                                      </p:cBhvr>
                                      <p:to>
                                        <p:strVal val="visible"/>
                                      </p:to>
                                    </p:set>
                                    <p:animEffect transition="in" filter="fade">
                                      <p:cBhvr>
                                        <p:cTn id="22" dur="500"/>
                                        <p:tgtEl>
                                          <p:spTgt spid="6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5"/>
                                        </p:tgtEl>
                                        <p:attrNameLst>
                                          <p:attrName>style.visibility</p:attrName>
                                        </p:attrNameLst>
                                      </p:cBhvr>
                                      <p:to>
                                        <p:strVal val="visible"/>
                                      </p:to>
                                    </p:set>
                                    <p:animEffect transition="in" filter="fade">
                                      <p:cBhvr>
                                        <p:cTn id="27" dur="500"/>
                                        <p:tgtEl>
                                          <p:spTgt spid="6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86"/>
                                        </p:tgtEl>
                                        <p:attrNameLst>
                                          <p:attrName>style.visibility</p:attrName>
                                        </p:attrNameLst>
                                      </p:cBhvr>
                                      <p:to>
                                        <p:strVal val="visible"/>
                                      </p:to>
                                    </p:set>
                                    <p:animEffect transition="in" filter="fade">
                                      <p:cBhvr>
                                        <p:cTn id="32" dur="500"/>
                                        <p:tgtEl>
                                          <p:spTgt spid="68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9"/>
                                        </p:tgtEl>
                                        <p:attrNameLst>
                                          <p:attrName>style.visibility</p:attrName>
                                        </p:attrNameLst>
                                      </p:cBhvr>
                                      <p:to>
                                        <p:strVal val="visible"/>
                                      </p:to>
                                    </p:set>
                                    <p:animEffect transition="in" filter="fade">
                                      <p:cBhvr>
                                        <p:cTn id="37" dur="500"/>
                                        <p:tgtEl>
                                          <p:spTgt spid="6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93"/>
                                        </p:tgtEl>
                                        <p:attrNameLst>
                                          <p:attrName>style.visibility</p:attrName>
                                        </p:attrNameLst>
                                      </p:cBhvr>
                                      <p:to>
                                        <p:strVal val="visible"/>
                                      </p:to>
                                    </p:set>
                                    <p:animEffect transition="in" filter="fade">
                                      <p:cBhvr>
                                        <p:cTn id="42" dur="500"/>
                                        <p:tgtEl>
                                          <p:spTgt spid="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1"/>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Start with Capturing Key Words From The Story Map </a:t>
            </a:r>
            <a:endParaRPr/>
          </a:p>
        </p:txBody>
      </p:sp>
      <p:sp>
        <p:nvSpPr>
          <p:cNvPr id="707" name="Google Shape;707;p31"/>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31</a:t>
            </a:fld>
            <a:endParaRPr sz="1200" b="0" i="0" u="none" strike="noStrike" cap="none">
              <a:solidFill>
                <a:srgbClr val="3E4043"/>
              </a:solidFill>
              <a:latin typeface="Calibri"/>
              <a:ea typeface="Calibri"/>
              <a:cs typeface="Calibri"/>
              <a:sym typeface="Calibri"/>
            </a:endParaRPr>
          </a:p>
        </p:txBody>
      </p:sp>
      <p:grpSp>
        <p:nvGrpSpPr>
          <p:cNvPr id="708" name="Google Shape;708;p31"/>
          <p:cNvGrpSpPr/>
          <p:nvPr/>
        </p:nvGrpSpPr>
        <p:grpSpPr>
          <a:xfrm>
            <a:off x="630183" y="1191124"/>
            <a:ext cx="491188" cy="4921000"/>
            <a:chOff x="630183" y="936336"/>
            <a:chExt cx="491188" cy="4921000"/>
          </a:xfrm>
        </p:grpSpPr>
        <p:cxnSp>
          <p:nvCxnSpPr>
            <p:cNvPr id="709" name="Google Shape;709;p31"/>
            <p:cNvCxnSpPr/>
            <p:nvPr/>
          </p:nvCxnSpPr>
          <p:spPr>
            <a:xfrm>
              <a:off x="1121371" y="936336"/>
              <a:ext cx="0" cy="4921000"/>
            </a:xfrm>
            <a:prstGeom prst="straightConnector1">
              <a:avLst/>
            </a:prstGeom>
            <a:noFill/>
            <a:ln w="9525" cap="flat" cmpd="sng">
              <a:solidFill>
                <a:schemeClr val="accent1"/>
              </a:solidFill>
              <a:prstDash val="solid"/>
              <a:miter lim="800000"/>
              <a:headEnd type="none" w="sm" len="sm"/>
              <a:tailEnd type="none" w="sm" len="sm"/>
            </a:ln>
          </p:spPr>
        </p:cxnSp>
        <p:sp>
          <p:nvSpPr>
            <p:cNvPr id="710" name="Google Shape;710;p31"/>
            <p:cNvSpPr/>
            <p:nvPr/>
          </p:nvSpPr>
          <p:spPr>
            <a:xfrm>
              <a:off x="630183" y="2955408"/>
              <a:ext cx="410166" cy="410166"/>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Story</a:t>
              </a:r>
              <a:endParaRPr sz="1400" b="0" i="0" u="none" strike="noStrike" cap="none">
                <a:solidFill>
                  <a:srgbClr val="000000"/>
                </a:solidFill>
                <a:latin typeface="Arial"/>
                <a:ea typeface="Arial"/>
                <a:cs typeface="Arial"/>
                <a:sym typeface="Arial"/>
              </a:endParaRPr>
            </a:p>
          </p:txBody>
        </p:sp>
        <p:sp>
          <p:nvSpPr>
            <p:cNvPr id="711" name="Google Shape;711;p31"/>
            <p:cNvSpPr/>
            <p:nvPr/>
          </p:nvSpPr>
          <p:spPr>
            <a:xfrm>
              <a:off x="630183" y="2052623"/>
              <a:ext cx="410166" cy="410166"/>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Feature</a:t>
              </a:r>
              <a:endParaRPr sz="1400" b="0" i="0" u="none" strike="noStrike" cap="none">
                <a:solidFill>
                  <a:srgbClr val="000000"/>
                </a:solidFill>
                <a:latin typeface="Arial"/>
                <a:ea typeface="Arial"/>
                <a:cs typeface="Arial"/>
                <a:sym typeface="Arial"/>
              </a:endParaRPr>
            </a:p>
          </p:txBody>
        </p:sp>
        <p:sp>
          <p:nvSpPr>
            <p:cNvPr id="712" name="Google Shape;712;p31"/>
            <p:cNvSpPr/>
            <p:nvPr/>
          </p:nvSpPr>
          <p:spPr>
            <a:xfrm>
              <a:off x="630183" y="1170474"/>
              <a:ext cx="410166" cy="410166"/>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Calibri"/>
                  <a:ea typeface="Calibri"/>
                  <a:cs typeface="Calibri"/>
                  <a:sym typeface="Calibri"/>
                </a:rPr>
                <a:t>Persona</a:t>
              </a:r>
              <a:endParaRPr sz="1400" b="0" i="0" u="none" strike="noStrike" cap="none">
                <a:solidFill>
                  <a:srgbClr val="000000"/>
                </a:solidFill>
                <a:latin typeface="Arial"/>
                <a:ea typeface="Arial"/>
                <a:cs typeface="Arial"/>
                <a:sym typeface="Arial"/>
              </a:endParaRPr>
            </a:p>
          </p:txBody>
        </p:sp>
        <p:sp>
          <p:nvSpPr>
            <p:cNvPr id="713" name="Google Shape;713;p31"/>
            <p:cNvSpPr/>
            <p:nvPr/>
          </p:nvSpPr>
          <p:spPr>
            <a:xfrm>
              <a:off x="707380" y="1686239"/>
              <a:ext cx="255772" cy="255772"/>
            </a:xfrm>
            <a:prstGeom prst="rect">
              <a:avLst/>
            </a:prstGeom>
            <a:noFill/>
            <a:ln w="12700" cap="flat" cmpd="sng">
              <a:solidFill>
                <a:srgbClr val="7F7F7F"/>
              </a:solidFill>
              <a:prstDash val="dash"/>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7F7F7F"/>
                  </a:solidFill>
                  <a:latin typeface="Calibri"/>
                  <a:ea typeface="Calibri"/>
                  <a:cs typeface="Calibri"/>
                  <a:sym typeface="Calibri"/>
                </a:rPr>
                <a:t>Epic</a:t>
              </a:r>
              <a:endParaRPr sz="800" b="0" i="0" u="none" strike="noStrike" cap="none">
                <a:solidFill>
                  <a:srgbClr val="7F7F7F"/>
                </a:solidFill>
                <a:latin typeface="Calibri"/>
                <a:ea typeface="Calibri"/>
                <a:cs typeface="Calibri"/>
                <a:sym typeface="Calibri"/>
              </a:endParaRPr>
            </a:p>
          </p:txBody>
        </p:sp>
      </p:grpSp>
      <p:grpSp>
        <p:nvGrpSpPr>
          <p:cNvPr id="714" name="Google Shape;714;p31"/>
          <p:cNvGrpSpPr/>
          <p:nvPr/>
        </p:nvGrpSpPr>
        <p:grpSpPr>
          <a:xfrm>
            <a:off x="1319819" y="1247406"/>
            <a:ext cx="1788412" cy="2550813"/>
            <a:chOff x="1319819" y="992618"/>
            <a:chExt cx="1788412" cy="2550813"/>
          </a:xfrm>
        </p:grpSpPr>
        <p:sp>
          <p:nvSpPr>
            <p:cNvPr id="715" name="Google Shape;715;p31"/>
            <p:cNvSpPr/>
            <p:nvPr/>
          </p:nvSpPr>
          <p:spPr>
            <a:xfrm>
              <a:off x="1319819"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Define Products</a:t>
              </a:r>
              <a:endParaRPr sz="1400" b="0" i="0" u="none" strike="noStrike" cap="none">
                <a:solidFill>
                  <a:srgbClr val="000000"/>
                </a:solidFill>
                <a:latin typeface="Arial"/>
                <a:ea typeface="Arial"/>
                <a:cs typeface="Arial"/>
                <a:sym typeface="Arial"/>
              </a:endParaRPr>
            </a:p>
          </p:txBody>
        </p:sp>
        <p:sp>
          <p:nvSpPr>
            <p:cNvPr id="716" name="Google Shape;716;p31"/>
            <p:cNvSpPr/>
            <p:nvPr/>
          </p:nvSpPr>
          <p:spPr>
            <a:xfrm>
              <a:off x="1319819" y="1880156"/>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Define Product Catalogue</a:t>
              </a:r>
              <a:endParaRPr sz="1400" b="0" i="0" u="none" strike="noStrike" cap="none">
                <a:solidFill>
                  <a:srgbClr val="000000"/>
                </a:solidFill>
                <a:latin typeface="Arial"/>
                <a:ea typeface="Arial"/>
                <a:cs typeface="Arial"/>
                <a:sym typeface="Arial"/>
              </a:endParaRPr>
            </a:p>
          </p:txBody>
        </p:sp>
        <p:sp>
          <p:nvSpPr>
            <p:cNvPr id="717" name="Google Shape;717;p31"/>
            <p:cNvSpPr/>
            <p:nvPr/>
          </p:nvSpPr>
          <p:spPr>
            <a:xfrm>
              <a:off x="1319819" y="992618"/>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Product Managers</a:t>
              </a:r>
              <a:endParaRPr sz="1400" b="0" i="0" u="none" strike="noStrike" cap="none">
                <a:solidFill>
                  <a:srgbClr val="000000"/>
                </a:solidFill>
                <a:latin typeface="Arial"/>
                <a:ea typeface="Arial"/>
                <a:cs typeface="Arial"/>
                <a:sym typeface="Arial"/>
              </a:endParaRPr>
            </a:p>
          </p:txBody>
        </p:sp>
        <p:sp>
          <p:nvSpPr>
            <p:cNvPr id="718" name="Google Shape;718;p31"/>
            <p:cNvSpPr/>
            <p:nvPr/>
          </p:nvSpPr>
          <p:spPr>
            <a:xfrm>
              <a:off x="2342352"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Configure Plans for Products</a:t>
              </a:r>
              <a:endParaRPr sz="1400" b="0" i="0" u="none" strike="noStrike" cap="none">
                <a:solidFill>
                  <a:srgbClr val="000000"/>
                </a:solidFill>
                <a:latin typeface="Arial"/>
                <a:ea typeface="Arial"/>
                <a:cs typeface="Arial"/>
                <a:sym typeface="Arial"/>
              </a:endParaRPr>
            </a:p>
          </p:txBody>
        </p:sp>
      </p:grpSp>
      <p:grpSp>
        <p:nvGrpSpPr>
          <p:cNvPr id="719" name="Google Shape;719;p31"/>
          <p:cNvGrpSpPr/>
          <p:nvPr/>
        </p:nvGrpSpPr>
        <p:grpSpPr>
          <a:xfrm>
            <a:off x="3646779" y="1247406"/>
            <a:ext cx="1791065" cy="2550813"/>
            <a:chOff x="3646779" y="992618"/>
            <a:chExt cx="1791065" cy="2550813"/>
          </a:xfrm>
        </p:grpSpPr>
        <p:sp>
          <p:nvSpPr>
            <p:cNvPr id="720" name="Google Shape;720;p31"/>
            <p:cNvSpPr/>
            <p:nvPr/>
          </p:nvSpPr>
          <p:spPr>
            <a:xfrm>
              <a:off x="3646779"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Customer Agrees to Product Plan</a:t>
              </a:r>
              <a:endParaRPr sz="1400" b="0" i="0" u="none" strike="noStrike" cap="none">
                <a:solidFill>
                  <a:srgbClr val="000000"/>
                </a:solidFill>
                <a:latin typeface="Arial"/>
                <a:ea typeface="Arial"/>
                <a:cs typeface="Arial"/>
                <a:sym typeface="Arial"/>
              </a:endParaRPr>
            </a:p>
          </p:txBody>
        </p:sp>
        <p:sp>
          <p:nvSpPr>
            <p:cNvPr id="721" name="Google Shape;721;p31"/>
            <p:cNvSpPr/>
            <p:nvPr/>
          </p:nvSpPr>
          <p:spPr>
            <a:xfrm>
              <a:off x="4671965"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Customer conducts Chargeable Activity</a:t>
              </a:r>
              <a:endParaRPr sz="1400" b="0" i="0" u="none" strike="noStrike" cap="none">
                <a:solidFill>
                  <a:srgbClr val="000000"/>
                </a:solidFill>
                <a:latin typeface="Arial"/>
                <a:ea typeface="Arial"/>
                <a:cs typeface="Arial"/>
                <a:sym typeface="Arial"/>
              </a:endParaRPr>
            </a:p>
          </p:txBody>
        </p:sp>
        <p:sp>
          <p:nvSpPr>
            <p:cNvPr id="722" name="Google Shape;722;p31"/>
            <p:cNvSpPr/>
            <p:nvPr/>
          </p:nvSpPr>
          <p:spPr>
            <a:xfrm>
              <a:off x="3646779" y="1880156"/>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Products</a:t>
              </a:r>
              <a:endParaRPr sz="1400" b="0" i="0" u="none" strike="noStrike" cap="none">
                <a:solidFill>
                  <a:srgbClr val="000000"/>
                </a:solidFill>
                <a:latin typeface="Arial"/>
                <a:ea typeface="Arial"/>
                <a:cs typeface="Arial"/>
                <a:sym typeface="Arial"/>
              </a:endParaRPr>
            </a:p>
          </p:txBody>
        </p:sp>
        <p:sp>
          <p:nvSpPr>
            <p:cNvPr id="723" name="Google Shape;723;p31"/>
            <p:cNvSpPr/>
            <p:nvPr/>
          </p:nvSpPr>
          <p:spPr>
            <a:xfrm>
              <a:off x="3646779" y="992618"/>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p:txBody>
        </p:sp>
      </p:grpSp>
      <p:grpSp>
        <p:nvGrpSpPr>
          <p:cNvPr id="724" name="Google Shape;724;p31"/>
          <p:cNvGrpSpPr/>
          <p:nvPr/>
        </p:nvGrpSpPr>
        <p:grpSpPr>
          <a:xfrm>
            <a:off x="5973739" y="1247406"/>
            <a:ext cx="1815525" cy="2550813"/>
            <a:chOff x="5973739" y="992618"/>
            <a:chExt cx="1815525" cy="2550813"/>
          </a:xfrm>
        </p:grpSpPr>
        <p:sp>
          <p:nvSpPr>
            <p:cNvPr id="725" name="Google Shape;725;p31"/>
            <p:cNvSpPr/>
            <p:nvPr/>
          </p:nvSpPr>
          <p:spPr>
            <a:xfrm>
              <a:off x="5973739"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Calculate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Bill </a:t>
              </a:r>
              <a:endParaRPr sz="1400" b="0" i="0" u="none" strike="noStrike" cap="none">
                <a:solidFill>
                  <a:srgbClr val="000000"/>
                </a:solidFill>
                <a:latin typeface="Arial"/>
                <a:ea typeface="Arial"/>
                <a:cs typeface="Arial"/>
                <a:sym typeface="Arial"/>
              </a:endParaRPr>
            </a:p>
          </p:txBody>
        </p:sp>
        <p:sp>
          <p:nvSpPr>
            <p:cNvPr id="726" name="Google Shape;726;p31"/>
            <p:cNvSpPr/>
            <p:nvPr/>
          </p:nvSpPr>
          <p:spPr>
            <a:xfrm>
              <a:off x="7023385" y="2777552"/>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Render &amp; Distribute Bill</a:t>
              </a:r>
              <a:endParaRPr sz="1400" b="0" i="0" u="none" strike="noStrike" cap="none">
                <a:solidFill>
                  <a:srgbClr val="000000"/>
                </a:solidFill>
                <a:latin typeface="Arial"/>
                <a:ea typeface="Arial"/>
                <a:cs typeface="Arial"/>
                <a:sym typeface="Arial"/>
              </a:endParaRPr>
            </a:p>
          </p:txBody>
        </p:sp>
        <p:sp>
          <p:nvSpPr>
            <p:cNvPr id="727" name="Google Shape;727;p31"/>
            <p:cNvSpPr/>
            <p:nvPr/>
          </p:nvSpPr>
          <p:spPr>
            <a:xfrm>
              <a:off x="5973739" y="1880156"/>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Charge for Usage</a:t>
              </a:r>
              <a:endParaRPr sz="1400" b="0" i="0" u="none" strike="noStrike" cap="none">
                <a:solidFill>
                  <a:srgbClr val="000000"/>
                </a:solidFill>
                <a:latin typeface="Arial"/>
                <a:ea typeface="Arial"/>
                <a:cs typeface="Arial"/>
                <a:sym typeface="Arial"/>
              </a:endParaRPr>
            </a:p>
          </p:txBody>
        </p:sp>
        <p:sp>
          <p:nvSpPr>
            <p:cNvPr id="728" name="Google Shape;728;p31"/>
            <p:cNvSpPr/>
            <p:nvPr/>
          </p:nvSpPr>
          <p:spPr>
            <a:xfrm>
              <a:off x="5973739" y="992618"/>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Billing System</a:t>
              </a:r>
              <a:endParaRPr sz="1400" b="0" i="0" u="none" strike="noStrike" cap="none">
                <a:solidFill>
                  <a:srgbClr val="000000"/>
                </a:solidFill>
                <a:latin typeface="Arial"/>
                <a:ea typeface="Arial"/>
                <a:cs typeface="Arial"/>
                <a:sym typeface="Arial"/>
              </a:endParaRPr>
            </a:p>
          </p:txBody>
        </p:sp>
      </p:grpSp>
      <p:grpSp>
        <p:nvGrpSpPr>
          <p:cNvPr id="729" name="Google Shape;729;p31"/>
          <p:cNvGrpSpPr/>
          <p:nvPr/>
        </p:nvGrpSpPr>
        <p:grpSpPr>
          <a:xfrm>
            <a:off x="1121371" y="3415279"/>
            <a:ext cx="951707" cy="1172600"/>
            <a:chOff x="1121371" y="3160491"/>
            <a:chExt cx="951707" cy="1172600"/>
          </a:xfrm>
        </p:grpSpPr>
        <p:sp>
          <p:nvSpPr>
            <p:cNvPr id="730" name="Google Shape;730;p31"/>
            <p:cNvSpPr/>
            <p:nvPr/>
          </p:nvSpPr>
          <p:spPr>
            <a:xfrm>
              <a:off x="1307199" y="3160491"/>
              <a:ext cx="765879" cy="236345"/>
            </a:xfrm>
            <a:prstGeom prst="ellipse">
              <a:avLst/>
            </a:prstGeom>
            <a:noFill/>
            <a:ln w="25400" cap="flat" cmpd="thickThin">
              <a:solidFill>
                <a:srgbClr val="EA6A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731" name="Google Shape;731;p31"/>
            <p:cNvCxnSpPr>
              <a:stCxn id="730" idx="4"/>
            </p:cNvCxnSpPr>
            <p:nvPr/>
          </p:nvCxnSpPr>
          <p:spPr>
            <a:xfrm flipH="1">
              <a:off x="1610039" y="3396836"/>
              <a:ext cx="80100" cy="474600"/>
            </a:xfrm>
            <a:prstGeom prst="straightConnector1">
              <a:avLst/>
            </a:prstGeom>
            <a:noFill/>
            <a:ln w="25400" cap="flat" cmpd="sng">
              <a:solidFill>
                <a:srgbClr val="EA6A14"/>
              </a:solidFill>
              <a:prstDash val="solid"/>
              <a:miter lim="800000"/>
              <a:headEnd type="none" w="sm" len="sm"/>
              <a:tailEnd type="none" w="sm" len="sm"/>
            </a:ln>
          </p:spPr>
        </p:cxnSp>
        <p:sp>
          <p:nvSpPr>
            <p:cNvPr id="732" name="Google Shape;732;p31"/>
            <p:cNvSpPr txBox="1"/>
            <p:nvPr/>
          </p:nvSpPr>
          <p:spPr>
            <a:xfrm>
              <a:off x="1121371" y="3871426"/>
              <a:ext cx="80575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What is a </a:t>
              </a:r>
              <a:r>
                <a:rPr lang="en-US" sz="1200" b="0" i="0" u="sng" strike="noStrike" cap="none">
                  <a:solidFill>
                    <a:srgbClr val="000000"/>
                  </a:solidFill>
                  <a:latin typeface="Calibri"/>
                  <a:ea typeface="Calibri"/>
                  <a:cs typeface="Calibri"/>
                  <a:sym typeface="Calibri"/>
                </a:rPr>
                <a:t>Product</a:t>
              </a:r>
              <a:r>
                <a:rPr lang="en-US" sz="12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grpSp>
      <p:grpSp>
        <p:nvGrpSpPr>
          <p:cNvPr id="733" name="Google Shape;733;p31"/>
          <p:cNvGrpSpPr/>
          <p:nvPr/>
        </p:nvGrpSpPr>
        <p:grpSpPr>
          <a:xfrm>
            <a:off x="2158240" y="3297106"/>
            <a:ext cx="874671" cy="1272877"/>
            <a:chOff x="2158240" y="3042318"/>
            <a:chExt cx="874671" cy="1272877"/>
          </a:xfrm>
        </p:grpSpPr>
        <p:sp>
          <p:nvSpPr>
            <p:cNvPr id="734" name="Google Shape;734;p31"/>
            <p:cNvSpPr/>
            <p:nvPr/>
          </p:nvSpPr>
          <p:spPr>
            <a:xfrm>
              <a:off x="2306593" y="3042318"/>
              <a:ext cx="509052" cy="236345"/>
            </a:xfrm>
            <a:prstGeom prst="ellipse">
              <a:avLst/>
            </a:prstGeom>
            <a:noFill/>
            <a:ln w="25400" cap="flat" cmpd="thickThin">
              <a:solidFill>
                <a:srgbClr val="EA6A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735" name="Google Shape;735;p31"/>
            <p:cNvCxnSpPr>
              <a:stCxn id="734" idx="3"/>
            </p:cNvCxnSpPr>
            <p:nvPr/>
          </p:nvCxnSpPr>
          <p:spPr>
            <a:xfrm>
              <a:off x="2381142" y="3244051"/>
              <a:ext cx="82500" cy="590400"/>
            </a:xfrm>
            <a:prstGeom prst="straightConnector1">
              <a:avLst/>
            </a:prstGeom>
            <a:noFill/>
            <a:ln w="25400" cap="flat" cmpd="sng">
              <a:solidFill>
                <a:srgbClr val="EA6A14"/>
              </a:solidFill>
              <a:prstDash val="solid"/>
              <a:miter lim="800000"/>
              <a:headEnd type="none" w="sm" len="sm"/>
              <a:tailEnd type="none" w="sm" len="sm"/>
            </a:ln>
          </p:spPr>
        </p:cxnSp>
        <p:sp>
          <p:nvSpPr>
            <p:cNvPr id="736" name="Google Shape;736;p31"/>
            <p:cNvSpPr txBox="1"/>
            <p:nvPr/>
          </p:nvSpPr>
          <p:spPr>
            <a:xfrm>
              <a:off x="2158240" y="3853530"/>
              <a:ext cx="874671"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What is are </a:t>
              </a:r>
              <a:r>
                <a:rPr lang="en-US" sz="1200" b="0" i="0" u="sng" strike="noStrike" cap="none">
                  <a:solidFill>
                    <a:srgbClr val="000000"/>
                  </a:solidFill>
                  <a:latin typeface="Calibri"/>
                  <a:ea typeface="Calibri"/>
                  <a:cs typeface="Calibri"/>
                  <a:sym typeface="Calibri"/>
                </a:rPr>
                <a:t>Plans</a:t>
              </a:r>
              <a:r>
                <a:rPr lang="en-US" sz="12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grpSp>
      <p:grpSp>
        <p:nvGrpSpPr>
          <p:cNvPr id="737" name="Google Shape;737;p31"/>
          <p:cNvGrpSpPr/>
          <p:nvPr/>
        </p:nvGrpSpPr>
        <p:grpSpPr>
          <a:xfrm>
            <a:off x="3326433" y="3210196"/>
            <a:ext cx="1010177" cy="1313843"/>
            <a:chOff x="3326433" y="2955408"/>
            <a:chExt cx="1010177" cy="1313843"/>
          </a:xfrm>
        </p:grpSpPr>
        <p:sp>
          <p:nvSpPr>
            <p:cNvPr id="738" name="Google Shape;738;p31"/>
            <p:cNvSpPr/>
            <p:nvPr/>
          </p:nvSpPr>
          <p:spPr>
            <a:xfrm>
              <a:off x="3631586" y="2955408"/>
              <a:ext cx="554570" cy="236345"/>
            </a:xfrm>
            <a:prstGeom prst="ellipse">
              <a:avLst/>
            </a:prstGeom>
            <a:noFill/>
            <a:ln w="25400" cap="flat" cmpd="thickThin">
              <a:solidFill>
                <a:srgbClr val="EA6A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739" name="Google Shape;739;p31"/>
            <p:cNvCxnSpPr>
              <a:stCxn id="738" idx="3"/>
            </p:cNvCxnSpPr>
            <p:nvPr/>
          </p:nvCxnSpPr>
          <p:spPr>
            <a:xfrm flipH="1">
              <a:off x="3631501" y="3157141"/>
              <a:ext cx="81300" cy="622500"/>
            </a:xfrm>
            <a:prstGeom prst="straightConnector1">
              <a:avLst/>
            </a:prstGeom>
            <a:noFill/>
            <a:ln w="25400" cap="flat" cmpd="sng">
              <a:solidFill>
                <a:srgbClr val="EA6A14"/>
              </a:solidFill>
              <a:prstDash val="solid"/>
              <a:miter lim="800000"/>
              <a:headEnd type="none" w="sm" len="sm"/>
              <a:tailEnd type="none" w="sm" len="sm"/>
            </a:ln>
          </p:spPr>
        </p:cxnSp>
        <p:sp>
          <p:nvSpPr>
            <p:cNvPr id="740" name="Google Shape;740;p31"/>
            <p:cNvSpPr txBox="1"/>
            <p:nvPr/>
          </p:nvSpPr>
          <p:spPr>
            <a:xfrm>
              <a:off x="3326433" y="3807586"/>
              <a:ext cx="101017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What is an </a:t>
              </a:r>
              <a:r>
                <a:rPr lang="en-US" sz="1200" b="0" i="0" u="sng" strike="noStrike" cap="none">
                  <a:solidFill>
                    <a:srgbClr val="000000"/>
                  </a:solidFill>
                  <a:latin typeface="Calibri"/>
                  <a:ea typeface="Calibri"/>
                  <a:cs typeface="Calibri"/>
                  <a:sym typeface="Calibri"/>
                </a:rPr>
                <a:t>Agreement</a:t>
              </a:r>
              <a:r>
                <a:rPr lang="en-US" sz="12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grpSp>
      <p:grpSp>
        <p:nvGrpSpPr>
          <p:cNvPr id="741" name="Google Shape;741;p31"/>
          <p:cNvGrpSpPr/>
          <p:nvPr/>
        </p:nvGrpSpPr>
        <p:grpSpPr>
          <a:xfrm>
            <a:off x="4600307" y="3379067"/>
            <a:ext cx="1040687" cy="1372274"/>
            <a:chOff x="4600307" y="3124279"/>
            <a:chExt cx="1040687" cy="1372274"/>
          </a:xfrm>
        </p:grpSpPr>
        <p:sp>
          <p:nvSpPr>
            <p:cNvPr id="742" name="Google Shape;742;p31"/>
            <p:cNvSpPr/>
            <p:nvPr/>
          </p:nvSpPr>
          <p:spPr>
            <a:xfrm>
              <a:off x="4600307" y="3124279"/>
              <a:ext cx="940414" cy="479002"/>
            </a:xfrm>
            <a:prstGeom prst="ellipse">
              <a:avLst/>
            </a:prstGeom>
            <a:noFill/>
            <a:ln w="25400" cap="flat" cmpd="thickThin">
              <a:solidFill>
                <a:srgbClr val="EA6A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743" name="Google Shape;743;p31"/>
            <p:cNvCxnSpPr>
              <a:stCxn id="742" idx="3"/>
            </p:cNvCxnSpPr>
            <p:nvPr/>
          </p:nvCxnSpPr>
          <p:spPr>
            <a:xfrm>
              <a:off x="4738027" y="3533133"/>
              <a:ext cx="94500" cy="357000"/>
            </a:xfrm>
            <a:prstGeom prst="straightConnector1">
              <a:avLst/>
            </a:prstGeom>
            <a:noFill/>
            <a:ln w="25400" cap="flat" cmpd="sng">
              <a:solidFill>
                <a:srgbClr val="EA6A14"/>
              </a:solidFill>
              <a:prstDash val="solid"/>
              <a:miter lim="800000"/>
              <a:headEnd type="none" w="sm" len="sm"/>
              <a:tailEnd type="none" w="sm" len="sm"/>
            </a:ln>
          </p:spPr>
        </p:cxnSp>
        <p:sp>
          <p:nvSpPr>
            <p:cNvPr id="744" name="Google Shape;744;p31"/>
            <p:cNvSpPr txBox="1"/>
            <p:nvPr/>
          </p:nvSpPr>
          <p:spPr>
            <a:xfrm>
              <a:off x="4630817" y="3850222"/>
              <a:ext cx="101017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What is </a:t>
              </a:r>
              <a:r>
                <a:rPr lang="en-US" sz="1200" b="0" i="0" u="sng" strike="noStrike" cap="none">
                  <a:solidFill>
                    <a:srgbClr val="000000"/>
                  </a:solidFill>
                  <a:latin typeface="Calibri"/>
                  <a:ea typeface="Calibri"/>
                  <a:cs typeface="Calibri"/>
                  <a:sym typeface="Calibri"/>
                </a:rPr>
                <a:t>Chargeable Activity</a:t>
              </a:r>
              <a:r>
                <a:rPr lang="en-US" sz="12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grpSp>
      <p:sp>
        <p:nvSpPr>
          <p:cNvPr id="745" name="Google Shape;745;p31"/>
          <p:cNvSpPr txBox="1"/>
          <p:nvPr/>
        </p:nvSpPr>
        <p:spPr>
          <a:xfrm>
            <a:off x="8407245" y="2572454"/>
            <a:ext cx="3376627" cy="27879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0000"/>
                </a:solidFill>
                <a:latin typeface="Calibri"/>
                <a:ea typeface="Calibri"/>
                <a:cs typeface="Calibri"/>
                <a:sym typeface="Calibri"/>
              </a:rPr>
              <a:t>Identify the Key Words within the Story Map.</a:t>
            </a:r>
            <a:endParaRPr sz="2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0000"/>
                </a:solidFill>
                <a:latin typeface="Calibri"/>
                <a:ea typeface="Calibri"/>
                <a:cs typeface="Calibri"/>
                <a:sym typeface="Calibri"/>
              </a:rPr>
              <a:t>Ask the team what do these key words mean? </a:t>
            </a:r>
            <a:endParaRPr sz="2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0000"/>
                </a:solidFill>
                <a:latin typeface="Calibri"/>
                <a:ea typeface="Calibri"/>
                <a:cs typeface="Calibri"/>
                <a:sym typeface="Calibri"/>
              </a:rPr>
              <a:t>And how do they relate?</a:t>
            </a:r>
            <a:endParaRPr sz="2400" b="0" i="0" u="none" strike="noStrike" cap="none">
              <a:solidFill>
                <a:srgbClr val="000000"/>
              </a:solidFill>
              <a:latin typeface="Arial"/>
              <a:ea typeface="Arial"/>
              <a:cs typeface="Arial"/>
              <a:sym typeface="Arial"/>
            </a:endParaRPr>
          </a:p>
        </p:txBody>
      </p:sp>
      <p:grpSp>
        <p:nvGrpSpPr>
          <p:cNvPr id="746" name="Google Shape;746;p31"/>
          <p:cNvGrpSpPr/>
          <p:nvPr/>
        </p:nvGrpSpPr>
        <p:grpSpPr>
          <a:xfrm>
            <a:off x="5916409" y="3163606"/>
            <a:ext cx="1010177" cy="1532445"/>
            <a:chOff x="4630817" y="3136120"/>
            <a:chExt cx="1010177" cy="1532445"/>
          </a:xfrm>
        </p:grpSpPr>
        <p:sp>
          <p:nvSpPr>
            <p:cNvPr id="747" name="Google Shape;747;p31"/>
            <p:cNvSpPr/>
            <p:nvPr/>
          </p:nvSpPr>
          <p:spPr>
            <a:xfrm>
              <a:off x="4732154" y="3136120"/>
              <a:ext cx="677863" cy="275332"/>
            </a:xfrm>
            <a:prstGeom prst="ellipse">
              <a:avLst/>
            </a:prstGeom>
            <a:noFill/>
            <a:ln w="25400" cap="flat" cmpd="thickThin">
              <a:solidFill>
                <a:srgbClr val="EA6A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748" name="Google Shape;748;p31"/>
            <p:cNvCxnSpPr>
              <a:stCxn id="747" idx="5"/>
              <a:endCxn id="749" idx="0"/>
            </p:cNvCxnSpPr>
            <p:nvPr/>
          </p:nvCxnSpPr>
          <p:spPr>
            <a:xfrm flipH="1">
              <a:off x="5135846" y="3371130"/>
              <a:ext cx="174900" cy="651000"/>
            </a:xfrm>
            <a:prstGeom prst="straightConnector1">
              <a:avLst/>
            </a:prstGeom>
            <a:noFill/>
            <a:ln w="25400" cap="flat" cmpd="sng">
              <a:solidFill>
                <a:srgbClr val="EA6A14"/>
              </a:solidFill>
              <a:prstDash val="solid"/>
              <a:miter lim="800000"/>
              <a:headEnd type="none" w="sm" len="sm"/>
              <a:tailEnd type="none" w="sm" len="sm"/>
            </a:ln>
          </p:spPr>
        </p:cxnSp>
        <p:sp>
          <p:nvSpPr>
            <p:cNvPr id="749" name="Google Shape;749;p31"/>
            <p:cNvSpPr txBox="1"/>
            <p:nvPr/>
          </p:nvSpPr>
          <p:spPr>
            <a:xfrm>
              <a:off x="4630817" y="4022234"/>
              <a:ext cx="101017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What does </a:t>
              </a:r>
              <a:r>
                <a:rPr lang="en-US" sz="1200" b="0" i="0" u="sng" strike="noStrike" cap="none">
                  <a:solidFill>
                    <a:srgbClr val="000000"/>
                  </a:solidFill>
                  <a:latin typeface="Calibri"/>
                  <a:ea typeface="Calibri"/>
                  <a:cs typeface="Calibri"/>
                  <a:sym typeface="Calibri"/>
                </a:rPr>
                <a:t>Calculate</a:t>
              </a:r>
              <a:r>
                <a:rPr lang="en-US" sz="1200" b="0" i="0" u="none" strike="noStrike" cap="none">
                  <a:solidFill>
                    <a:srgbClr val="000000"/>
                  </a:solidFill>
                  <a:latin typeface="Calibri"/>
                  <a:ea typeface="Calibri"/>
                  <a:cs typeface="Calibri"/>
                  <a:sym typeface="Calibri"/>
                </a:rPr>
                <a:t> mean?</a:t>
              </a:r>
              <a:endParaRPr sz="1400" b="0" i="0" u="none" strike="noStrike" cap="none">
                <a:solidFill>
                  <a:srgbClr val="000000"/>
                </a:solidFill>
                <a:latin typeface="Arial"/>
                <a:ea typeface="Arial"/>
                <a:cs typeface="Arial"/>
                <a:sym typeface="Arial"/>
              </a:endParaRPr>
            </a:p>
          </p:txBody>
        </p:sp>
      </p:grpSp>
      <p:grpSp>
        <p:nvGrpSpPr>
          <p:cNvPr id="750" name="Google Shape;750;p31"/>
          <p:cNvGrpSpPr/>
          <p:nvPr/>
        </p:nvGrpSpPr>
        <p:grpSpPr>
          <a:xfrm>
            <a:off x="6972647" y="3482322"/>
            <a:ext cx="1010177" cy="1208576"/>
            <a:chOff x="4630817" y="3275323"/>
            <a:chExt cx="1010177" cy="1208576"/>
          </a:xfrm>
        </p:grpSpPr>
        <p:sp>
          <p:nvSpPr>
            <p:cNvPr id="751" name="Google Shape;751;p31"/>
            <p:cNvSpPr/>
            <p:nvPr/>
          </p:nvSpPr>
          <p:spPr>
            <a:xfrm>
              <a:off x="4787749" y="3275323"/>
              <a:ext cx="534978" cy="272492"/>
            </a:xfrm>
            <a:prstGeom prst="ellipse">
              <a:avLst/>
            </a:prstGeom>
            <a:noFill/>
            <a:ln w="25400" cap="flat" cmpd="thickThin">
              <a:solidFill>
                <a:srgbClr val="EA6A1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752" name="Google Shape;752;p31"/>
            <p:cNvCxnSpPr>
              <a:stCxn id="751" idx="4"/>
              <a:endCxn id="753" idx="0"/>
            </p:cNvCxnSpPr>
            <p:nvPr/>
          </p:nvCxnSpPr>
          <p:spPr>
            <a:xfrm>
              <a:off x="5055238" y="3547815"/>
              <a:ext cx="80700" cy="474300"/>
            </a:xfrm>
            <a:prstGeom prst="straightConnector1">
              <a:avLst/>
            </a:prstGeom>
            <a:noFill/>
            <a:ln w="25400" cap="flat" cmpd="sng">
              <a:solidFill>
                <a:srgbClr val="EA6A14"/>
              </a:solidFill>
              <a:prstDash val="solid"/>
              <a:miter lim="800000"/>
              <a:headEnd type="none" w="sm" len="sm"/>
              <a:tailEnd type="none" w="sm" len="sm"/>
            </a:ln>
          </p:spPr>
        </p:cxnSp>
        <p:sp>
          <p:nvSpPr>
            <p:cNvPr id="753" name="Google Shape;753;p31"/>
            <p:cNvSpPr txBox="1"/>
            <p:nvPr/>
          </p:nvSpPr>
          <p:spPr>
            <a:xfrm>
              <a:off x="4630817" y="4022234"/>
              <a:ext cx="101017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What is a </a:t>
              </a:r>
              <a:r>
                <a:rPr lang="en-US" sz="1200" b="0" i="0" u="sng" strike="noStrike" cap="none">
                  <a:solidFill>
                    <a:srgbClr val="000000"/>
                  </a:solidFill>
                  <a:latin typeface="Calibri"/>
                  <a:ea typeface="Calibri"/>
                  <a:cs typeface="Calibri"/>
                  <a:sym typeface="Calibri"/>
                </a:rPr>
                <a:t>Bill</a:t>
              </a:r>
              <a:r>
                <a:rPr lang="en-US" sz="12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grpSp>
      <p:sp>
        <p:nvSpPr>
          <p:cNvPr id="754" name="Google Shape;754;p31"/>
          <p:cNvSpPr txBox="1"/>
          <p:nvPr/>
        </p:nvSpPr>
        <p:spPr>
          <a:xfrm>
            <a:off x="626411" y="852570"/>
            <a:ext cx="10895029" cy="338554"/>
          </a:xfrm>
          <a:prstGeom prst="rect">
            <a:avLst/>
          </a:prstGeom>
          <a:solidFill>
            <a:srgbClr val="0020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Calibri"/>
                <a:ea typeface="Calibri"/>
                <a:cs typeface="Calibri"/>
                <a:sym typeface="Calibri"/>
              </a:rPr>
              <a:t>Scenario: Create a New “Teen Choice Plan” with Voice 500 Mins, 3000 SMS/MMS, 1 GB Data</a:t>
            </a:r>
            <a:endParaRPr sz="1400" b="0" i="0" u="none" strike="noStrike" cap="none">
              <a:solidFill>
                <a:srgbClr val="000000"/>
              </a:solidFill>
              <a:latin typeface="Arial"/>
              <a:ea typeface="Arial"/>
              <a:cs typeface="Arial"/>
              <a:sym typeface="Arial"/>
            </a:endParaRPr>
          </a:p>
        </p:txBody>
      </p:sp>
      <p:pic>
        <p:nvPicPr>
          <p:cNvPr id="755" name="Google Shape;755;p31"/>
          <p:cNvPicPr preferRelativeResize="0"/>
          <p:nvPr/>
        </p:nvPicPr>
        <p:blipFill rotWithShape="1">
          <a:blip r:embed="rId3">
            <a:alphaModFix/>
          </a:blip>
          <a:srcRect/>
          <a:stretch/>
        </p:blipFill>
        <p:spPr>
          <a:xfrm>
            <a:off x="10993398" y="385410"/>
            <a:ext cx="442102" cy="5820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500"/>
                                        <p:tgtEl>
                                          <p:spTgt spid="7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3"/>
                                        </p:tgtEl>
                                        <p:attrNameLst>
                                          <p:attrName>style.visibility</p:attrName>
                                        </p:attrNameLst>
                                      </p:cBhvr>
                                      <p:to>
                                        <p:strVal val="visible"/>
                                      </p:to>
                                    </p:set>
                                    <p:animEffect transition="in" filter="fade">
                                      <p:cBhvr>
                                        <p:cTn id="12" dur="500"/>
                                        <p:tgtEl>
                                          <p:spTgt spid="7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7"/>
                                        </p:tgtEl>
                                        <p:attrNameLst>
                                          <p:attrName>style.visibility</p:attrName>
                                        </p:attrNameLst>
                                      </p:cBhvr>
                                      <p:to>
                                        <p:strVal val="visible"/>
                                      </p:to>
                                    </p:set>
                                    <p:animEffect transition="in" filter="fade">
                                      <p:cBhvr>
                                        <p:cTn id="17" dur="500"/>
                                        <p:tgtEl>
                                          <p:spTgt spid="7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1"/>
                                        </p:tgtEl>
                                        <p:attrNameLst>
                                          <p:attrName>style.visibility</p:attrName>
                                        </p:attrNameLst>
                                      </p:cBhvr>
                                      <p:to>
                                        <p:strVal val="visible"/>
                                      </p:to>
                                    </p:set>
                                    <p:animEffect transition="in" filter="fade">
                                      <p:cBhvr>
                                        <p:cTn id="22" dur="500"/>
                                        <p:tgtEl>
                                          <p:spTgt spid="7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6"/>
                                        </p:tgtEl>
                                        <p:attrNameLst>
                                          <p:attrName>style.visibility</p:attrName>
                                        </p:attrNameLst>
                                      </p:cBhvr>
                                      <p:to>
                                        <p:strVal val="visible"/>
                                      </p:to>
                                    </p:set>
                                    <p:animEffect transition="in" filter="fade">
                                      <p:cBhvr>
                                        <p:cTn id="27" dur="500"/>
                                        <p:tgtEl>
                                          <p:spTgt spid="7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0"/>
                                        </p:tgtEl>
                                        <p:attrNameLst>
                                          <p:attrName>style.visibility</p:attrName>
                                        </p:attrNameLst>
                                      </p:cBhvr>
                                      <p:to>
                                        <p:strVal val="visible"/>
                                      </p:to>
                                    </p:set>
                                    <p:animEffect transition="in" filter="fade">
                                      <p:cBhvr>
                                        <p:cTn id="32" dur="500"/>
                                        <p:tgtEl>
                                          <p:spTgt spid="7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5"/>
                                        </p:tgtEl>
                                        <p:attrNameLst>
                                          <p:attrName>style.visibility</p:attrName>
                                        </p:attrNameLst>
                                      </p:cBhvr>
                                      <p:to>
                                        <p:strVal val="visible"/>
                                      </p:to>
                                    </p:set>
                                    <p:animEffect transition="in" filter="fade">
                                      <p:cBhvr>
                                        <p:cTn id="37" dur="500"/>
                                        <p:tgtEl>
                                          <p:spTgt spid="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2"/>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Build the Domain Using the Story Map</a:t>
            </a:r>
            <a:endParaRPr/>
          </a:p>
        </p:txBody>
      </p:sp>
      <p:sp>
        <p:nvSpPr>
          <p:cNvPr id="761" name="Google Shape;761;p32"/>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32</a:t>
            </a:fld>
            <a:endParaRPr sz="1200" b="0" i="0" u="none" strike="noStrike" cap="none">
              <a:solidFill>
                <a:srgbClr val="3E4043"/>
              </a:solidFill>
              <a:latin typeface="Calibri"/>
              <a:ea typeface="Calibri"/>
              <a:cs typeface="Calibri"/>
              <a:sym typeface="Calibri"/>
            </a:endParaRPr>
          </a:p>
        </p:txBody>
      </p:sp>
      <p:grpSp>
        <p:nvGrpSpPr>
          <p:cNvPr id="762" name="Google Shape;762;p32"/>
          <p:cNvGrpSpPr/>
          <p:nvPr/>
        </p:nvGrpSpPr>
        <p:grpSpPr>
          <a:xfrm>
            <a:off x="5133288" y="1690766"/>
            <a:ext cx="2746025" cy="1608252"/>
            <a:chOff x="1923690" y="1932317"/>
            <a:chExt cx="3071004" cy="1526875"/>
          </a:xfrm>
        </p:grpSpPr>
        <p:sp>
          <p:nvSpPr>
            <p:cNvPr id="763" name="Google Shape;763;p32"/>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a description</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been priced through Plans</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764" name="Google Shape;764;p32"/>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Product</a:t>
              </a:r>
              <a:endParaRPr sz="1800" b="0" i="0" u="none" strike="noStrike" cap="none">
                <a:solidFill>
                  <a:schemeClr val="dk1"/>
                </a:solidFill>
                <a:latin typeface="Calibri"/>
                <a:ea typeface="Calibri"/>
                <a:cs typeface="Calibri"/>
                <a:sym typeface="Calibri"/>
              </a:endParaRPr>
            </a:p>
          </p:txBody>
        </p:sp>
        <p:sp>
          <p:nvSpPr>
            <p:cNvPr id="765" name="Google Shape;765;p32"/>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Plan</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766" name="Google Shape;766;p32"/>
          <p:cNvGrpSpPr/>
          <p:nvPr/>
        </p:nvGrpSpPr>
        <p:grpSpPr>
          <a:xfrm>
            <a:off x="5133288" y="4018991"/>
            <a:ext cx="2746025" cy="1608252"/>
            <a:chOff x="1923690" y="1932317"/>
            <a:chExt cx="3071004" cy="1526875"/>
          </a:xfrm>
        </p:grpSpPr>
        <p:sp>
          <p:nvSpPr>
            <p:cNvPr id="767" name="Google Shape;767;p32"/>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Is a Price for a Product</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768" name="Google Shape;768;p32"/>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Plan</a:t>
              </a:r>
              <a:endParaRPr sz="1800" b="0" i="0" u="none" strike="noStrike" cap="none">
                <a:solidFill>
                  <a:schemeClr val="dk1"/>
                </a:solidFill>
                <a:latin typeface="Calibri"/>
                <a:ea typeface="Calibri"/>
                <a:cs typeface="Calibri"/>
                <a:sym typeface="Calibri"/>
              </a:endParaRPr>
            </a:p>
          </p:txBody>
        </p:sp>
        <p:sp>
          <p:nvSpPr>
            <p:cNvPr id="769" name="Google Shape;769;p32"/>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Product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770" name="Google Shape;770;p32"/>
          <p:cNvGrpSpPr/>
          <p:nvPr/>
        </p:nvGrpSpPr>
        <p:grpSpPr>
          <a:xfrm>
            <a:off x="8781693" y="1693281"/>
            <a:ext cx="2746025" cy="1608252"/>
            <a:chOff x="1923690" y="1932317"/>
            <a:chExt cx="3071004" cy="1526875"/>
          </a:xfrm>
        </p:grpSpPr>
        <p:sp>
          <p:nvSpPr>
            <p:cNvPr id="771" name="Google Shape;771;p32"/>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a Description</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Is a Chargeable Service for a Product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772" name="Google Shape;772;p32"/>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Chargeable Item</a:t>
              </a:r>
              <a:endParaRPr sz="1800" b="0" i="0" u="none" strike="noStrike" cap="none">
                <a:solidFill>
                  <a:schemeClr val="dk1"/>
                </a:solidFill>
                <a:latin typeface="Calibri"/>
                <a:ea typeface="Calibri"/>
                <a:cs typeface="Calibri"/>
                <a:sym typeface="Calibri"/>
              </a:endParaRPr>
            </a:p>
          </p:txBody>
        </p:sp>
        <p:sp>
          <p:nvSpPr>
            <p:cNvPr id="773" name="Google Shape;773;p32"/>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Product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774" name="Google Shape;774;p32"/>
          <p:cNvGrpSpPr/>
          <p:nvPr/>
        </p:nvGrpSpPr>
        <p:grpSpPr>
          <a:xfrm>
            <a:off x="8781691" y="4065896"/>
            <a:ext cx="2746025" cy="1608252"/>
            <a:chOff x="1923690" y="1932317"/>
            <a:chExt cx="3071004" cy="1526875"/>
          </a:xfrm>
        </p:grpSpPr>
        <p:sp>
          <p:nvSpPr>
            <p:cNvPr id="775" name="Google Shape;775;p32"/>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Defines a price for a Chargeable Item</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Is Relevant For A Period Of Time</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Defines A Cost</a:t>
              </a:r>
              <a:endParaRPr sz="1400" b="0" i="0" u="none" strike="noStrike" cap="none">
                <a:solidFill>
                  <a:srgbClr val="000000"/>
                </a:solidFill>
                <a:latin typeface="Arial"/>
                <a:ea typeface="Arial"/>
                <a:cs typeface="Arial"/>
                <a:sym typeface="Arial"/>
              </a:endParaRPr>
            </a:p>
          </p:txBody>
        </p:sp>
        <p:sp>
          <p:nvSpPr>
            <p:cNvPr id="776" name="Google Shape;776;p32"/>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Price Item</a:t>
              </a:r>
              <a:endParaRPr sz="1800" b="0" i="0" u="none" strike="noStrike" cap="none">
                <a:solidFill>
                  <a:schemeClr val="dk1"/>
                </a:solidFill>
                <a:latin typeface="Calibri"/>
                <a:ea typeface="Calibri"/>
                <a:cs typeface="Calibri"/>
                <a:sym typeface="Calibri"/>
              </a:endParaRPr>
            </a:p>
          </p:txBody>
        </p:sp>
        <p:sp>
          <p:nvSpPr>
            <p:cNvPr id="777" name="Google Shape;777;p32"/>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Chargeable Item</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Duration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778" name="Google Shape;778;p32"/>
          <p:cNvGrpSpPr/>
          <p:nvPr/>
        </p:nvGrpSpPr>
        <p:grpSpPr>
          <a:xfrm>
            <a:off x="1291512" y="3898555"/>
            <a:ext cx="2209334" cy="1530880"/>
            <a:chOff x="1291512" y="3643767"/>
            <a:chExt cx="2209334" cy="1530880"/>
          </a:xfrm>
        </p:grpSpPr>
        <p:sp>
          <p:nvSpPr>
            <p:cNvPr id="779" name="Google Shape;779;p32"/>
            <p:cNvSpPr txBox="1"/>
            <p:nvPr/>
          </p:nvSpPr>
          <p:spPr>
            <a:xfrm>
              <a:off x="1291512" y="4005096"/>
              <a:ext cx="2209334" cy="1169551"/>
            </a:xfrm>
            <a:prstGeom prst="rect">
              <a:avLst/>
            </a:prstGeom>
            <a:noFill/>
            <a:ln>
              <a:noFill/>
            </a:ln>
          </p:spPr>
          <p:txBody>
            <a:bodyPr spcFirstLastPara="1" wrap="square" lIns="91425" tIns="45700" rIns="91425" bIns="45700" anchor="t" anchorCtr="0">
              <a:noAutofit/>
            </a:bodyPr>
            <a:lstStyle/>
            <a:p>
              <a:pPr marL="173038" marR="0" lvl="0" indent="-1651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 product has many prices based on the plan</a:t>
              </a:r>
              <a:endParaRPr sz="1800" b="0" i="0" u="none" strike="noStrike" cap="none">
                <a:solidFill>
                  <a:schemeClr val="dk1"/>
                </a:solidFill>
                <a:latin typeface="Calibri"/>
                <a:ea typeface="Calibri"/>
                <a:cs typeface="Calibri"/>
                <a:sym typeface="Calibri"/>
              </a:endParaRPr>
            </a:p>
            <a:p>
              <a:pPr marL="173038" marR="0" lvl="0" indent="-165100" algn="l" rtl="0">
                <a:lnSpc>
                  <a:spcPct val="100000"/>
                </a:lnSpc>
                <a:spcBef>
                  <a:spcPts val="60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Each product price is based on its individual items</a:t>
              </a:r>
              <a:endParaRPr sz="1800" b="0" i="0" u="none" strike="noStrike" cap="none">
                <a:solidFill>
                  <a:schemeClr val="dk1"/>
                </a:solidFill>
                <a:latin typeface="Calibri"/>
                <a:ea typeface="Calibri"/>
                <a:cs typeface="Calibri"/>
                <a:sym typeface="Calibri"/>
              </a:endParaRPr>
            </a:p>
            <a:p>
              <a:pPr marL="173038" marR="0" lvl="0" indent="-165100" algn="l" rtl="0">
                <a:lnSpc>
                  <a:spcPct val="100000"/>
                </a:lnSpc>
                <a:spcBef>
                  <a:spcPts val="60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Each plan has its own prices</a:t>
              </a:r>
              <a:endParaRPr sz="1800" b="0" i="0" u="none" strike="noStrike" cap="none">
                <a:solidFill>
                  <a:schemeClr val="dk1"/>
                </a:solidFill>
                <a:latin typeface="Calibri"/>
                <a:ea typeface="Calibri"/>
                <a:cs typeface="Calibri"/>
                <a:sym typeface="Calibri"/>
              </a:endParaRPr>
            </a:p>
          </p:txBody>
        </p:sp>
        <p:sp>
          <p:nvSpPr>
            <p:cNvPr id="780" name="Google Shape;780;p32"/>
            <p:cNvSpPr/>
            <p:nvPr/>
          </p:nvSpPr>
          <p:spPr>
            <a:xfrm rot="-5400000">
              <a:off x="2031690" y="2928899"/>
              <a:ext cx="361328" cy="1791065"/>
            </a:xfrm>
            <a:prstGeom prst="leftBrace">
              <a:avLst>
                <a:gd name="adj1" fmla="val 66177"/>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sp>
        <p:nvSpPr>
          <p:cNvPr id="781" name="Google Shape;781;p32"/>
          <p:cNvSpPr txBox="1"/>
          <p:nvPr/>
        </p:nvSpPr>
        <p:spPr>
          <a:xfrm>
            <a:off x="626411" y="852570"/>
            <a:ext cx="10895029" cy="338554"/>
          </a:xfrm>
          <a:prstGeom prst="rect">
            <a:avLst/>
          </a:prstGeom>
          <a:solidFill>
            <a:srgbClr val="0020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Scenario: Create a New “Teen Choice Plan” with Voice 500 Mins, 3000 SMS/MMS, 1 GB Data</a:t>
            </a:r>
            <a:endParaRPr sz="1800" b="0" i="0" u="none" strike="noStrike" cap="none">
              <a:solidFill>
                <a:schemeClr val="dk1"/>
              </a:solidFill>
              <a:latin typeface="Calibri"/>
              <a:ea typeface="Calibri"/>
              <a:cs typeface="Calibri"/>
              <a:sym typeface="Calibri"/>
            </a:endParaRPr>
          </a:p>
        </p:txBody>
      </p:sp>
      <p:sp>
        <p:nvSpPr>
          <p:cNvPr id="782" name="Google Shape;782;p32"/>
          <p:cNvSpPr/>
          <p:nvPr/>
        </p:nvSpPr>
        <p:spPr>
          <a:xfrm>
            <a:off x="1319819"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Define </a:t>
            </a:r>
            <a:r>
              <a:rPr lang="en-US" sz="1200" b="0" i="0" u="sng" strike="noStrike" cap="none">
                <a:solidFill>
                  <a:schemeClr val="dk1"/>
                </a:solidFill>
                <a:latin typeface="Calibri"/>
                <a:ea typeface="Calibri"/>
                <a:cs typeface="Calibri"/>
                <a:sym typeface="Calibri"/>
              </a:rPr>
              <a:t>Products</a:t>
            </a:r>
            <a:endParaRPr sz="1800" b="0" i="0" u="none" strike="noStrike" cap="none">
              <a:solidFill>
                <a:schemeClr val="dk1"/>
              </a:solidFill>
              <a:latin typeface="Calibri"/>
              <a:ea typeface="Calibri"/>
              <a:cs typeface="Calibri"/>
              <a:sym typeface="Calibri"/>
            </a:endParaRPr>
          </a:p>
        </p:txBody>
      </p:sp>
      <p:sp>
        <p:nvSpPr>
          <p:cNvPr id="783" name="Google Shape;783;p32"/>
          <p:cNvSpPr/>
          <p:nvPr/>
        </p:nvSpPr>
        <p:spPr>
          <a:xfrm>
            <a:off x="1319819" y="2134944"/>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Define Product Catalogue</a:t>
            </a:r>
            <a:endParaRPr sz="1800" b="0" i="0" u="none" strike="noStrike" cap="none">
              <a:solidFill>
                <a:schemeClr val="dk1"/>
              </a:solidFill>
              <a:latin typeface="Calibri"/>
              <a:ea typeface="Calibri"/>
              <a:cs typeface="Calibri"/>
              <a:sym typeface="Calibri"/>
            </a:endParaRPr>
          </a:p>
        </p:txBody>
      </p:sp>
      <p:sp>
        <p:nvSpPr>
          <p:cNvPr id="784" name="Google Shape;784;p32"/>
          <p:cNvSpPr/>
          <p:nvPr/>
        </p:nvSpPr>
        <p:spPr>
          <a:xfrm>
            <a:off x="1319819" y="1247406"/>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en-US" sz="1200" b="0" i="0" u="none" strike="noStrike" cap="none">
                <a:solidFill>
                  <a:schemeClr val="lt1"/>
                </a:solidFill>
                <a:latin typeface="Calibri"/>
                <a:ea typeface="Calibri"/>
                <a:cs typeface="Calibri"/>
                <a:sym typeface="Calibri"/>
              </a:rPr>
              <a:t>Product Managers</a:t>
            </a:r>
            <a:endParaRPr sz="1800" b="0" i="0" u="none" strike="noStrike" cap="none">
              <a:solidFill>
                <a:schemeClr val="dk1"/>
              </a:solidFill>
              <a:latin typeface="Calibri"/>
              <a:ea typeface="Calibri"/>
              <a:cs typeface="Calibri"/>
              <a:sym typeface="Calibri"/>
            </a:endParaRPr>
          </a:p>
        </p:txBody>
      </p:sp>
      <p:sp>
        <p:nvSpPr>
          <p:cNvPr id="785" name="Google Shape;785;p32"/>
          <p:cNvSpPr/>
          <p:nvPr/>
        </p:nvSpPr>
        <p:spPr>
          <a:xfrm>
            <a:off x="2342352"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Configure </a:t>
            </a:r>
            <a:r>
              <a:rPr lang="en-US" sz="1200" b="0" i="0" u="sng" strike="noStrike" cap="none">
                <a:solidFill>
                  <a:schemeClr val="dk1"/>
                </a:solidFill>
                <a:latin typeface="Calibri"/>
                <a:ea typeface="Calibri"/>
                <a:cs typeface="Calibri"/>
                <a:sym typeface="Calibri"/>
              </a:rPr>
              <a:t>Plans</a:t>
            </a:r>
            <a:r>
              <a:rPr lang="en-US" sz="1200" b="0" i="0" u="none" strike="noStrike" cap="none">
                <a:solidFill>
                  <a:schemeClr val="dk1"/>
                </a:solidFill>
                <a:latin typeface="Calibri"/>
                <a:ea typeface="Calibri"/>
                <a:cs typeface="Calibri"/>
                <a:sym typeface="Calibri"/>
              </a:rPr>
              <a:t> for Products</a:t>
            </a:r>
            <a:endParaRPr sz="1800" b="0" i="0" u="none" strike="noStrike" cap="none">
              <a:solidFill>
                <a:schemeClr val="dk1"/>
              </a:solidFill>
              <a:latin typeface="Calibri"/>
              <a:ea typeface="Calibri"/>
              <a:cs typeface="Calibri"/>
              <a:sym typeface="Calibri"/>
            </a:endParaRPr>
          </a:p>
        </p:txBody>
      </p:sp>
      <p:grpSp>
        <p:nvGrpSpPr>
          <p:cNvPr id="786" name="Google Shape;786;p32"/>
          <p:cNvGrpSpPr/>
          <p:nvPr/>
        </p:nvGrpSpPr>
        <p:grpSpPr>
          <a:xfrm>
            <a:off x="630183" y="1191124"/>
            <a:ext cx="491188" cy="4921000"/>
            <a:chOff x="630183" y="936336"/>
            <a:chExt cx="491188" cy="4921000"/>
          </a:xfrm>
        </p:grpSpPr>
        <p:cxnSp>
          <p:nvCxnSpPr>
            <p:cNvPr id="787" name="Google Shape;787;p32"/>
            <p:cNvCxnSpPr/>
            <p:nvPr/>
          </p:nvCxnSpPr>
          <p:spPr>
            <a:xfrm>
              <a:off x="1121371" y="936336"/>
              <a:ext cx="0" cy="4921000"/>
            </a:xfrm>
            <a:prstGeom prst="straightConnector1">
              <a:avLst/>
            </a:prstGeom>
            <a:noFill/>
            <a:ln w="9525" cap="flat" cmpd="sng">
              <a:solidFill>
                <a:schemeClr val="accent1"/>
              </a:solidFill>
              <a:prstDash val="solid"/>
              <a:miter lim="800000"/>
              <a:headEnd type="none" w="sm" len="sm"/>
              <a:tailEnd type="none" w="sm" len="sm"/>
            </a:ln>
          </p:spPr>
        </p:cxnSp>
        <p:sp>
          <p:nvSpPr>
            <p:cNvPr id="788" name="Google Shape;788;p32"/>
            <p:cNvSpPr/>
            <p:nvPr/>
          </p:nvSpPr>
          <p:spPr>
            <a:xfrm>
              <a:off x="630183" y="2955408"/>
              <a:ext cx="410166" cy="410166"/>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800"/>
                <a:buFont typeface="Calibri"/>
                <a:buNone/>
              </a:pPr>
              <a:r>
                <a:rPr lang="en-US" sz="800" b="0" i="0" u="none" strike="noStrike" cap="none">
                  <a:solidFill>
                    <a:schemeClr val="dk1"/>
                  </a:solidFill>
                  <a:latin typeface="Calibri"/>
                  <a:ea typeface="Calibri"/>
                  <a:cs typeface="Calibri"/>
                  <a:sym typeface="Calibri"/>
                </a:rPr>
                <a:t>Story</a:t>
              </a:r>
              <a:endParaRPr sz="1800" b="0" i="0" u="none" strike="noStrike" cap="none">
                <a:solidFill>
                  <a:schemeClr val="dk1"/>
                </a:solidFill>
                <a:latin typeface="Calibri"/>
                <a:ea typeface="Calibri"/>
                <a:cs typeface="Calibri"/>
                <a:sym typeface="Calibri"/>
              </a:endParaRPr>
            </a:p>
          </p:txBody>
        </p:sp>
        <p:sp>
          <p:nvSpPr>
            <p:cNvPr id="789" name="Google Shape;789;p32"/>
            <p:cNvSpPr/>
            <p:nvPr/>
          </p:nvSpPr>
          <p:spPr>
            <a:xfrm>
              <a:off x="630183" y="2052623"/>
              <a:ext cx="410166" cy="410166"/>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800"/>
                <a:buFont typeface="Calibri"/>
                <a:buNone/>
              </a:pPr>
              <a:r>
                <a:rPr lang="en-US" sz="800" b="0" i="0" u="none" strike="noStrike" cap="none">
                  <a:solidFill>
                    <a:schemeClr val="dk1"/>
                  </a:solidFill>
                  <a:latin typeface="Calibri"/>
                  <a:ea typeface="Calibri"/>
                  <a:cs typeface="Calibri"/>
                  <a:sym typeface="Calibri"/>
                </a:rPr>
                <a:t>Feature</a:t>
              </a:r>
              <a:endParaRPr sz="1800" b="0" i="0" u="none" strike="noStrike" cap="none">
                <a:solidFill>
                  <a:schemeClr val="dk1"/>
                </a:solidFill>
                <a:latin typeface="Calibri"/>
                <a:ea typeface="Calibri"/>
                <a:cs typeface="Calibri"/>
                <a:sym typeface="Calibri"/>
              </a:endParaRPr>
            </a:p>
          </p:txBody>
        </p:sp>
        <p:sp>
          <p:nvSpPr>
            <p:cNvPr id="790" name="Google Shape;790;p32"/>
            <p:cNvSpPr/>
            <p:nvPr/>
          </p:nvSpPr>
          <p:spPr>
            <a:xfrm>
              <a:off x="630183" y="1170474"/>
              <a:ext cx="410166" cy="410166"/>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lt1"/>
                </a:buClr>
                <a:buSzPts val="800"/>
                <a:buFont typeface="Calibri"/>
                <a:buNone/>
              </a:pPr>
              <a:r>
                <a:rPr lang="en-US" sz="800" b="0" i="0" u="none" strike="noStrike" cap="none">
                  <a:solidFill>
                    <a:schemeClr val="lt1"/>
                  </a:solidFill>
                  <a:latin typeface="Calibri"/>
                  <a:ea typeface="Calibri"/>
                  <a:cs typeface="Calibri"/>
                  <a:sym typeface="Calibri"/>
                </a:rPr>
                <a:t>Persona</a:t>
              </a:r>
              <a:endParaRPr sz="1800" b="0" i="0" u="none" strike="noStrike" cap="none">
                <a:solidFill>
                  <a:schemeClr val="dk1"/>
                </a:solidFill>
                <a:latin typeface="Calibri"/>
                <a:ea typeface="Calibri"/>
                <a:cs typeface="Calibri"/>
                <a:sym typeface="Calibri"/>
              </a:endParaRPr>
            </a:p>
          </p:txBody>
        </p:sp>
        <p:sp>
          <p:nvSpPr>
            <p:cNvPr id="791" name="Google Shape;791;p32"/>
            <p:cNvSpPr/>
            <p:nvPr/>
          </p:nvSpPr>
          <p:spPr>
            <a:xfrm>
              <a:off x="707380" y="1686239"/>
              <a:ext cx="255772" cy="255772"/>
            </a:xfrm>
            <a:prstGeom prst="rect">
              <a:avLst/>
            </a:prstGeom>
            <a:noFill/>
            <a:ln w="12700" cap="flat" cmpd="sng">
              <a:solidFill>
                <a:srgbClr val="7F7F7F"/>
              </a:solidFill>
              <a:prstDash val="dash"/>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7F7F7F"/>
                </a:buClr>
                <a:buSzPts val="800"/>
                <a:buFont typeface="Calibri"/>
                <a:buNone/>
              </a:pPr>
              <a:r>
                <a:rPr lang="en-US" sz="800" b="0" i="0" u="none" strike="noStrike" cap="none">
                  <a:solidFill>
                    <a:srgbClr val="7F7F7F"/>
                  </a:solidFill>
                  <a:latin typeface="Calibri"/>
                  <a:ea typeface="Calibri"/>
                  <a:cs typeface="Calibri"/>
                  <a:sym typeface="Calibri"/>
                </a:rPr>
                <a:t>Epic</a:t>
              </a:r>
              <a:endParaRPr sz="800" b="0" i="0" u="none" strike="noStrike" cap="none">
                <a:solidFill>
                  <a:srgbClr val="7F7F7F"/>
                </a:solidFill>
                <a:latin typeface="Calibri"/>
                <a:ea typeface="Calibri"/>
                <a:cs typeface="Calibri"/>
                <a:sym typeface="Calibri"/>
              </a:endParaRPr>
            </a:p>
          </p:txBody>
        </p:sp>
      </p:grpSp>
      <p:sp>
        <p:nvSpPr>
          <p:cNvPr id="792" name="Google Shape;792;p32"/>
          <p:cNvSpPr txBox="1"/>
          <p:nvPr/>
        </p:nvSpPr>
        <p:spPr>
          <a:xfrm rot="-5400000">
            <a:off x="-222055" y="4651081"/>
            <a:ext cx="207505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Acceptance Criteria</a:t>
            </a:r>
            <a:endParaRPr sz="1800" b="0" i="0" u="none" strike="noStrike" cap="none">
              <a:solidFill>
                <a:schemeClr val="dk1"/>
              </a:solidFill>
              <a:latin typeface="Calibri"/>
              <a:ea typeface="Calibri"/>
              <a:cs typeface="Calibri"/>
              <a:sym typeface="Calibri"/>
            </a:endParaRPr>
          </a:p>
        </p:txBody>
      </p:sp>
      <p:sp>
        <p:nvSpPr>
          <p:cNvPr id="793" name="Google Shape;793;p32"/>
          <p:cNvSpPr/>
          <p:nvPr/>
        </p:nvSpPr>
        <p:spPr>
          <a:xfrm>
            <a:off x="7879309" y="2313608"/>
            <a:ext cx="311109" cy="311109"/>
          </a:xfrm>
          <a:prstGeom prst="diamond">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794" name="Google Shape;794;p32"/>
          <p:cNvCxnSpPr>
            <a:stCxn id="768" idx="0"/>
          </p:cNvCxnSpPr>
          <p:nvPr/>
        </p:nvCxnSpPr>
        <p:spPr>
          <a:xfrm rot="10800000" flipH="1">
            <a:off x="6506300" y="3298991"/>
            <a:ext cx="5700" cy="7200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795" name="Google Shape;795;p32"/>
          <p:cNvCxnSpPr>
            <a:stCxn id="776" idx="0"/>
          </p:cNvCxnSpPr>
          <p:nvPr/>
        </p:nvCxnSpPr>
        <p:spPr>
          <a:xfrm rot="10800000">
            <a:off x="10154703" y="3273296"/>
            <a:ext cx="0" cy="7926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796" name="Google Shape;796;p32"/>
          <p:cNvCxnSpPr>
            <a:stCxn id="793" idx="3"/>
          </p:cNvCxnSpPr>
          <p:nvPr/>
        </p:nvCxnSpPr>
        <p:spPr>
          <a:xfrm>
            <a:off x="8190418" y="2469163"/>
            <a:ext cx="591300" cy="0"/>
          </a:xfrm>
          <a:prstGeom prst="straightConnector1">
            <a:avLst/>
          </a:prstGeom>
          <a:noFill/>
          <a:ln w="50800" cap="flat" cmpd="sng">
            <a:solidFill>
              <a:schemeClr val="accent1"/>
            </a:solidFill>
            <a:prstDash val="solid"/>
            <a:miter lim="800000"/>
            <a:headEnd type="none" w="sm" len="sm"/>
            <a:tailEnd type="triangle" w="med" len="med"/>
          </a:ln>
        </p:spPr>
      </p:cxnSp>
      <p:sp>
        <p:nvSpPr>
          <p:cNvPr id="797" name="Google Shape;797;p32"/>
          <p:cNvSpPr/>
          <p:nvPr/>
        </p:nvSpPr>
        <p:spPr>
          <a:xfrm>
            <a:off x="7879309" y="4740195"/>
            <a:ext cx="311109" cy="311109"/>
          </a:xfrm>
          <a:prstGeom prst="diamond">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798" name="Google Shape;798;p32"/>
          <p:cNvCxnSpPr>
            <a:stCxn id="797" idx="3"/>
          </p:cNvCxnSpPr>
          <p:nvPr/>
        </p:nvCxnSpPr>
        <p:spPr>
          <a:xfrm>
            <a:off x="8190418" y="4895749"/>
            <a:ext cx="591300" cy="0"/>
          </a:xfrm>
          <a:prstGeom prst="straightConnector1">
            <a:avLst/>
          </a:prstGeom>
          <a:noFill/>
          <a:ln w="50800" cap="flat" cmpd="sng">
            <a:solidFill>
              <a:schemeClr val="accent1"/>
            </a:solidFill>
            <a:prstDash val="solid"/>
            <a:miter lim="800000"/>
            <a:headEnd type="none" w="sm" len="sm"/>
            <a:tailEnd type="triangle" w="med" len="med"/>
          </a:ln>
        </p:spPr>
      </p:cxnSp>
      <p:sp>
        <p:nvSpPr>
          <p:cNvPr id="799" name="Google Shape;799;p32"/>
          <p:cNvSpPr txBox="1"/>
          <p:nvPr/>
        </p:nvSpPr>
        <p:spPr>
          <a:xfrm>
            <a:off x="8470589" y="2133721"/>
            <a:ext cx="30008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
        <p:nvSpPr>
          <p:cNvPr id="800" name="Google Shape;800;p32"/>
          <p:cNvSpPr txBox="1"/>
          <p:nvPr/>
        </p:nvSpPr>
        <p:spPr>
          <a:xfrm>
            <a:off x="8470589" y="4564582"/>
            <a:ext cx="30008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
        <p:nvSpPr>
          <p:cNvPr id="801" name="Google Shape;801;p32"/>
          <p:cNvSpPr txBox="1"/>
          <p:nvPr/>
        </p:nvSpPr>
        <p:spPr>
          <a:xfrm>
            <a:off x="9853098" y="3266939"/>
            <a:ext cx="301686" cy="8617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
        <p:nvSpPr>
          <p:cNvPr id="802" name="Google Shape;802;p32"/>
          <p:cNvSpPr txBox="1"/>
          <p:nvPr/>
        </p:nvSpPr>
        <p:spPr>
          <a:xfrm>
            <a:off x="6171883" y="3266939"/>
            <a:ext cx="301686" cy="8617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pic>
        <p:nvPicPr>
          <p:cNvPr id="803" name="Google Shape;803;p32"/>
          <p:cNvPicPr preferRelativeResize="0"/>
          <p:nvPr/>
        </p:nvPicPr>
        <p:blipFill rotWithShape="1">
          <a:blip r:embed="rId3">
            <a:alphaModFix/>
          </a:blip>
          <a:srcRect/>
          <a:stretch/>
        </p:blipFill>
        <p:spPr>
          <a:xfrm>
            <a:off x="10360965" y="385410"/>
            <a:ext cx="442102" cy="582036"/>
          </a:xfrm>
          <a:prstGeom prst="rect">
            <a:avLst/>
          </a:prstGeom>
          <a:noFill/>
          <a:ln>
            <a:noFill/>
          </a:ln>
        </p:spPr>
      </p:pic>
      <p:pic>
        <p:nvPicPr>
          <p:cNvPr id="804" name="Google Shape;804;p32"/>
          <p:cNvPicPr preferRelativeResize="0"/>
          <p:nvPr/>
        </p:nvPicPr>
        <p:blipFill rotWithShape="1">
          <a:blip r:embed="rId4">
            <a:alphaModFix/>
          </a:blip>
          <a:srcRect/>
          <a:stretch/>
        </p:blipFill>
        <p:spPr>
          <a:xfrm>
            <a:off x="10994047" y="387118"/>
            <a:ext cx="440896" cy="582447"/>
          </a:xfrm>
          <a:prstGeom prst="rect">
            <a:avLst/>
          </a:prstGeom>
          <a:noFill/>
          <a:ln>
            <a:noFill/>
          </a:ln>
        </p:spPr>
      </p:pic>
      <p:sp>
        <p:nvSpPr>
          <p:cNvPr id="805" name="Google Shape;805;p32"/>
          <p:cNvSpPr/>
          <p:nvPr/>
        </p:nvSpPr>
        <p:spPr>
          <a:xfrm>
            <a:off x="5135330" y="2738934"/>
            <a:ext cx="1677478"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Is charged based on Chargeable Items</a:t>
            </a:r>
            <a:endParaRPr sz="1050" b="0" i="0" u="none" strike="noStrike" cap="none">
              <a:solidFill>
                <a:schemeClr val="dk1"/>
              </a:solidFill>
              <a:latin typeface="Calibri"/>
              <a:ea typeface="Calibri"/>
              <a:cs typeface="Calibri"/>
              <a:sym typeface="Calibri"/>
            </a:endParaRPr>
          </a:p>
        </p:txBody>
      </p:sp>
      <p:sp>
        <p:nvSpPr>
          <p:cNvPr id="806" name="Google Shape;806;p32"/>
          <p:cNvSpPr/>
          <p:nvPr/>
        </p:nvSpPr>
        <p:spPr>
          <a:xfrm>
            <a:off x="6812807" y="2738934"/>
            <a:ext cx="1066502"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Chargeable Items</a:t>
            </a:r>
            <a:endParaRPr sz="1050" b="0" i="0" u="none" strike="noStrike" cap="none">
              <a:solidFill>
                <a:schemeClr val="dk1"/>
              </a:solidFill>
              <a:latin typeface="Calibri"/>
              <a:ea typeface="Calibri"/>
              <a:cs typeface="Calibri"/>
              <a:sym typeface="Calibri"/>
            </a:endParaRPr>
          </a:p>
        </p:txBody>
      </p:sp>
      <p:sp>
        <p:nvSpPr>
          <p:cNvPr id="807" name="Google Shape;807;p32"/>
          <p:cNvSpPr/>
          <p:nvPr/>
        </p:nvSpPr>
        <p:spPr>
          <a:xfrm>
            <a:off x="5128886" y="4588989"/>
            <a:ext cx="1682496"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Is a Collection of Price Items</a:t>
            </a:r>
            <a:endParaRPr sz="1050" b="0" i="0" u="none" strike="noStrike" cap="none">
              <a:solidFill>
                <a:schemeClr val="dk1"/>
              </a:solidFill>
              <a:latin typeface="Calibri"/>
              <a:ea typeface="Calibri"/>
              <a:cs typeface="Calibri"/>
              <a:sym typeface="Calibri"/>
            </a:endParaRPr>
          </a:p>
        </p:txBody>
      </p:sp>
      <p:sp>
        <p:nvSpPr>
          <p:cNvPr id="808" name="Google Shape;808;p32"/>
          <p:cNvSpPr/>
          <p:nvPr/>
        </p:nvSpPr>
        <p:spPr>
          <a:xfrm>
            <a:off x="6822403" y="4588989"/>
            <a:ext cx="81945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Price Items</a:t>
            </a:r>
            <a:endParaRPr sz="105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8"/>
                                        </p:tgtEl>
                                        <p:attrNameLst>
                                          <p:attrName>style.visibility</p:attrName>
                                        </p:attrNameLst>
                                      </p:cBhvr>
                                      <p:to>
                                        <p:strVal val="visible"/>
                                      </p:to>
                                    </p:set>
                                    <p:animEffect transition="in" filter="fade">
                                      <p:cBhvr>
                                        <p:cTn id="7" dur="500"/>
                                        <p:tgtEl>
                                          <p:spTgt spid="7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2"/>
                                        </p:tgtEl>
                                        <p:attrNameLst>
                                          <p:attrName>style.visibility</p:attrName>
                                        </p:attrNameLst>
                                      </p:cBhvr>
                                      <p:to>
                                        <p:strVal val="visible"/>
                                      </p:to>
                                    </p:set>
                                    <p:animEffect transition="in" filter="fade">
                                      <p:cBhvr>
                                        <p:cTn id="12" dur="500"/>
                                        <p:tgtEl>
                                          <p:spTgt spid="7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6"/>
                                        </p:tgtEl>
                                        <p:attrNameLst>
                                          <p:attrName>style.visibility</p:attrName>
                                        </p:attrNameLst>
                                      </p:cBhvr>
                                      <p:to>
                                        <p:strVal val="visible"/>
                                      </p:to>
                                    </p:set>
                                    <p:animEffect transition="in" filter="fade">
                                      <p:cBhvr>
                                        <p:cTn id="17" dur="500"/>
                                        <p:tgtEl>
                                          <p:spTgt spid="7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4"/>
                                        </p:tgtEl>
                                        <p:attrNameLst>
                                          <p:attrName>style.visibility</p:attrName>
                                        </p:attrNameLst>
                                      </p:cBhvr>
                                      <p:to>
                                        <p:strVal val="visible"/>
                                      </p:to>
                                    </p:set>
                                    <p:animEffect transition="in" filter="fade">
                                      <p:cBhvr>
                                        <p:cTn id="22" dur="500"/>
                                        <p:tgtEl>
                                          <p:spTgt spid="794"/>
                                        </p:tgtEl>
                                      </p:cBhvr>
                                    </p:animEffect>
                                  </p:childTnLst>
                                </p:cTn>
                              </p:par>
                              <p:par>
                                <p:cTn id="23" presetID="10" presetClass="entr" presetSubtype="0" fill="hold" nodeType="withEffect">
                                  <p:stCondLst>
                                    <p:cond delay="0"/>
                                  </p:stCondLst>
                                  <p:childTnLst>
                                    <p:set>
                                      <p:cBhvr>
                                        <p:cTn id="24" dur="1" fill="hold">
                                          <p:stCondLst>
                                            <p:cond delay="0"/>
                                          </p:stCondLst>
                                        </p:cTn>
                                        <p:tgtEl>
                                          <p:spTgt spid="802"/>
                                        </p:tgtEl>
                                        <p:attrNameLst>
                                          <p:attrName>style.visibility</p:attrName>
                                        </p:attrNameLst>
                                      </p:cBhvr>
                                      <p:to>
                                        <p:strVal val="visible"/>
                                      </p:to>
                                    </p:set>
                                    <p:animEffect transition="in" filter="fade">
                                      <p:cBhvr>
                                        <p:cTn id="25" dur="500"/>
                                        <p:tgtEl>
                                          <p:spTgt spid="80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70"/>
                                        </p:tgtEl>
                                        <p:attrNameLst>
                                          <p:attrName>style.visibility</p:attrName>
                                        </p:attrNameLst>
                                      </p:cBhvr>
                                      <p:to>
                                        <p:strVal val="visible"/>
                                      </p:to>
                                    </p:set>
                                    <p:animEffect transition="in" filter="fade">
                                      <p:cBhvr>
                                        <p:cTn id="30" dur="500"/>
                                        <p:tgtEl>
                                          <p:spTgt spid="77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05"/>
                                        </p:tgtEl>
                                        <p:attrNameLst>
                                          <p:attrName>style.visibility</p:attrName>
                                        </p:attrNameLst>
                                      </p:cBhvr>
                                      <p:to>
                                        <p:strVal val="visible"/>
                                      </p:to>
                                    </p:set>
                                    <p:animEffect transition="in" filter="fade">
                                      <p:cBhvr>
                                        <p:cTn id="35" dur="500"/>
                                        <p:tgtEl>
                                          <p:spTgt spid="805"/>
                                        </p:tgtEl>
                                      </p:cBhvr>
                                    </p:animEffect>
                                  </p:childTnLst>
                                </p:cTn>
                              </p:par>
                              <p:par>
                                <p:cTn id="36" presetID="10" presetClass="entr" presetSubtype="0" fill="hold" nodeType="withEffect">
                                  <p:stCondLst>
                                    <p:cond delay="0"/>
                                  </p:stCondLst>
                                  <p:childTnLst>
                                    <p:set>
                                      <p:cBhvr>
                                        <p:cTn id="37" dur="1" fill="hold">
                                          <p:stCondLst>
                                            <p:cond delay="0"/>
                                          </p:stCondLst>
                                        </p:cTn>
                                        <p:tgtEl>
                                          <p:spTgt spid="806"/>
                                        </p:tgtEl>
                                        <p:attrNameLst>
                                          <p:attrName>style.visibility</p:attrName>
                                        </p:attrNameLst>
                                      </p:cBhvr>
                                      <p:to>
                                        <p:strVal val="visible"/>
                                      </p:to>
                                    </p:set>
                                    <p:animEffect transition="in" filter="fade">
                                      <p:cBhvr>
                                        <p:cTn id="38" dur="500"/>
                                        <p:tgtEl>
                                          <p:spTgt spid="806"/>
                                        </p:tgtEl>
                                      </p:cBhvr>
                                    </p:animEffect>
                                  </p:childTnLst>
                                </p:cTn>
                              </p:par>
                              <p:par>
                                <p:cTn id="39" presetID="10" presetClass="entr" presetSubtype="0" fill="hold" nodeType="withEffect">
                                  <p:stCondLst>
                                    <p:cond delay="0"/>
                                  </p:stCondLst>
                                  <p:childTnLst>
                                    <p:set>
                                      <p:cBhvr>
                                        <p:cTn id="40" dur="1" fill="hold">
                                          <p:stCondLst>
                                            <p:cond delay="0"/>
                                          </p:stCondLst>
                                        </p:cTn>
                                        <p:tgtEl>
                                          <p:spTgt spid="793"/>
                                        </p:tgtEl>
                                        <p:attrNameLst>
                                          <p:attrName>style.visibility</p:attrName>
                                        </p:attrNameLst>
                                      </p:cBhvr>
                                      <p:to>
                                        <p:strVal val="visible"/>
                                      </p:to>
                                    </p:set>
                                    <p:animEffect transition="in" filter="fade">
                                      <p:cBhvr>
                                        <p:cTn id="41" dur="500"/>
                                        <p:tgtEl>
                                          <p:spTgt spid="793"/>
                                        </p:tgtEl>
                                      </p:cBhvr>
                                    </p:animEffect>
                                  </p:childTnLst>
                                </p:cTn>
                              </p:par>
                              <p:par>
                                <p:cTn id="42" presetID="10" presetClass="entr" presetSubtype="0" fill="hold" nodeType="withEffect">
                                  <p:stCondLst>
                                    <p:cond delay="0"/>
                                  </p:stCondLst>
                                  <p:childTnLst>
                                    <p:set>
                                      <p:cBhvr>
                                        <p:cTn id="43" dur="1" fill="hold">
                                          <p:stCondLst>
                                            <p:cond delay="0"/>
                                          </p:stCondLst>
                                        </p:cTn>
                                        <p:tgtEl>
                                          <p:spTgt spid="799"/>
                                        </p:tgtEl>
                                        <p:attrNameLst>
                                          <p:attrName>style.visibility</p:attrName>
                                        </p:attrNameLst>
                                      </p:cBhvr>
                                      <p:to>
                                        <p:strVal val="visible"/>
                                      </p:to>
                                    </p:set>
                                    <p:animEffect transition="in" filter="fade">
                                      <p:cBhvr>
                                        <p:cTn id="44" dur="500"/>
                                        <p:tgtEl>
                                          <p:spTgt spid="799"/>
                                        </p:tgtEl>
                                      </p:cBhvr>
                                    </p:animEffect>
                                  </p:childTnLst>
                                </p:cTn>
                              </p:par>
                              <p:par>
                                <p:cTn id="45" presetID="10" presetClass="entr" presetSubtype="0" fill="hold" nodeType="withEffect">
                                  <p:stCondLst>
                                    <p:cond delay="0"/>
                                  </p:stCondLst>
                                  <p:childTnLst>
                                    <p:set>
                                      <p:cBhvr>
                                        <p:cTn id="46" dur="1" fill="hold">
                                          <p:stCondLst>
                                            <p:cond delay="0"/>
                                          </p:stCondLst>
                                        </p:cTn>
                                        <p:tgtEl>
                                          <p:spTgt spid="796"/>
                                        </p:tgtEl>
                                        <p:attrNameLst>
                                          <p:attrName>style.visibility</p:attrName>
                                        </p:attrNameLst>
                                      </p:cBhvr>
                                      <p:to>
                                        <p:strVal val="visible"/>
                                      </p:to>
                                    </p:set>
                                    <p:animEffect transition="in" filter="fade">
                                      <p:cBhvr>
                                        <p:cTn id="47" dur="500"/>
                                        <p:tgtEl>
                                          <p:spTgt spid="79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74"/>
                                        </p:tgtEl>
                                        <p:attrNameLst>
                                          <p:attrName>style.visibility</p:attrName>
                                        </p:attrNameLst>
                                      </p:cBhvr>
                                      <p:to>
                                        <p:strVal val="visible"/>
                                      </p:to>
                                    </p:set>
                                    <p:animEffect transition="in" filter="fade">
                                      <p:cBhvr>
                                        <p:cTn id="52" dur="500"/>
                                        <p:tgtEl>
                                          <p:spTgt spid="77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01"/>
                                        </p:tgtEl>
                                        <p:attrNameLst>
                                          <p:attrName>style.visibility</p:attrName>
                                        </p:attrNameLst>
                                      </p:cBhvr>
                                      <p:to>
                                        <p:strVal val="visible"/>
                                      </p:to>
                                    </p:set>
                                    <p:animEffect transition="in" filter="fade">
                                      <p:cBhvr>
                                        <p:cTn id="57" dur="500"/>
                                        <p:tgtEl>
                                          <p:spTgt spid="801"/>
                                        </p:tgtEl>
                                      </p:cBhvr>
                                    </p:animEffect>
                                  </p:childTnLst>
                                </p:cTn>
                              </p:par>
                              <p:par>
                                <p:cTn id="58" presetID="10" presetClass="entr" presetSubtype="0" fill="hold" nodeType="withEffect">
                                  <p:stCondLst>
                                    <p:cond delay="0"/>
                                  </p:stCondLst>
                                  <p:childTnLst>
                                    <p:set>
                                      <p:cBhvr>
                                        <p:cTn id="59" dur="1" fill="hold">
                                          <p:stCondLst>
                                            <p:cond delay="0"/>
                                          </p:stCondLst>
                                        </p:cTn>
                                        <p:tgtEl>
                                          <p:spTgt spid="795"/>
                                        </p:tgtEl>
                                        <p:attrNameLst>
                                          <p:attrName>style.visibility</p:attrName>
                                        </p:attrNameLst>
                                      </p:cBhvr>
                                      <p:to>
                                        <p:strVal val="visible"/>
                                      </p:to>
                                    </p:set>
                                    <p:animEffect transition="in" filter="fade">
                                      <p:cBhvr>
                                        <p:cTn id="60" dur="500"/>
                                        <p:tgtEl>
                                          <p:spTgt spid="79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07"/>
                                        </p:tgtEl>
                                        <p:attrNameLst>
                                          <p:attrName>style.visibility</p:attrName>
                                        </p:attrNameLst>
                                      </p:cBhvr>
                                      <p:to>
                                        <p:strVal val="visible"/>
                                      </p:to>
                                    </p:set>
                                    <p:animEffect transition="in" filter="fade">
                                      <p:cBhvr>
                                        <p:cTn id="65" dur="500"/>
                                        <p:tgtEl>
                                          <p:spTgt spid="807"/>
                                        </p:tgtEl>
                                      </p:cBhvr>
                                    </p:animEffect>
                                  </p:childTnLst>
                                </p:cTn>
                              </p:par>
                              <p:par>
                                <p:cTn id="66" presetID="10" presetClass="entr" presetSubtype="0" fill="hold" nodeType="withEffect">
                                  <p:stCondLst>
                                    <p:cond delay="0"/>
                                  </p:stCondLst>
                                  <p:childTnLst>
                                    <p:set>
                                      <p:cBhvr>
                                        <p:cTn id="67" dur="1" fill="hold">
                                          <p:stCondLst>
                                            <p:cond delay="0"/>
                                          </p:stCondLst>
                                        </p:cTn>
                                        <p:tgtEl>
                                          <p:spTgt spid="808"/>
                                        </p:tgtEl>
                                        <p:attrNameLst>
                                          <p:attrName>style.visibility</p:attrName>
                                        </p:attrNameLst>
                                      </p:cBhvr>
                                      <p:to>
                                        <p:strVal val="visible"/>
                                      </p:to>
                                    </p:set>
                                    <p:animEffect transition="in" filter="fade">
                                      <p:cBhvr>
                                        <p:cTn id="68" dur="500"/>
                                        <p:tgtEl>
                                          <p:spTgt spid="80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97"/>
                                        </p:tgtEl>
                                        <p:attrNameLst>
                                          <p:attrName>style.visibility</p:attrName>
                                        </p:attrNameLst>
                                      </p:cBhvr>
                                      <p:to>
                                        <p:strVal val="visible"/>
                                      </p:to>
                                    </p:set>
                                    <p:animEffect transition="in" filter="fade">
                                      <p:cBhvr>
                                        <p:cTn id="73" dur="500"/>
                                        <p:tgtEl>
                                          <p:spTgt spid="797"/>
                                        </p:tgtEl>
                                      </p:cBhvr>
                                    </p:animEffect>
                                  </p:childTnLst>
                                </p:cTn>
                              </p:par>
                              <p:par>
                                <p:cTn id="74" presetID="10" presetClass="entr" presetSubtype="0" fill="hold" nodeType="withEffect">
                                  <p:stCondLst>
                                    <p:cond delay="0"/>
                                  </p:stCondLst>
                                  <p:childTnLst>
                                    <p:set>
                                      <p:cBhvr>
                                        <p:cTn id="75" dur="1" fill="hold">
                                          <p:stCondLst>
                                            <p:cond delay="0"/>
                                          </p:stCondLst>
                                        </p:cTn>
                                        <p:tgtEl>
                                          <p:spTgt spid="800"/>
                                        </p:tgtEl>
                                        <p:attrNameLst>
                                          <p:attrName>style.visibility</p:attrName>
                                        </p:attrNameLst>
                                      </p:cBhvr>
                                      <p:to>
                                        <p:strVal val="visible"/>
                                      </p:to>
                                    </p:set>
                                    <p:animEffect transition="in" filter="fade">
                                      <p:cBhvr>
                                        <p:cTn id="76" dur="500"/>
                                        <p:tgtEl>
                                          <p:spTgt spid="800"/>
                                        </p:tgtEl>
                                      </p:cBhvr>
                                    </p:animEffect>
                                  </p:childTnLst>
                                </p:cTn>
                              </p:par>
                              <p:par>
                                <p:cTn id="77" presetID="10" presetClass="entr" presetSubtype="0" fill="hold" nodeType="withEffect">
                                  <p:stCondLst>
                                    <p:cond delay="0"/>
                                  </p:stCondLst>
                                  <p:childTnLst>
                                    <p:set>
                                      <p:cBhvr>
                                        <p:cTn id="78" dur="1" fill="hold">
                                          <p:stCondLst>
                                            <p:cond delay="0"/>
                                          </p:stCondLst>
                                        </p:cTn>
                                        <p:tgtEl>
                                          <p:spTgt spid="798"/>
                                        </p:tgtEl>
                                        <p:attrNameLst>
                                          <p:attrName>style.visibility</p:attrName>
                                        </p:attrNameLst>
                                      </p:cBhvr>
                                      <p:to>
                                        <p:strVal val="visible"/>
                                      </p:to>
                                    </p:set>
                                    <p:animEffect transition="in" filter="fade">
                                      <p:cBhvr>
                                        <p:cTn id="79"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33"/>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Rebuild Story Map To Compliment Domains</a:t>
            </a:r>
            <a:endParaRPr/>
          </a:p>
        </p:txBody>
      </p:sp>
      <p:sp>
        <p:nvSpPr>
          <p:cNvPr id="814" name="Google Shape;814;p33"/>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33</a:t>
            </a:fld>
            <a:endParaRPr sz="1200" b="0" i="0" u="none" strike="noStrike" cap="none">
              <a:solidFill>
                <a:srgbClr val="3E4043"/>
              </a:solidFill>
              <a:latin typeface="Calibri"/>
              <a:ea typeface="Calibri"/>
              <a:cs typeface="Calibri"/>
              <a:sym typeface="Calibri"/>
            </a:endParaRPr>
          </a:p>
        </p:txBody>
      </p:sp>
      <p:sp>
        <p:nvSpPr>
          <p:cNvPr id="815" name="Google Shape;815;p33"/>
          <p:cNvSpPr txBox="1"/>
          <p:nvPr/>
        </p:nvSpPr>
        <p:spPr>
          <a:xfrm>
            <a:off x="626411" y="852570"/>
            <a:ext cx="10895029" cy="338554"/>
          </a:xfrm>
          <a:prstGeom prst="rect">
            <a:avLst/>
          </a:prstGeom>
          <a:solidFill>
            <a:srgbClr val="0020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Scenario: Create a New “Teen Choice Plan” with Voice 500 Mins, 3000 SMS/MMS, 1 GB Data</a:t>
            </a:r>
            <a:endParaRPr sz="1800" b="0" i="0" u="none" strike="noStrike" cap="none">
              <a:solidFill>
                <a:schemeClr val="dk1"/>
              </a:solidFill>
              <a:latin typeface="Calibri"/>
              <a:ea typeface="Calibri"/>
              <a:cs typeface="Calibri"/>
              <a:sym typeface="Calibri"/>
            </a:endParaRPr>
          </a:p>
        </p:txBody>
      </p:sp>
      <p:sp>
        <p:nvSpPr>
          <p:cNvPr id="816" name="Google Shape;816;p33"/>
          <p:cNvSpPr/>
          <p:nvPr/>
        </p:nvSpPr>
        <p:spPr>
          <a:xfrm>
            <a:off x="1319819"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Define </a:t>
            </a:r>
            <a:r>
              <a:rPr lang="en-US" sz="1200" b="0" i="0" u="sng" strike="noStrike" cap="none">
                <a:solidFill>
                  <a:schemeClr val="dk1"/>
                </a:solidFill>
                <a:latin typeface="Calibri"/>
                <a:ea typeface="Calibri"/>
                <a:cs typeface="Calibri"/>
                <a:sym typeface="Calibri"/>
              </a:rPr>
              <a:t>Products</a:t>
            </a:r>
            <a:endParaRPr sz="1800" b="0" i="0" u="none" strike="noStrike" cap="none">
              <a:solidFill>
                <a:schemeClr val="dk1"/>
              </a:solidFill>
              <a:latin typeface="Calibri"/>
              <a:ea typeface="Calibri"/>
              <a:cs typeface="Calibri"/>
              <a:sym typeface="Calibri"/>
            </a:endParaRPr>
          </a:p>
        </p:txBody>
      </p:sp>
      <p:sp>
        <p:nvSpPr>
          <p:cNvPr id="817" name="Google Shape;817;p33"/>
          <p:cNvSpPr/>
          <p:nvPr/>
        </p:nvSpPr>
        <p:spPr>
          <a:xfrm>
            <a:off x="1319819" y="2134944"/>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Define Product Catalogue</a:t>
            </a:r>
            <a:endParaRPr sz="1800" b="0" i="0" u="none" strike="noStrike" cap="none">
              <a:solidFill>
                <a:schemeClr val="dk1"/>
              </a:solidFill>
              <a:latin typeface="Calibri"/>
              <a:ea typeface="Calibri"/>
              <a:cs typeface="Calibri"/>
              <a:sym typeface="Calibri"/>
            </a:endParaRPr>
          </a:p>
        </p:txBody>
      </p:sp>
      <p:sp>
        <p:nvSpPr>
          <p:cNvPr id="818" name="Google Shape;818;p33"/>
          <p:cNvSpPr/>
          <p:nvPr/>
        </p:nvSpPr>
        <p:spPr>
          <a:xfrm>
            <a:off x="1319819" y="1247406"/>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en-US" sz="1200" b="0" i="0" u="none" strike="noStrike" cap="none">
                <a:solidFill>
                  <a:schemeClr val="lt1"/>
                </a:solidFill>
                <a:latin typeface="Calibri"/>
                <a:ea typeface="Calibri"/>
                <a:cs typeface="Calibri"/>
                <a:sym typeface="Calibri"/>
              </a:rPr>
              <a:t>Product Managers</a:t>
            </a:r>
            <a:endParaRPr sz="1800" b="0" i="0" u="none" strike="noStrike" cap="none">
              <a:solidFill>
                <a:schemeClr val="dk1"/>
              </a:solidFill>
              <a:latin typeface="Calibri"/>
              <a:ea typeface="Calibri"/>
              <a:cs typeface="Calibri"/>
              <a:sym typeface="Calibri"/>
            </a:endParaRPr>
          </a:p>
        </p:txBody>
      </p:sp>
      <p:sp>
        <p:nvSpPr>
          <p:cNvPr id="819" name="Google Shape;819;p33"/>
          <p:cNvSpPr/>
          <p:nvPr/>
        </p:nvSpPr>
        <p:spPr>
          <a:xfrm>
            <a:off x="2342352"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Configure </a:t>
            </a:r>
            <a:r>
              <a:rPr lang="en-US" sz="1200" b="0" i="0" u="sng" strike="noStrike" cap="none">
                <a:solidFill>
                  <a:schemeClr val="dk1"/>
                </a:solidFill>
                <a:latin typeface="Calibri"/>
                <a:ea typeface="Calibri"/>
                <a:cs typeface="Calibri"/>
                <a:sym typeface="Calibri"/>
              </a:rPr>
              <a:t>Plans</a:t>
            </a:r>
            <a:r>
              <a:rPr lang="en-US" sz="1200" b="0" i="0" u="none" strike="noStrike" cap="none">
                <a:solidFill>
                  <a:schemeClr val="dk1"/>
                </a:solidFill>
                <a:latin typeface="Calibri"/>
                <a:ea typeface="Calibri"/>
                <a:cs typeface="Calibri"/>
                <a:sym typeface="Calibri"/>
              </a:rPr>
              <a:t> for Products</a:t>
            </a:r>
            <a:endParaRPr sz="1800" b="0" i="0" u="none" strike="noStrike" cap="none">
              <a:solidFill>
                <a:schemeClr val="dk1"/>
              </a:solidFill>
              <a:latin typeface="Calibri"/>
              <a:ea typeface="Calibri"/>
              <a:cs typeface="Calibri"/>
              <a:sym typeface="Calibri"/>
            </a:endParaRPr>
          </a:p>
        </p:txBody>
      </p:sp>
      <p:grpSp>
        <p:nvGrpSpPr>
          <p:cNvPr id="820" name="Google Shape;820;p33"/>
          <p:cNvGrpSpPr/>
          <p:nvPr/>
        </p:nvGrpSpPr>
        <p:grpSpPr>
          <a:xfrm>
            <a:off x="630183" y="1191124"/>
            <a:ext cx="491188" cy="4921000"/>
            <a:chOff x="630183" y="936336"/>
            <a:chExt cx="491188" cy="4921000"/>
          </a:xfrm>
        </p:grpSpPr>
        <p:cxnSp>
          <p:nvCxnSpPr>
            <p:cNvPr id="821" name="Google Shape;821;p33"/>
            <p:cNvCxnSpPr/>
            <p:nvPr/>
          </p:nvCxnSpPr>
          <p:spPr>
            <a:xfrm>
              <a:off x="1121371" y="936336"/>
              <a:ext cx="0" cy="4921000"/>
            </a:xfrm>
            <a:prstGeom prst="straightConnector1">
              <a:avLst/>
            </a:prstGeom>
            <a:noFill/>
            <a:ln w="9525" cap="flat" cmpd="sng">
              <a:solidFill>
                <a:schemeClr val="accent1"/>
              </a:solidFill>
              <a:prstDash val="solid"/>
              <a:miter lim="800000"/>
              <a:headEnd type="none" w="sm" len="sm"/>
              <a:tailEnd type="none" w="sm" len="sm"/>
            </a:ln>
          </p:spPr>
        </p:cxnSp>
        <p:sp>
          <p:nvSpPr>
            <p:cNvPr id="822" name="Google Shape;822;p33"/>
            <p:cNvSpPr/>
            <p:nvPr/>
          </p:nvSpPr>
          <p:spPr>
            <a:xfrm>
              <a:off x="630183" y="2955408"/>
              <a:ext cx="410166" cy="410166"/>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800"/>
                <a:buFont typeface="Calibri"/>
                <a:buNone/>
              </a:pPr>
              <a:r>
                <a:rPr lang="en-US" sz="800" b="0" i="0" u="none" strike="noStrike" cap="none">
                  <a:solidFill>
                    <a:schemeClr val="dk1"/>
                  </a:solidFill>
                  <a:latin typeface="Calibri"/>
                  <a:ea typeface="Calibri"/>
                  <a:cs typeface="Calibri"/>
                  <a:sym typeface="Calibri"/>
                </a:rPr>
                <a:t>Story</a:t>
              </a:r>
              <a:endParaRPr sz="1800" b="0" i="0" u="none" strike="noStrike" cap="none">
                <a:solidFill>
                  <a:schemeClr val="dk1"/>
                </a:solidFill>
                <a:latin typeface="Calibri"/>
                <a:ea typeface="Calibri"/>
                <a:cs typeface="Calibri"/>
                <a:sym typeface="Calibri"/>
              </a:endParaRPr>
            </a:p>
          </p:txBody>
        </p:sp>
        <p:sp>
          <p:nvSpPr>
            <p:cNvPr id="823" name="Google Shape;823;p33"/>
            <p:cNvSpPr/>
            <p:nvPr/>
          </p:nvSpPr>
          <p:spPr>
            <a:xfrm>
              <a:off x="630183" y="2052623"/>
              <a:ext cx="410166" cy="410166"/>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800"/>
                <a:buFont typeface="Calibri"/>
                <a:buNone/>
              </a:pPr>
              <a:r>
                <a:rPr lang="en-US" sz="800" b="0" i="0" u="none" strike="noStrike" cap="none">
                  <a:solidFill>
                    <a:schemeClr val="dk1"/>
                  </a:solidFill>
                  <a:latin typeface="Calibri"/>
                  <a:ea typeface="Calibri"/>
                  <a:cs typeface="Calibri"/>
                  <a:sym typeface="Calibri"/>
                </a:rPr>
                <a:t>Feature</a:t>
              </a:r>
              <a:endParaRPr sz="1800" b="0" i="0" u="none" strike="noStrike" cap="none">
                <a:solidFill>
                  <a:schemeClr val="dk1"/>
                </a:solidFill>
                <a:latin typeface="Calibri"/>
                <a:ea typeface="Calibri"/>
                <a:cs typeface="Calibri"/>
                <a:sym typeface="Calibri"/>
              </a:endParaRPr>
            </a:p>
          </p:txBody>
        </p:sp>
        <p:sp>
          <p:nvSpPr>
            <p:cNvPr id="824" name="Google Shape;824;p33"/>
            <p:cNvSpPr/>
            <p:nvPr/>
          </p:nvSpPr>
          <p:spPr>
            <a:xfrm>
              <a:off x="630183" y="1170474"/>
              <a:ext cx="410166" cy="410166"/>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lt1"/>
                </a:buClr>
                <a:buSzPts val="800"/>
                <a:buFont typeface="Calibri"/>
                <a:buNone/>
              </a:pPr>
              <a:r>
                <a:rPr lang="en-US" sz="800" b="0" i="0" u="none" strike="noStrike" cap="none">
                  <a:solidFill>
                    <a:schemeClr val="lt1"/>
                  </a:solidFill>
                  <a:latin typeface="Calibri"/>
                  <a:ea typeface="Calibri"/>
                  <a:cs typeface="Calibri"/>
                  <a:sym typeface="Calibri"/>
                </a:rPr>
                <a:t>Persona</a:t>
              </a:r>
              <a:endParaRPr sz="1800" b="0" i="0" u="none" strike="noStrike" cap="none">
                <a:solidFill>
                  <a:schemeClr val="dk1"/>
                </a:solidFill>
                <a:latin typeface="Calibri"/>
                <a:ea typeface="Calibri"/>
                <a:cs typeface="Calibri"/>
                <a:sym typeface="Calibri"/>
              </a:endParaRPr>
            </a:p>
          </p:txBody>
        </p:sp>
        <p:sp>
          <p:nvSpPr>
            <p:cNvPr id="825" name="Google Shape;825;p33"/>
            <p:cNvSpPr/>
            <p:nvPr/>
          </p:nvSpPr>
          <p:spPr>
            <a:xfrm>
              <a:off x="707380" y="1686239"/>
              <a:ext cx="255772" cy="255772"/>
            </a:xfrm>
            <a:prstGeom prst="rect">
              <a:avLst/>
            </a:prstGeom>
            <a:noFill/>
            <a:ln w="12700" cap="flat" cmpd="sng">
              <a:solidFill>
                <a:srgbClr val="7F7F7F"/>
              </a:solidFill>
              <a:prstDash val="dash"/>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7F7F7F"/>
                </a:buClr>
                <a:buSzPts val="800"/>
                <a:buFont typeface="Calibri"/>
                <a:buNone/>
              </a:pPr>
              <a:r>
                <a:rPr lang="en-US" sz="800" b="0" i="0" u="none" strike="noStrike" cap="none">
                  <a:solidFill>
                    <a:srgbClr val="7F7F7F"/>
                  </a:solidFill>
                  <a:latin typeface="Calibri"/>
                  <a:ea typeface="Calibri"/>
                  <a:cs typeface="Calibri"/>
                  <a:sym typeface="Calibri"/>
                </a:rPr>
                <a:t>Epic</a:t>
              </a:r>
              <a:endParaRPr sz="800" b="0" i="0" u="none" strike="noStrike" cap="none">
                <a:solidFill>
                  <a:srgbClr val="7F7F7F"/>
                </a:solidFill>
                <a:latin typeface="Calibri"/>
                <a:ea typeface="Calibri"/>
                <a:cs typeface="Calibri"/>
                <a:sym typeface="Calibri"/>
              </a:endParaRPr>
            </a:p>
          </p:txBody>
        </p:sp>
      </p:grpSp>
      <p:pic>
        <p:nvPicPr>
          <p:cNvPr id="826" name="Google Shape;826;p33"/>
          <p:cNvPicPr preferRelativeResize="0"/>
          <p:nvPr/>
        </p:nvPicPr>
        <p:blipFill rotWithShape="1">
          <a:blip r:embed="rId3">
            <a:alphaModFix/>
          </a:blip>
          <a:srcRect/>
          <a:stretch/>
        </p:blipFill>
        <p:spPr>
          <a:xfrm>
            <a:off x="10360965" y="385410"/>
            <a:ext cx="442102" cy="582036"/>
          </a:xfrm>
          <a:prstGeom prst="rect">
            <a:avLst/>
          </a:prstGeom>
          <a:noFill/>
          <a:ln>
            <a:noFill/>
          </a:ln>
        </p:spPr>
      </p:pic>
      <p:pic>
        <p:nvPicPr>
          <p:cNvPr id="827" name="Google Shape;827;p33"/>
          <p:cNvPicPr preferRelativeResize="0"/>
          <p:nvPr/>
        </p:nvPicPr>
        <p:blipFill rotWithShape="1">
          <a:blip r:embed="rId4">
            <a:alphaModFix/>
          </a:blip>
          <a:srcRect/>
          <a:stretch/>
        </p:blipFill>
        <p:spPr>
          <a:xfrm>
            <a:off x="10994047" y="387118"/>
            <a:ext cx="440896" cy="582447"/>
          </a:xfrm>
          <a:prstGeom prst="rect">
            <a:avLst/>
          </a:prstGeom>
          <a:noFill/>
          <a:ln>
            <a:noFill/>
          </a:ln>
        </p:spPr>
      </p:pic>
      <p:grpSp>
        <p:nvGrpSpPr>
          <p:cNvPr id="828" name="Google Shape;828;p33"/>
          <p:cNvGrpSpPr/>
          <p:nvPr/>
        </p:nvGrpSpPr>
        <p:grpSpPr>
          <a:xfrm>
            <a:off x="1272173" y="2967472"/>
            <a:ext cx="3710314" cy="2252073"/>
            <a:chOff x="1272173" y="2967472"/>
            <a:chExt cx="3710314" cy="2252073"/>
          </a:xfrm>
        </p:grpSpPr>
        <p:sp>
          <p:nvSpPr>
            <p:cNvPr id="829" name="Google Shape;829;p33"/>
            <p:cNvSpPr/>
            <p:nvPr/>
          </p:nvSpPr>
          <p:spPr>
            <a:xfrm rot="-5400000">
              <a:off x="2929956" y="2285422"/>
              <a:ext cx="361328" cy="3587595"/>
            </a:xfrm>
            <a:prstGeom prst="leftBrace">
              <a:avLst>
                <a:gd name="adj1" fmla="val 66177"/>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nvGrpSpPr>
            <p:cNvPr id="830" name="Google Shape;830;p33"/>
            <p:cNvGrpSpPr/>
            <p:nvPr/>
          </p:nvGrpSpPr>
          <p:grpSpPr>
            <a:xfrm>
              <a:off x="1272173" y="2967472"/>
              <a:ext cx="3710314" cy="880915"/>
              <a:chOff x="1272173" y="2712684"/>
              <a:chExt cx="3710314" cy="880915"/>
            </a:xfrm>
          </p:grpSpPr>
          <p:sp>
            <p:nvSpPr>
              <p:cNvPr id="831" name="Google Shape;831;p33"/>
              <p:cNvSpPr/>
              <p:nvPr/>
            </p:nvSpPr>
            <p:spPr>
              <a:xfrm>
                <a:off x="1272173" y="2712684"/>
                <a:ext cx="3710314" cy="8809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grpSp>
            <p:nvGrpSpPr>
              <p:cNvPr id="832" name="Google Shape;832;p33"/>
              <p:cNvGrpSpPr/>
              <p:nvPr/>
            </p:nvGrpSpPr>
            <p:grpSpPr>
              <a:xfrm>
                <a:off x="1319819" y="2777552"/>
                <a:ext cx="3584596" cy="765879"/>
                <a:chOff x="2433217" y="1874423"/>
                <a:chExt cx="3584596" cy="765879"/>
              </a:xfrm>
            </p:grpSpPr>
            <p:sp>
              <p:nvSpPr>
                <p:cNvPr id="833" name="Google Shape;833;p33"/>
                <p:cNvSpPr/>
                <p:nvPr/>
              </p:nvSpPr>
              <p:spPr>
                <a:xfrm>
                  <a:off x="3372789" y="1874423"/>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Associate Chargeable Items to a </a:t>
                  </a:r>
                  <a:r>
                    <a:rPr lang="en-US" sz="1200" b="0" i="0" u="sng" strike="noStrike" cap="none">
                      <a:solidFill>
                        <a:schemeClr val="dk1"/>
                      </a:solidFill>
                      <a:latin typeface="Calibri"/>
                      <a:ea typeface="Calibri"/>
                      <a:cs typeface="Calibri"/>
                      <a:sym typeface="Calibri"/>
                    </a:rPr>
                    <a:t>Product</a:t>
                  </a:r>
                  <a:endParaRPr sz="1800" b="0" i="0" u="none" strike="noStrike" cap="none">
                    <a:solidFill>
                      <a:schemeClr val="dk1"/>
                    </a:solidFill>
                    <a:latin typeface="Calibri"/>
                    <a:ea typeface="Calibri"/>
                    <a:cs typeface="Calibri"/>
                    <a:sym typeface="Calibri"/>
                  </a:endParaRPr>
                </a:p>
              </p:txBody>
            </p:sp>
            <p:sp>
              <p:nvSpPr>
                <p:cNvPr id="834" name="Google Shape;834;p33"/>
                <p:cNvSpPr/>
                <p:nvPr/>
              </p:nvSpPr>
              <p:spPr>
                <a:xfrm>
                  <a:off x="4312361" y="1874423"/>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Create a </a:t>
                  </a:r>
                  <a:r>
                    <a:rPr lang="en-US" sz="1200" b="0" i="0" u="sng" strike="noStrike" cap="none">
                      <a:solidFill>
                        <a:schemeClr val="dk1"/>
                      </a:solidFill>
                      <a:latin typeface="Calibri"/>
                      <a:ea typeface="Calibri"/>
                      <a:cs typeface="Calibri"/>
                      <a:sym typeface="Calibri"/>
                    </a:rPr>
                    <a:t>Price Item </a:t>
                  </a:r>
                  <a:r>
                    <a:rPr lang="en-US" sz="1200" b="0" i="0" u="none" strike="noStrike" cap="none">
                      <a:solidFill>
                        <a:schemeClr val="dk1"/>
                      </a:solidFill>
                      <a:latin typeface="Calibri"/>
                      <a:ea typeface="Calibri"/>
                      <a:cs typeface="Calibri"/>
                      <a:sym typeface="Calibri"/>
                    </a:rPr>
                    <a:t>for a Plan</a:t>
                  </a:r>
                  <a:endParaRPr sz="1800" b="0" i="0" u="none" strike="noStrike" cap="none">
                    <a:solidFill>
                      <a:schemeClr val="dk1"/>
                    </a:solidFill>
                    <a:latin typeface="Calibri"/>
                    <a:ea typeface="Calibri"/>
                    <a:cs typeface="Calibri"/>
                    <a:sym typeface="Calibri"/>
                  </a:endParaRPr>
                </a:p>
              </p:txBody>
            </p:sp>
            <p:sp>
              <p:nvSpPr>
                <p:cNvPr id="835" name="Google Shape;835;p33"/>
                <p:cNvSpPr/>
                <p:nvPr/>
              </p:nvSpPr>
              <p:spPr>
                <a:xfrm>
                  <a:off x="2433217" y="1874423"/>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Define </a:t>
                  </a:r>
                  <a:r>
                    <a:rPr lang="en-US" sz="1200" b="0" i="0" u="sng" strike="noStrike" cap="none">
                      <a:solidFill>
                        <a:schemeClr val="dk1"/>
                      </a:solidFill>
                      <a:latin typeface="Calibri"/>
                      <a:ea typeface="Calibri"/>
                      <a:cs typeface="Calibri"/>
                      <a:sym typeface="Calibri"/>
                    </a:rPr>
                    <a:t>Chargeable Items</a:t>
                  </a:r>
                  <a:endParaRPr sz="1800" b="0" i="0" u="none" strike="noStrike" cap="none">
                    <a:solidFill>
                      <a:schemeClr val="dk1"/>
                    </a:solidFill>
                    <a:latin typeface="Calibri"/>
                    <a:ea typeface="Calibri"/>
                    <a:cs typeface="Calibri"/>
                    <a:sym typeface="Calibri"/>
                  </a:endParaRPr>
                </a:p>
              </p:txBody>
            </p:sp>
            <p:sp>
              <p:nvSpPr>
                <p:cNvPr id="836" name="Google Shape;836;p33"/>
                <p:cNvSpPr/>
                <p:nvPr/>
              </p:nvSpPr>
              <p:spPr>
                <a:xfrm>
                  <a:off x="5251934" y="1874423"/>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Associate Price Item to a </a:t>
                  </a:r>
                  <a:r>
                    <a:rPr lang="en-US" sz="1200" b="0" i="0" u="sng" strike="noStrike" cap="none">
                      <a:solidFill>
                        <a:schemeClr val="dk1"/>
                      </a:solidFill>
                      <a:latin typeface="Calibri"/>
                      <a:ea typeface="Calibri"/>
                      <a:cs typeface="Calibri"/>
                      <a:sym typeface="Calibri"/>
                    </a:rPr>
                    <a:t>Plan</a:t>
                  </a:r>
                  <a:endParaRPr sz="1800" b="0" i="0" u="none" strike="noStrike" cap="none">
                    <a:solidFill>
                      <a:schemeClr val="dk1"/>
                    </a:solidFill>
                    <a:latin typeface="Calibri"/>
                    <a:ea typeface="Calibri"/>
                    <a:cs typeface="Calibri"/>
                    <a:sym typeface="Calibri"/>
                  </a:endParaRPr>
                </a:p>
              </p:txBody>
            </p:sp>
          </p:grpSp>
        </p:grpSp>
        <p:sp>
          <p:nvSpPr>
            <p:cNvPr id="837" name="Google Shape;837;p33"/>
            <p:cNvSpPr txBox="1"/>
            <p:nvPr/>
          </p:nvSpPr>
          <p:spPr>
            <a:xfrm>
              <a:off x="1316822" y="4296215"/>
              <a:ext cx="3587593"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1" u="none" strike="noStrike" cap="none">
                  <a:solidFill>
                    <a:schemeClr val="dk1"/>
                  </a:solidFill>
                  <a:latin typeface="Calibri"/>
                  <a:ea typeface="Calibri"/>
                  <a:cs typeface="Calibri"/>
                  <a:sym typeface="Calibri"/>
                </a:rPr>
                <a:t>Rebuild your Story Map to illustrate the domain language in the logical sequence of events </a:t>
              </a:r>
              <a:endParaRPr sz="1800" b="0" i="1" u="none" strike="noStrike" cap="none">
                <a:solidFill>
                  <a:schemeClr val="dk1"/>
                </a:solidFill>
                <a:latin typeface="Calibri"/>
                <a:ea typeface="Calibri"/>
                <a:cs typeface="Calibri"/>
                <a:sym typeface="Calibri"/>
              </a:endParaRPr>
            </a:p>
          </p:txBody>
        </p:sp>
      </p:grpSp>
      <p:grpSp>
        <p:nvGrpSpPr>
          <p:cNvPr id="838" name="Google Shape;838;p33"/>
          <p:cNvGrpSpPr/>
          <p:nvPr/>
        </p:nvGrpSpPr>
        <p:grpSpPr>
          <a:xfrm>
            <a:off x="5133288" y="1690766"/>
            <a:ext cx="2746025" cy="1608252"/>
            <a:chOff x="1923690" y="1932317"/>
            <a:chExt cx="3071004" cy="1526875"/>
          </a:xfrm>
        </p:grpSpPr>
        <p:sp>
          <p:nvSpPr>
            <p:cNvPr id="839" name="Google Shape;839;p33"/>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a description</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been priced through Plans</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840" name="Google Shape;840;p3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Product</a:t>
              </a:r>
              <a:endParaRPr sz="1800" b="0" i="0" u="none" strike="noStrike" cap="none">
                <a:solidFill>
                  <a:schemeClr val="dk1"/>
                </a:solidFill>
                <a:latin typeface="Calibri"/>
                <a:ea typeface="Calibri"/>
                <a:cs typeface="Calibri"/>
                <a:sym typeface="Calibri"/>
              </a:endParaRPr>
            </a:p>
          </p:txBody>
        </p:sp>
        <p:sp>
          <p:nvSpPr>
            <p:cNvPr id="841" name="Google Shape;841;p33"/>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Plan</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842" name="Google Shape;842;p33"/>
          <p:cNvGrpSpPr/>
          <p:nvPr/>
        </p:nvGrpSpPr>
        <p:grpSpPr>
          <a:xfrm>
            <a:off x="5133288" y="4018991"/>
            <a:ext cx="2746025" cy="1608252"/>
            <a:chOff x="1923690" y="1932317"/>
            <a:chExt cx="3071004" cy="1526875"/>
          </a:xfrm>
        </p:grpSpPr>
        <p:sp>
          <p:nvSpPr>
            <p:cNvPr id="843" name="Google Shape;843;p33"/>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Is a Price for a Product</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844" name="Google Shape;844;p3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Plan</a:t>
              </a:r>
              <a:endParaRPr sz="1800" b="0" i="0" u="none" strike="noStrike" cap="none">
                <a:solidFill>
                  <a:schemeClr val="dk1"/>
                </a:solidFill>
                <a:latin typeface="Calibri"/>
                <a:ea typeface="Calibri"/>
                <a:cs typeface="Calibri"/>
                <a:sym typeface="Calibri"/>
              </a:endParaRPr>
            </a:p>
          </p:txBody>
        </p:sp>
        <p:sp>
          <p:nvSpPr>
            <p:cNvPr id="845" name="Google Shape;845;p33"/>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Product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846" name="Google Shape;846;p33"/>
          <p:cNvGrpSpPr/>
          <p:nvPr/>
        </p:nvGrpSpPr>
        <p:grpSpPr>
          <a:xfrm>
            <a:off x="8781693" y="1693281"/>
            <a:ext cx="2746025" cy="1608252"/>
            <a:chOff x="1923690" y="1932317"/>
            <a:chExt cx="3071004" cy="1526875"/>
          </a:xfrm>
        </p:grpSpPr>
        <p:sp>
          <p:nvSpPr>
            <p:cNvPr id="847" name="Google Shape;847;p33"/>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a Description</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Is a Chargeable Service for a Product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848" name="Google Shape;848;p3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Chargeable Item</a:t>
              </a:r>
              <a:endParaRPr sz="1800" b="0" i="0" u="none" strike="noStrike" cap="none">
                <a:solidFill>
                  <a:schemeClr val="dk1"/>
                </a:solidFill>
                <a:latin typeface="Calibri"/>
                <a:ea typeface="Calibri"/>
                <a:cs typeface="Calibri"/>
                <a:sym typeface="Calibri"/>
              </a:endParaRPr>
            </a:p>
          </p:txBody>
        </p:sp>
        <p:sp>
          <p:nvSpPr>
            <p:cNvPr id="849" name="Google Shape;849;p33"/>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Product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850" name="Google Shape;850;p33"/>
          <p:cNvGrpSpPr/>
          <p:nvPr/>
        </p:nvGrpSpPr>
        <p:grpSpPr>
          <a:xfrm>
            <a:off x="8781691" y="4065896"/>
            <a:ext cx="2746025" cy="1608252"/>
            <a:chOff x="1923690" y="1932317"/>
            <a:chExt cx="3071004" cy="1526875"/>
          </a:xfrm>
        </p:grpSpPr>
        <p:sp>
          <p:nvSpPr>
            <p:cNvPr id="851" name="Google Shape;851;p33"/>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Defines a price for a Chargeable Item</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Is Relevant For A Period Of Time</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Defines A Cost</a:t>
              </a:r>
              <a:endParaRPr sz="1400" b="0" i="0" u="none" strike="noStrike" cap="none">
                <a:solidFill>
                  <a:srgbClr val="000000"/>
                </a:solidFill>
                <a:latin typeface="Arial"/>
                <a:ea typeface="Arial"/>
                <a:cs typeface="Arial"/>
                <a:sym typeface="Arial"/>
              </a:endParaRPr>
            </a:p>
          </p:txBody>
        </p:sp>
        <p:sp>
          <p:nvSpPr>
            <p:cNvPr id="852" name="Google Shape;852;p3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Price Item</a:t>
              </a:r>
              <a:endParaRPr sz="1800" b="0" i="0" u="none" strike="noStrike" cap="none">
                <a:solidFill>
                  <a:schemeClr val="dk1"/>
                </a:solidFill>
                <a:latin typeface="Calibri"/>
                <a:ea typeface="Calibri"/>
                <a:cs typeface="Calibri"/>
                <a:sym typeface="Calibri"/>
              </a:endParaRPr>
            </a:p>
          </p:txBody>
        </p:sp>
        <p:sp>
          <p:nvSpPr>
            <p:cNvPr id="853" name="Google Shape;853;p33"/>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Chargeable Item</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Duration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sp>
        <p:nvSpPr>
          <p:cNvPr id="854" name="Google Shape;854;p33"/>
          <p:cNvSpPr/>
          <p:nvPr/>
        </p:nvSpPr>
        <p:spPr>
          <a:xfrm>
            <a:off x="7879309" y="2313608"/>
            <a:ext cx="311109" cy="311109"/>
          </a:xfrm>
          <a:prstGeom prst="diamond">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855" name="Google Shape;855;p33"/>
          <p:cNvCxnSpPr>
            <a:stCxn id="844" idx="0"/>
          </p:cNvCxnSpPr>
          <p:nvPr/>
        </p:nvCxnSpPr>
        <p:spPr>
          <a:xfrm rot="10800000" flipH="1">
            <a:off x="6506300" y="3298991"/>
            <a:ext cx="5700" cy="7200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856" name="Google Shape;856;p33"/>
          <p:cNvCxnSpPr>
            <a:stCxn id="852" idx="0"/>
          </p:cNvCxnSpPr>
          <p:nvPr/>
        </p:nvCxnSpPr>
        <p:spPr>
          <a:xfrm rot="10800000">
            <a:off x="10154703" y="3273296"/>
            <a:ext cx="0" cy="7926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857" name="Google Shape;857;p33"/>
          <p:cNvCxnSpPr>
            <a:stCxn id="854" idx="3"/>
          </p:cNvCxnSpPr>
          <p:nvPr/>
        </p:nvCxnSpPr>
        <p:spPr>
          <a:xfrm>
            <a:off x="8190418" y="2469163"/>
            <a:ext cx="591300" cy="0"/>
          </a:xfrm>
          <a:prstGeom prst="straightConnector1">
            <a:avLst/>
          </a:prstGeom>
          <a:noFill/>
          <a:ln w="50800" cap="flat" cmpd="sng">
            <a:solidFill>
              <a:schemeClr val="accent1"/>
            </a:solidFill>
            <a:prstDash val="solid"/>
            <a:miter lim="800000"/>
            <a:headEnd type="none" w="sm" len="sm"/>
            <a:tailEnd type="triangle" w="med" len="med"/>
          </a:ln>
        </p:spPr>
      </p:cxnSp>
      <p:sp>
        <p:nvSpPr>
          <p:cNvPr id="858" name="Google Shape;858;p33"/>
          <p:cNvSpPr/>
          <p:nvPr/>
        </p:nvSpPr>
        <p:spPr>
          <a:xfrm>
            <a:off x="7879309" y="4740195"/>
            <a:ext cx="311109" cy="311109"/>
          </a:xfrm>
          <a:prstGeom prst="diamond">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859" name="Google Shape;859;p33"/>
          <p:cNvCxnSpPr>
            <a:stCxn id="858" idx="3"/>
          </p:cNvCxnSpPr>
          <p:nvPr/>
        </p:nvCxnSpPr>
        <p:spPr>
          <a:xfrm>
            <a:off x="8190418" y="4895749"/>
            <a:ext cx="591300" cy="0"/>
          </a:xfrm>
          <a:prstGeom prst="straightConnector1">
            <a:avLst/>
          </a:prstGeom>
          <a:noFill/>
          <a:ln w="50800" cap="flat" cmpd="sng">
            <a:solidFill>
              <a:schemeClr val="accent1"/>
            </a:solidFill>
            <a:prstDash val="solid"/>
            <a:miter lim="800000"/>
            <a:headEnd type="none" w="sm" len="sm"/>
            <a:tailEnd type="triangle" w="med" len="med"/>
          </a:ln>
        </p:spPr>
      </p:cxnSp>
      <p:sp>
        <p:nvSpPr>
          <p:cNvPr id="860" name="Google Shape;860;p33"/>
          <p:cNvSpPr txBox="1"/>
          <p:nvPr/>
        </p:nvSpPr>
        <p:spPr>
          <a:xfrm>
            <a:off x="8470589" y="2133721"/>
            <a:ext cx="30008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
        <p:nvSpPr>
          <p:cNvPr id="861" name="Google Shape;861;p33"/>
          <p:cNvSpPr txBox="1"/>
          <p:nvPr/>
        </p:nvSpPr>
        <p:spPr>
          <a:xfrm>
            <a:off x="8470589" y="4564582"/>
            <a:ext cx="30008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
        <p:nvSpPr>
          <p:cNvPr id="862" name="Google Shape;862;p33"/>
          <p:cNvSpPr txBox="1"/>
          <p:nvPr/>
        </p:nvSpPr>
        <p:spPr>
          <a:xfrm>
            <a:off x="9853098" y="3266939"/>
            <a:ext cx="301686" cy="8617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
        <p:nvSpPr>
          <p:cNvPr id="863" name="Google Shape;863;p33"/>
          <p:cNvSpPr txBox="1"/>
          <p:nvPr/>
        </p:nvSpPr>
        <p:spPr>
          <a:xfrm>
            <a:off x="6171883" y="3266939"/>
            <a:ext cx="301686" cy="8617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
        <p:nvSpPr>
          <p:cNvPr id="864" name="Google Shape;864;p33"/>
          <p:cNvSpPr/>
          <p:nvPr/>
        </p:nvSpPr>
        <p:spPr>
          <a:xfrm>
            <a:off x="5135330" y="2738934"/>
            <a:ext cx="1677478"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Is charged based on Chargeable Items</a:t>
            </a:r>
            <a:endParaRPr sz="1050" b="0" i="0" u="none" strike="noStrike" cap="none">
              <a:solidFill>
                <a:schemeClr val="dk1"/>
              </a:solidFill>
              <a:latin typeface="Calibri"/>
              <a:ea typeface="Calibri"/>
              <a:cs typeface="Calibri"/>
              <a:sym typeface="Calibri"/>
            </a:endParaRPr>
          </a:p>
        </p:txBody>
      </p:sp>
      <p:sp>
        <p:nvSpPr>
          <p:cNvPr id="865" name="Google Shape;865;p33"/>
          <p:cNvSpPr/>
          <p:nvPr/>
        </p:nvSpPr>
        <p:spPr>
          <a:xfrm>
            <a:off x="6812807" y="2738934"/>
            <a:ext cx="1066502"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Chargeable Items</a:t>
            </a:r>
            <a:endParaRPr sz="1050" b="0" i="0" u="none" strike="noStrike" cap="none">
              <a:solidFill>
                <a:schemeClr val="dk1"/>
              </a:solidFill>
              <a:latin typeface="Calibri"/>
              <a:ea typeface="Calibri"/>
              <a:cs typeface="Calibri"/>
              <a:sym typeface="Calibri"/>
            </a:endParaRPr>
          </a:p>
        </p:txBody>
      </p:sp>
      <p:sp>
        <p:nvSpPr>
          <p:cNvPr id="866" name="Google Shape;866;p33"/>
          <p:cNvSpPr/>
          <p:nvPr/>
        </p:nvSpPr>
        <p:spPr>
          <a:xfrm>
            <a:off x="5128886" y="4588989"/>
            <a:ext cx="1682496"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Is a Collection of Price Items</a:t>
            </a:r>
            <a:endParaRPr sz="1050" b="0" i="0" u="none" strike="noStrike" cap="none">
              <a:solidFill>
                <a:schemeClr val="dk1"/>
              </a:solidFill>
              <a:latin typeface="Calibri"/>
              <a:ea typeface="Calibri"/>
              <a:cs typeface="Calibri"/>
              <a:sym typeface="Calibri"/>
            </a:endParaRPr>
          </a:p>
        </p:txBody>
      </p:sp>
      <p:sp>
        <p:nvSpPr>
          <p:cNvPr id="867" name="Google Shape;867;p33"/>
          <p:cNvSpPr/>
          <p:nvPr/>
        </p:nvSpPr>
        <p:spPr>
          <a:xfrm>
            <a:off x="6822403" y="4588989"/>
            <a:ext cx="81945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Price Items</a:t>
            </a:r>
            <a:endParaRPr sz="105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additive="base">
                                        <p:cTn id="7" dur="500"/>
                                        <p:tgtEl>
                                          <p:spTgt spid="8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34"/>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Glimpse Of Expanded Domain Model To Spec</a:t>
            </a:r>
            <a:endParaRPr/>
          </a:p>
        </p:txBody>
      </p:sp>
      <p:sp>
        <p:nvSpPr>
          <p:cNvPr id="873" name="Google Shape;873;p34"/>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34</a:t>
            </a:fld>
            <a:endParaRPr sz="1200" b="0" i="0" u="none" strike="noStrike" cap="none">
              <a:solidFill>
                <a:srgbClr val="3E4043"/>
              </a:solidFill>
              <a:latin typeface="Calibri"/>
              <a:ea typeface="Calibri"/>
              <a:cs typeface="Calibri"/>
              <a:sym typeface="Calibri"/>
            </a:endParaRPr>
          </a:p>
        </p:txBody>
      </p:sp>
      <p:grpSp>
        <p:nvGrpSpPr>
          <p:cNvPr id="874" name="Google Shape;874;p34"/>
          <p:cNvGrpSpPr/>
          <p:nvPr/>
        </p:nvGrpSpPr>
        <p:grpSpPr>
          <a:xfrm>
            <a:off x="4937908" y="1629930"/>
            <a:ext cx="1465265" cy="858155"/>
            <a:chOff x="1923690" y="1932317"/>
            <a:chExt cx="3071004" cy="1526875"/>
          </a:xfrm>
        </p:grpSpPr>
        <p:sp>
          <p:nvSpPr>
            <p:cNvPr id="875" name="Google Shape;875;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876" name="Google Shape;876;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Product</a:t>
              </a:r>
              <a:endParaRPr sz="1800" b="0" i="0" u="none" strike="noStrike" cap="none">
                <a:solidFill>
                  <a:schemeClr val="dk1"/>
                </a:solidFill>
                <a:latin typeface="Calibri"/>
                <a:ea typeface="Calibri"/>
                <a:cs typeface="Calibri"/>
                <a:sym typeface="Calibri"/>
              </a:endParaRPr>
            </a:p>
          </p:txBody>
        </p:sp>
        <p:sp>
          <p:nvSpPr>
            <p:cNvPr id="877" name="Google Shape;877;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grpSp>
        <p:nvGrpSpPr>
          <p:cNvPr id="878" name="Google Shape;878;p34"/>
          <p:cNvGrpSpPr/>
          <p:nvPr/>
        </p:nvGrpSpPr>
        <p:grpSpPr>
          <a:xfrm>
            <a:off x="7361049" y="1624431"/>
            <a:ext cx="1465265" cy="858155"/>
            <a:chOff x="1923690" y="1932317"/>
            <a:chExt cx="3071004" cy="1526875"/>
          </a:xfrm>
        </p:grpSpPr>
        <p:sp>
          <p:nvSpPr>
            <p:cNvPr id="879" name="Google Shape;879;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880" name="Google Shape;880;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Chargeable Item</a:t>
              </a:r>
              <a:endParaRPr sz="1800" b="0" i="0" u="none" strike="noStrike" cap="none">
                <a:solidFill>
                  <a:schemeClr val="dk1"/>
                </a:solidFill>
                <a:latin typeface="Calibri"/>
                <a:ea typeface="Calibri"/>
                <a:cs typeface="Calibri"/>
                <a:sym typeface="Calibri"/>
              </a:endParaRPr>
            </a:p>
          </p:txBody>
        </p:sp>
        <p:sp>
          <p:nvSpPr>
            <p:cNvPr id="881" name="Google Shape;881;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grpSp>
        <p:nvGrpSpPr>
          <p:cNvPr id="882" name="Google Shape;882;p34"/>
          <p:cNvGrpSpPr/>
          <p:nvPr/>
        </p:nvGrpSpPr>
        <p:grpSpPr>
          <a:xfrm>
            <a:off x="7361049" y="3940969"/>
            <a:ext cx="1465265" cy="858155"/>
            <a:chOff x="1923690" y="1932317"/>
            <a:chExt cx="3071004" cy="1526875"/>
          </a:xfrm>
        </p:grpSpPr>
        <p:sp>
          <p:nvSpPr>
            <p:cNvPr id="883" name="Google Shape;883;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884" name="Google Shape;884;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Price Item</a:t>
              </a:r>
              <a:endParaRPr sz="1800" b="0" i="0" u="none" strike="noStrike" cap="none">
                <a:solidFill>
                  <a:schemeClr val="dk1"/>
                </a:solidFill>
                <a:latin typeface="Calibri"/>
                <a:ea typeface="Calibri"/>
                <a:cs typeface="Calibri"/>
                <a:sym typeface="Calibri"/>
              </a:endParaRPr>
            </a:p>
          </p:txBody>
        </p:sp>
        <p:sp>
          <p:nvSpPr>
            <p:cNvPr id="885" name="Google Shape;885;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grpSp>
        <p:nvGrpSpPr>
          <p:cNvPr id="886" name="Google Shape;886;p34"/>
          <p:cNvGrpSpPr/>
          <p:nvPr/>
        </p:nvGrpSpPr>
        <p:grpSpPr>
          <a:xfrm>
            <a:off x="4937908" y="3943212"/>
            <a:ext cx="1465265" cy="858155"/>
            <a:chOff x="1923690" y="1932317"/>
            <a:chExt cx="3071004" cy="1526875"/>
          </a:xfrm>
        </p:grpSpPr>
        <p:sp>
          <p:nvSpPr>
            <p:cNvPr id="887" name="Google Shape;887;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888" name="Google Shape;888;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Standard Plans</a:t>
              </a:r>
              <a:endParaRPr sz="1800" b="0" i="0" u="none" strike="noStrike" cap="none">
                <a:solidFill>
                  <a:schemeClr val="dk1"/>
                </a:solidFill>
                <a:latin typeface="Calibri"/>
                <a:ea typeface="Calibri"/>
                <a:cs typeface="Calibri"/>
                <a:sym typeface="Calibri"/>
              </a:endParaRPr>
            </a:p>
          </p:txBody>
        </p:sp>
        <p:sp>
          <p:nvSpPr>
            <p:cNvPr id="889" name="Google Shape;889;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grpSp>
        <p:nvGrpSpPr>
          <p:cNvPr id="890" name="Google Shape;890;p34"/>
          <p:cNvGrpSpPr/>
          <p:nvPr/>
        </p:nvGrpSpPr>
        <p:grpSpPr>
          <a:xfrm>
            <a:off x="2740010" y="3940992"/>
            <a:ext cx="1465265" cy="858155"/>
            <a:chOff x="1923690" y="1932317"/>
            <a:chExt cx="3071004" cy="1526875"/>
          </a:xfrm>
        </p:grpSpPr>
        <p:sp>
          <p:nvSpPr>
            <p:cNvPr id="891" name="Google Shape;891;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892" name="Google Shape;892;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Agreement</a:t>
              </a:r>
              <a:endParaRPr sz="1800" b="0" i="0" u="none" strike="noStrike" cap="none">
                <a:solidFill>
                  <a:schemeClr val="dk1"/>
                </a:solidFill>
                <a:latin typeface="Calibri"/>
                <a:ea typeface="Calibri"/>
                <a:cs typeface="Calibri"/>
                <a:sym typeface="Calibri"/>
              </a:endParaRPr>
            </a:p>
          </p:txBody>
        </p:sp>
        <p:sp>
          <p:nvSpPr>
            <p:cNvPr id="893" name="Google Shape;893;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grpSp>
        <p:nvGrpSpPr>
          <p:cNvPr id="894" name="Google Shape;894;p34"/>
          <p:cNvGrpSpPr/>
          <p:nvPr/>
        </p:nvGrpSpPr>
        <p:grpSpPr>
          <a:xfrm>
            <a:off x="626411" y="2781072"/>
            <a:ext cx="1465265" cy="858155"/>
            <a:chOff x="1923690" y="1932317"/>
            <a:chExt cx="3071004" cy="1526875"/>
          </a:xfrm>
        </p:grpSpPr>
        <p:sp>
          <p:nvSpPr>
            <p:cNvPr id="895" name="Google Shape;895;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896" name="Google Shape;896;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Customer</a:t>
              </a:r>
              <a:endParaRPr sz="1800" b="0" i="0" u="none" strike="noStrike" cap="none">
                <a:solidFill>
                  <a:schemeClr val="dk1"/>
                </a:solidFill>
                <a:latin typeface="Calibri"/>
                <a:ea typeface="Calibri"/>
                <a:cs typeface="Calibri"/>
                <a:sym typeface="Calibri"/>
              </a:endParaRPr>
            </a:p>
          </p:txBody>
        </p:sp>
        <p:sp>
          <p:nvSpPr>
            <p:cNvPr id="897" name="Google Shape;897;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grpSp>
        <p:nvGrpSpPr>
          <p:cNvPr id="898" name="Google Shape;898;p34"/>
          <p:cNvGrpSpPr/>
          <p:nvPr/>
        </p:nvGrpSpPr>
        <p:grpSpPr>
          <a:xfrm>
            <a:off x="2740010" y="1631690"/>
            <a:ext cx="1465265" cy="858155"/>
            <a:chOff x="1923690" y="1932317"/>
            <a:chExt cx="3071004" cy="1526875"/>
          </a:xfrm>
        </p:grpSpPr>
        <p:sp>
          <p:nvSpPr>
            <p:cNvPr id="899" name="Google Shape;899;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900" name="Google Shape;900;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Chargeable Activity</a:t>
              </a:r>
              <a:endParaRPr sz="1800" b="0" i="0" u="none" strike="noStrike" cap="none">
                <a:solidFill>
                  <a:schemeClr val="dk1"/>
                </a:solidFill>
                <a:latin typeface="Calibri"/>
                <a:ea typeface="Calibri"/>
                <a:cs typeface="Calibri"/>
                <a:sym typeface="Calibri"/>
              </a:endParaRPr>
            </a:p>
          </p:txBody>
        </p:sp>
        <p:sp>
          <p:nvSpPr>
            <p:cNvPr id="901" name="Google Shape;901;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grpSp>
        <p:nvGrpSpPr>
          <p:cNvPr id="902" name="Google Shape;902;p34"/>
          <p:cNvGrpSpPr/>
          <p:nvPr/>
        </p:nvGrpSpPr>
        <p:grpSpPr>
          <a:xfrm>
            <a:off x="9760902" y="2372714"/>
            <a:ext cx="1465265" cy="858155"/>
            <a:chOff x="1923690" y="1932317"/>
            <a:chExt cx="3071004" cy="1526875"/>
          </a:xfrm>
        </p:grpSpPr>
        <p:sp>
          <p:nvSpPr>
            <p:cNvPr id="903" name="Google Shape;903;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904" name="Google Shape;904;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Tier: Calc Mthd</a:t>
              </a:r>
              <a:endParaRPr sz="1200" b="0" i="0" u="none" strike="noStrike" cap="none">
                <a:solidFill>
                  <a:schemeClr val="dk1"/>
                </a:solidFill>
                <a:latin typeface="Calibri"/>
                <a:ea typeface="Calibri"/>
                <a:cs typeface="Calibri"/>
                <a:sym typeface="Calibri"/>
              </a:endParaRPr>
            </a:p>
          </p:txBody>
        </p:sp>
        <p:sp>
          <p:nvSpPr>
            <p:cNvPr id="905" name="Google Shape;905;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grpSp>
        <p:nvGrpSpPr>
          <p:cNvPr id="906" name="Google Shape;906;p34"/>
          <p:cNvGrpSpPr/>
          <p:nvPr/>
        </p:nvGrpSpPr>
        <p:grpSpPr>
          <a:xfrm>
            <a:off x="9760903" y="3940969"/>
            <a:ext cx="1465265" cy="858155"/>
            <a:chOff x="1923690" y="1932317"/>
            <a:chExt cx="3071004" cy="1526875"/>
          </a:xfrm>
        </p:grpSpPr>
        <p:sp>
          <p:nvSpPr>
            <p:cNvPr id="907" name="Google Shape;907;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908" name="Google Shape;908;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Calc Method</a:t>
              </a:r>
              <a:endParaRPr sz="1800" b="0" i="0" u="none" strike="noStrike" cap="none">
                <a:solidFill>
                  <a:schemeClr val="dk1"/>
                </a:solidFill>
                <a:latin typeface="Calibri"/>
                <a:ea typeface="Calibri"/>
                <a:cs typeface="Calibri"/>
                <a:sym typeface="Calibri"/>
              </a:endParaRPr>
            </a:p>
          </p:txBody>
        </p:sp>
        <p:sp>
          <p:nvSpPr>
            <p:cNvPr id="909" name="Google Shape;909;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grpSp>
        <p:nvGrpSpPr>
          <p:cNvPr id="910" name="Google Shape;910;p34"/>
          <p:cNvGrpSpPr/>
          <p:nvPr/>
        </p:nvGrpSpPr>
        <p:grpSpPr>
          <a:xfrm>
            <a:off x="9751330" y="5506291"/>
            <a:ext cx="1465265" cy="858155"/>
            <a:chOff x="1923690" y="1932317"/>
            <a:chExt cx="3071004" cy="1526875"/>
          </a:xfrm>
        </p:grpSpPr>
        <p:sp>
          <p:nvSpPr>
            <p:cNvPr id="911" name="Google Shape;911;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912" name="Google Shape;912;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Flat: Calc Mthd</a:t>
              </a:r>
              <a:endParaRPr sz="1200" b="0" i="0" u="none" strike="noStrike" cap="none">
                <a:solidFill>
                  <a:schemeClr val="dk1"/>
                </a:solidFill>
                <a:latin typeface="Calibri"/>
                <a:ea typeface="Calibri"/>
                <a:cs typeface="Calibri"/>
                <a:sym typeface="Calibri"/>
              </a:endParaRPr>
            </a:p>
          </p:txBody>
        </p:sp>
        <p:sp>
          <p:nvSpPr>
            <p:cNvPr id="913" name="Google Shape;913;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grpSp>
        <p:nvGrpSpPr>
          <p:cNvPr id="914" name="Google Shape;914;p34"/>
          <p:cNvGrpSpPr/>
          <p:nvPr/>
        </p:nvGrpSpPr>
        <p:grpSpPr>
          <a:xfrm>
            <a:off x="6175344" y="5509224"/>
            <a:ext cx="1465265" cy="858155"/>
            <a:chOff x="1923690" y="1932317"/>
            <a:chExt cx="3071004" cy="1526875"/>
          </a:xfrm>
        </p:grpSpPr>
        <p:sp>
          <p:nvSpPr>
            <p:cNvPr id="915" name="Google Shape;915;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916" name="Google Shape;916;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Authorization</a:t>
              </a:r>
              <a:endParaRPr sz="1800" b="0" i="0" u="none" strike="noStrike" cap="none">
                <a:solidFill>
                  <a:schemeClr val="dk1"/>
                </a:solidFill>
                <a:latin typeface="Calibri"/>
                <a:ea typeface="Calibri"/>
                <a:cs typeface="Calibri"/>
                <a:sym typeface="Calibri"/>
              </a:endParaRPr>
            </a:p>
          </p:txBody>
        </p:sp>
        <p:sp>
          <p:nvSpPr>
            <p:cNvPr id="917" name="Google Shape;917;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cxnSp>
        <p:nvCxnSpPr>
          <p:cNvPr id="918" name="Google Shape;918;p34"/>
          <p:cNvCxnSpPr>
            <a:stCxn id="899" idx="1"/>
            <a:endCxn id="896" idx="0"/>
          </p:cNvCxnSpPr>
          <p:nvPr/>
        </p:nvCxnSpPr>
        <p:spPr>
          <a:xfrm flipH="1">
            <a:off x="1359110" y="2135917"/>
            <a:ext cx="1380900" cy="645300"/>
          </a:xfrm>
          <a:prstGeom prst="bentConnector2">
            <a:avLst/>
          </a:prstGeom>
          <a:noFill/>
          <a:ln w="50800" cap="flat" cmpd="sng">
            <a:solidFill>
              <a:schemeClr val="accent1"/>
            </a:solidFill>
            <a:prstDash val="solid"/>
            <a:miter lim="800000"/>
            <a:headEnd type="none" w="sm" len="sm"/>
            <a:tailEnd type="triangle" w="med" len="med"/>
          </a:ln>
        </p:spPr>
      </p:cxnSp>
      <p:cxnSp>
        <p:nvCxnSpPr>
          <p:cNvPr id="919" name="Google Shape;919;p34"/>
          <p:cNvCxnSpPr>
            <a:stCxn id="900" idx="0"/>
            <a:endCxn id="880" idx="0"/>
          </p:cNvCxnSpPr>
          <p:nvPr/>
        </p:nvCxnSpPr>
        <p:spPr>
          <a:xfrm rot="-5400000">
            <a:off x="5779492" y="-682360"/>
            <a:ext cx="7200" cy="4620900"/>
          </a:xfrm>
          <a:prstGeom prst="bentConnector3">
            <a:avLst>
              <a:gd name="adj1" fmla="val 6879861"/>
            </a:avLst>
          </a:prstGeom>
          <a:noFill/>
          <a:ln w="50800" cap="flat" cmpd="sng">
            <a:solidFill>
              <a:schemeClr val="accent1"/>
            </a:solidFill>
            <a:prstDash val="solid"/>
            <a:miter lim="800000"/>
            <a:headEnd type="none" w="sm" len="sm"/>
            <a:tailEnd type="triangle" w="med" len="med"/>
          </a:ln>
        </p:spPr>
      </p:cxnSp>
      <p:cxnSp>
        <p:nvCxnSpPr>
          <p:cNvPr id="920" name="Google Shape;920;p34"/>
          <p:cNvCxnSpPr>
            <a:endCxn id="892" idx="0"/>
          </p:cNvCxnSpPr>
          <p:nvPr/>
        </p:nvCxnSpPr>
        <p:spPr>
          <a:xfrm>
            <a:off x="3472642" y="2489892"/>
            <a:ext cx="0" cy="1451100"/>
          </a:xfrm>
          <a:prstGeom prst="straightConnector1">
            <a:avLst/>
          </a:prstGeom>
          <a:noFill/>
          <a:ln w="50800" cap="flat" cmpd="sng">
            <a:solidFill>
              <a:schemeClr val="accent1"/>
            </a:solidFill>
            <a:prstDash val="solid"/>
            <a:miter lim="800000"/>
            <a:headEnd type="none" w="sm" len="sm"/>
            <a:tailEnd type="triangle" w="med" len="med"/>
          </a:ln>
        </p:spPr>
      </p:cxnSp>
      <p:sp>
        <p:nvSpPr>
          <p:cNvPr id="921" name="Google Shape;921;p34"/>
          <p:cNvSpPr/>
          <p:nvPr/>
        </p:nvSpPr>
        <p:spPr>
          <a:xfrm>
            <a:off x="6448575" y="1960554"/>
            <a:ext cx="311109" cy="311109"/>
          </a:xfrm>
          <a:prstGeom prst="diamond">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922" name="Google Shape;922;p34"/>
          <p:cNvCxnSpPr/>
          <p:nvPr/>
        </p:nvCxnSpPr>
        <p:spPr>
          <a:xfrm>
            <a:off x="6759684" y="2116109"/>
            <a:ext cx="591271" cy="0"/>
          </a:xfrm>
          <a:prstGeom prst="straightConnector1">
            <a:avLst/>
          </a:prstGeom>
          <a:noFill/>
          <a:ln w="50800" cap="flat" cmpd="sng">
            <a:solidFill>
              <a:schemeClr val="accent1"/>
            </a:solidFill>
            <a:prstDash val="solid"/>
            <a:miter lim="800000"/>
            <a:headEnd type="none" w="sm" len="sm"/>
            <a:tailEnd type="triangle" w="med" len="med"/>
          </a:ln>
        </p:spPr>
      </p:cxnSp>
      <p:sp>
        <p:nvSpPr>
          <p:cNvPr id="923" name="Google Shape;923;p34"/>
          <p:cNvSpPr/>
          <p:nvPr/>
        </p:nvSpPr>
        <p:spPr>
          <a:xfrm>
            <a:off x="6448575" y="4283274"/>
            <a:ext cx="311109" cy="311109"/>
          </a:xfrm>
          <a:prstGeom prst="diamond">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924" name="Google Shape;924;p34"/>
          <p:cNvCxnSpPr/>
          <p:nvPr/>
        </p:nvCxnSpPr>
        <p:spPr>
          <a:xfrm>
            <a:off x="6759684" y="4438829"/>
            <a:ext cx="591271" cy="0"/>
          </a:xfrm>
          <a:prstGeom prst="straightConnector1">
            <a:avLst/>
          </a:prstGeom>
          <a:noFill/>
          <a:ln w="50800" cap="flat" cmpd="sng">
            <a:solidFill>
              <a:schemeClr val="accent1"/>
            </a:solidFill>
            <a:prstDash val="solid"/>
            <a:miter lim="800000"/>
            <a:headEnd type="none" w="sm" len="sm"/>
            <a:tailEnd type="triangle" w="med" len="med"/>
          </a:ln>
        </p:spPr>
      </p:cxnSp>
      <p:cxnSp>
        <p:nvCxnSpPr>
          <p:cNvPr id="925" name="Google Shape;925;p34"/>
          <p:cNvCxnSpPr/>
          <p:nvPr/>
        </p:nvCxnSpPr>
        <p:spPr>
          <a:xfrm rot="10800000">
            <a:off x="5361616" y="2482586"/>
            <a:ext cx="0" cy="1460626"/>
          </a:xfrm>
          <a:prstGeom prst="straightConnector1">
            <a:avLst/>
          </a:prstGeom>
          <a:noFill/>
          <a:ln w="50800" cap="flat" cmpd="sng">
            <a:solidFill>
              <a:schemeClr val="accent1"/>
            </a:solidFill>
            <a:prstDash val="solid"/>
            <a:miter lim="800000"/>
            <a:headEnd type="none" w="sm" len="sm"/>
            <a:tailEnd type="triangle" w="med" len="med"/>
          </a:ln>
        </p:spPr>
      </p:cxnSp>
      <p:cxnSp>
        <p:nvCxnSpPr>
          <p:cNvPr id="926" name="Google Shape;926;p34"/>
          <p:cNvCxnSpPr/>
          <p:nvPr/>
        </p:nvCxnSpPr>
        <p:spPr>
          <a:xfrm rot="10800000">
            <a:off x="8476742" y="2482586"/>
            <a:ext cx="0" cy="1458383"/>
          </a:xfrm>
          <a:prstGeom prst="straightConnector1">
            <a:avLst/>
          </a:prstGeom>
          <a:noFill/>
          <a:ln w="50800" cap="flat" cmpd="sng">
            <a:solidFill>
              <a:schemeClr val="accent1"/>
            </a:solidFill>
            <a:prstDash val="solid"/>
            <a:miter lim="800000"/>
            <a:headEnd type="none" w="sm" len="sm"/>
            <a:tailEnd type="triangle" w="med" len="med"/>
          </a:ln>
        </p:spPr>
      </p:cxnSp>
      <p:cxnSp>
        <p:nvCxnSpPr>
          <p:cNvPr id="927" name="Google Shape;927;p34"/>
          <p:cNvCxnSpPr>
            <a:stCxn id="893" idx="3"/>
            <a:endCxn id="887" idx="1"/>
          </p:cNvCxnSpPr>
          <p:nvPr/>
        </p:nvCxnSpPr>
        <p:spPr>
          <a:xfrm>
            <a:off x="4205275" y="4445219"/>
            <a:ext cx="732600" cy="2100"/>
          </a:xfrm>
          <a:prstGeom prst="straightConnector1">
            <a:avLst/>
          </a:prstGeom>
          <a:noFill/>
          <a:ln w="50800" cap="flat" cmpd="sng">
            <a:solidFill>
              <a:schemeClr val="accent1"/>
            </a:solidFill>
            <a:prstDash val="solid"/>
            <a:miter lim="800000"/>
            <a:headEnd type="none" w="sm" len="sm"/>
            <a:tailEnd type="triangle" w="med" len="med"/>
          </a:ln>
        </p:spPr>
      </p:cxnSp>
      <p:cxnSp>
        <p:nvCxnSpPr>
          <p:cNvPr id="928" name="Google Shape;928;p34"/>
          <p:cNvCxnSpPr>
            <a:stCxn id="929" idx="0"/>
          </p:cNvCxnSpPr>
          <p:nvPr/>
        </p:nvCxnSpPr>
        <p:spPr>
          <a:xfrm rot="10800000">
            <a:off x="6908016" y="3639342"/>
            <a:ext cx="8100" cy="650400"/>
          </a:xfrm>
          <a:prstGeom prst="straightConnector1">
            <a:avLst/>
          </a:prstGeom>
          <a:noFill/>
          <a:ln w="50800" cap="flat" cmpd="sng">
            <a:solidFill>
              <a:schemeClr val="accent1"/>
            </a:solidFill>
            <a:prstDash val="solid"/>
            <a:miter lim="800000"/>
            <a:headEnd type="none" w="sm" len="sm"/>
            <a:tailEnd type="triangle" w="med" len="med"/>
          </a:ln>
        </p:spPr>
      </p:cxnSp>
      <p:sp>
        <p:nvSpPr>
          <p:cNvPr id="929" name="Google Shape;929;p34"/>
          <p:cNvSpPr/>
          <p:nvPr/>
        </p:nvSpPr>
        <p:spPr>
          <a:xfrm rot="5400000">
            <a:off x="6742624" y="4265904"/>
            <a:ext cx="346983" cy="346983"/>
          </a:xfrm>
          <a:prstGeom prst="blockArc">
            <a:avLst>
              <a:gd name="adj1" fmla="val 10800000"/>
              <a:gd name="adj2" fmla="val 222089"/>
              <a:gd name="adj3" fmla="val 1374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cxnSp>
        <p:nvCxnSpPr>
          <p:cNvPr id="930" name="Google Shape;930;p34"/>
          <p:cNvCxnSpPr>
            <a:stCxn id="929" idx="1"/>
            <a:endCxn id="916" idx="0"/>
          </p:cNvCxnSpPr>
          <p:nvPr/>
        </p:nvCxnSpPr>
        <p:spPr>
          <a:xfrm>
            <a:off x="6906454" y="4588737"/>
            <a:ext cx="1500" cy="920400"/>
          </a:xfrm>
          <a:prstGeom prst="straightConnector1">
            <a:avLst/>
          </a:prstGeom>
          <a:noFill/>
          <a:ln w="50800" cap="flat" cmpd="sng">
            <a:solidFill>
              <a:schemeClr val="accent1"/>
            </a:solidFill>
            <a:prstDash val="solid"/>
            <a:miter lim="800000"/>
            <a:headEnd type="none" w="sm" len="sm"/>
            <a:tailEnd type="none" w="sm" len="sm"/>
          </a:ln>
        </p:spPr>
      </p:cxnSp>
      <p:sp>
        <p:nvSpPr>
          <p:cNvPr id="931" name="Google Shape;931;p34"/>
          <p:cNvSpPr/>
          <p:nvPr/>
        </p:nvSpPr>
        <p:spPr>
          <a:xfrm>
            <a:off x="8858523" y="4083390"/>
            <a:ext cx="311109" cy="311109"/>
          </a:xfrm>
          <a:prstGeom prst="diamond">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932" name="Google Shape;932;p34"/>
          <p:cNvCxnSpPr/>
          <p:nvPr/>
        </p:nvCxnSpPr>
        <p:spPr>
          <a:xfrm>
            <a:off x="9169632" y="4238945"/>
            <a:ext cx="591271" cy="0"/>
          </a:xfrm>
          <a:prstGeom prst="straightConnector1">
            <a:avLst/>
          </a:prstGeom>
          <a:noFill/>
          <a:ln w="50800" cap="flat" cmpd="sng">
            <a:solidFill>
              <a:schemeClr val="accent1"/>
            </a:solidFill>
            <a:prstDash val="solid"/>
            <a:miter lim="800000"/>
            <a:headEnd type="none" w="sm" len="sm"/>
            <a:tailEnd type="triangle" w="med" len="med"/>
          </a:ln>
        </p:spPr>
      </p:cxnSp>
      <p:cxnSp>
        <p:nvCxnSpPr>
          <p:cNvPr id="933" name="Google Shape;933;p34"/>
          <p:cNvCxnSpPr/>
          <p:nvPr/>
        </p:nvCxnSpPr>
        <p:spPr>
          <a:xfrm flipH="1">
            <a:off x="8826314" y="4608086"/>
            <a:ext cx="934588" cy="1"/>
          </a:xfrm>
          <a:prstGeom prst="straightConnector1">
            <a:avLst/>
          </a:prstGeom>
          <a:noFill/>
          <a:ln w="50800" cap="flat" cmpd="sng">
            <a:solidFill>
              <a:schemeClr val="accent1"/>
            </a:solidFill>
            <a:prstDash val="solid"/>
            <a:miter lim="800000"/>
            <a:headEnd type="none" w="sm" len="sm"/>
            <a:tailEnd type="triangle" w="med" len="med"/>
          </a:ln>
        </p:spPr>
      </p:cxnSp>
      <p:cxnSp>
        <p:nvCxnSpPr>
          <p:cNvPr id="934" name="Google Shape;934;p34"/>
          <p:cNvCxnSpPr>
            <a:stCxn id="891" idx="1"/>
          </p:cNvCxnSpPr>
          <p:nvPr/>
        </p:nvCxnSpPr>
        <p:spPr>
          <a:xfrm rot="10800000">
            <a:off x="1359110" y="3639119"/>
            <a:ext cx="1380900" cy="806100"/>
          </a:xfrm>
          <a:prstGeom prst="bentConnector3">
            <a:avLst>
              <a:gd name="adj1" fmla="val 100294"/>
            </a:avLst>
          </a:prstGeom>
          <a:noFill/>
          <a:ln w="50800" cap="flat" cmpd="sng">
            <a:solidFill>
              <a:schemeClr val="accent1"/>
            </a:solidFill>
            <a:prstDash val="solid"/>
            <a:miter lim="800000"/>
            <a:headEnd type="none" w="sm" len="sm"/>
            <a:tailEnd type="triangle" w="med" len="med"/>
          </a:ln>
        </p:spPr>
      </p:cxnSp>
      <p:cxnSp>
        <p:nvCxnSpPr>
          <p:cNvPr id="935" name="Google Shape;935;p34"/>
          <p:cNvCxnSpPr/>
          <p:nvPr/>
        </p:nvCxnSpPr>
        <p:spPr>
          <a:xfrm rot="10800000">
            <a:off x="10232043" y="4799124"/>
            <a:ext cx="0" cy="707167"/>
          </a:xfrm>
          <a:prstGeom prst="straightConnector1">
            <a:avLst/>
          </a:prstGeom>
          <a:noFill/>
          <a:ln w="50800" cap="flat" cmpd="sng">
            <a:solidFill>
              <a:schemeClr val="accent1"/>
            </a:solidFill>
            <a:prstDash val="solid"/>
            <a:miter lim="800000"/>
            <a:headEnd type="none" w="sm" len="sm"/>
            <a:tailEnd type="triangle" w="med" len="med"/>
          </a:ln>
        </p:spPr>
      </p:cxnSp>
      <p:grpSp>
        <p:nvGrpSpPr>
          <p:cNvPr id="936" name="Google Shape;936;p34"/>
          <p:cNvGrpSpPr/>
          <p:nvPr/>
        </p:nvGrpSpPr>
        <p:grpSpPr>
          <a:xfrm>
            <a:off x="10641838" y="4815229"/>
            <a:ext cx="127150" cy="690993"/>
            <a:chOff x="10641838" y="5124148"/>
            <a:chExt cx="127150" cy="690993"/>
          </a:xfrm>
        </p:grpSpPr>
        <p:sp>
          <p:nvSpPr>
            <p:cNvPr id="937" name="Google Shape;937;p34"/>
            <p:cNvSpPr/>
            <p:nvPr/>
          </p:nvSpPr>
          <p:spPr>
            <a:xfrm>
              <a:off x="10641838" y="5124148"/>
              <a:ext cx="127150" cy="134193"/>
            </a:xfrm>
            <a:prstGeom prst="triangle">
              <a:avLst>
                <a:gd name="adj" fmla="val 50000"/>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938" name="Google Shape;938;p34"/>
            <p:cNvCxnSpPr>
              <a:stCxn id="937" idx="3"/>
            </p:cNvCxnSpPr>
            <p:nvPr/>
          </p:nvCxnSpPr>
          <p:spPr>
            <a:xfrm>
              <a:off x="10705413" y="5258341"/>
              <a:ext cx="3000" cy="556800"/>
            </a:xfrm>
            <a:prstGeom prst="straightConnector1">
              <a:avLst/>
            </a:prstGeom>
            <a:noFill/>
            <a:ln w="50800" cap="flat" cmpd="sng">
              <a:solidFill>
                <a:schemeClr val="accent1"/>
              </a:solidFill>
              <a:prstDash val="solid"/>
              <a:miter lim="800000"/>
              <a:headEnd type="none" w="sm" len="sm"/>
              <a:tailEnd type="none" w="sm" len="sm"/>
            </a:ln>
          </p:spPr>
        </p:cxnSp>
      </p:grpSp>
      <p:cxnSp>
        <p:nvCxnSpPr>
          <p:cNvPr id="939" name="Google Shape;939;p34"/>
          <p:cNvCxnSpPr/>
          <p:nvPr/>
        </p:nvCxnSpPr>
        <p:spPr>
          <a:xfrm>
            <a:off x="10185638" y="3229312"/>
            <a:ext cx="0" cy="707167"/>
          </a:xfrm>
          <a:prstGeom prst="straightConnector1">
            <a:avLst/>
          </a:prstGeom>
          <a:noFill/>
          <a:ln w="50800" cap="flat" cmpd="sng">
            <a:solidFill>
              <a:schemeClr val="accent1"/>
            </a:solidFill>
            <a:prstDash val="solid"/>
            <a:miter lim="800000"/>
            <a:headEnd type="none" w="sm" len="sm"/>
            <a:tailEnd type="triangle" w="med" len="med"/>
          </a:ln>
        </p:spPr>
      </p:cxnSp>
      <p:grpSp>
        <p:nvGrpSpPr>
          <p:cNvPr id="940" name="Google Shape;940;p34"/>
          <p:cNvGrpSpPr/>
          <p:nvPr/>
        </p:nvGrpSpPr>
        <p:grpSpPr>
          <a:xfrm rot="10800000" flipH="1">
            <a:off x="10595433" y="3234401"/>
            <a:ext cx="127150" cy="691062"/>
            <a:chOff x="10641838" y="5124148"/>
            <a:chExt cx="127150" cy="691062"/>
          </a:xfrm>
        </p:grpSpPr>
        <p:sp>
          <p:nvSpPr>
            <p:cNvPr id="941" name="Google Shape;941;p34"/>
            <p:cNvSpPr/>
            <p:nvPr/>
          </p:nvSpPr>
          <p:spPr>
            <a:xfrm>
              <a:off x="10641838" y="5124148"/>
              <a:ext cx="127150" cy="134193"/>
            </a:xfrm>
            <a:prstGeom prst="triangle">
              <a:avLst>
                <a:gd name="adj" fmla="val 50000"/>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942" name="Google Shape;942;p34"/>
            <p:cNvCxnSpPr/>
            <p:nvPr/>
          </p:nvCxnSpPr>
          <p:spPr>
            <a:xfrm>
              <a:off x="10705413" y="5258341"/>
              <a:ext cx="2982" cy="556869"/>
            </a:xfrm>
            <a:prstGeom prst="straightConnector1">
              <a:avLst/>
            </a:prstGeom>
            <a:noFill/>
            <a:ln w="50800" cap="flat" cmpd="sng">
              <a:solidFill>
                <a:schemeClr val="accent1"/>
              </a:solidFill>
              <a:prstDash val="solid"/>
              <a:miter lim="800000"/>
              <a:headEnd type="none" w="sm" len="sm"/>
              <a:tailEnd type="none" w="sm" len="sm"/>
            </a:ln>
          </p:spPr>
        </p:cxnSp>
      </p:grpSp>
      <p:cxnSp>
        <p:nvCxnSpPr>
          <p:cNvPr id="943" name="Google Shape;943;p34"/>
          <p:cNvCxnSpPr/>
          <p:nvPr/>
        </p:nvCxnSpPr>
        <p:spPr>
          <a:xfrm rot="5400000" flipH="1">
            <a:off x="5722645" y="2599420"/>
            <a:ext cx="569400" cy="336000"/>
          </a:xfrm>
          <a:prstGeom prst="bentConnector3">
            <a:avLst>
              <a:gd name="adj1" fmla="val 98"/>
            </a:avLst>
          </a:prstGeom>
          <a:noFill/>
          <a:ln w="50800" cap="flat" cmpd="sng">
            <a:solidFill>
              <a:schemeClr val="accent1"/>
            </a:solidFill>
            <a:prstDash val="solid"/>
            <a:miter lim="800000"/>
            <a:headEnd type="none" w="sm" len="sm"/>
            <a:tailEnd type="triangle" w="med" len="med"/>
          </a:ln>
        </p:spPr>
      </p:cxnSp>
      <p:cxnSp>
        <p:nvCxnSpPr>
          <p:cNvPr id="944" name="Google Shape;944;p34"/>
          <p:cNvCxnSpPr/>
          <p:nvPr/>
        </p:nvCxnSpPr>
        <p:spPr>
          <a:xfrm rot="5400000">
            <a:off x="5711057" y="3502354"/>
            <a:ext cx="569400" cy="336000"/>
          </a:xfrm>
          <a:prstGeom prst="bentConnector3">
            <a:avLst>
              <a:gd name="adj1" fmla="val 98"/>
            </a:avLst>
          </a:prstGeom>
          <a:noFill/>
          <a:ln w="50800" cap="flat" cmpd="sng">
            <a:solidFill>
              <a:schemeClr val="accent1"/>
            </a:solidFill>
            <a:prstDash val="solid"/>
            <a:miter lim="800000"/>
            <a:headEnd type="none" w="sm" len="sm"/>
            <a:tailEnd type="triangle" w="med" len="med"/>
          </a:ln>
        </p:spPr>
      </p:cxnSp>
      <p:cxnSp>
        <p:nvCxnSpPr>
          <p:cNvPr id="945" name="Google Shape;945;p34"/>
          <p:cNvCxnSpPr/>
          <p:nvPr/>
        </p:nvCxnSpPr>
        <p:spPr>
          <a:xfrm rot="-5400000">
            <a:off x="7532048" y="2606679"/>
            <a:ext cx="569400" cy="336000"/>
          </a:xfrm>
          <a:prstGeom prst="bentConnector3">
            <a:avLst>
              <a:gd name="adj1" fmla="val 98"/>
            </a:avLst>
          </a:prstGeom>
          <a:noFill/>
          <a:ln w="50800" cap="flat" cmpd="sng">
            <a:solidFill>
              <a:schemeClr val="accent1"/>
            </a:solidFill>
            <a:prstDash val="solid"/>
            <a:miter lim="800000"/>
            <a:headEnd type="none" w="sm" len="sm"/>
            <a:tailEnd type="triangle" w="med" len="med"/>
          </a:ln>
        </p:spPr>
      </p:cxnSp>
      <p:cxnSp>
        <p:nvCxnSpPr>
          <p:cNvPr id="946" name="Google Shape;946;p34"/>
          <p:cNvCxnSpPr/>
          <p:nvPr/>
        </p:nvCxnSpPr>
        <p:spPr>
          <a:xfrm rot="-5400000" flipH="1">
            <a:off x="7520462" y="3509612"/>
            <a:ext cx="569400" cy="336000"/>
          </a:xfrm>
          <a:prstGeom prst="bentConnector3">
            <a:avLst>
              <a:gd name="adj1" fmla="val 98"/>
            </a:avLst>
          </a:prstGeom>
          <a:noFill/>
          <a:ln w="50800" cap="flat" cmpd="sng">
            <a:solidFill>
              <a:schemeClr val="accent1"/>
            </a:solidFill>
            <a:prstDash val="solid"/>
            <a:miter lim="800000"/>
            <a:headEnd type="none" w="sm" len="sm"/>
            <a:tailEnd type="triangle" w="med" len="med"/>
          </a:ln>
        </p:spPr>
      </p:cxnSp>
      <p:pic>
        <p:nvPicPr>
          <p:cNvPr id="947" name="Google Shape;947;p34"/>
          <p:cNvPicPr preferRelativeResize="0"/>
          <p:nvPr/>
        </p:nvPicPr>
        <p:blipFill rotWithShape="1">
          <a:blip r:embed="rId3">
            <a:alphaModFix/>
          </a:blip>
          <a:srcRect/>
          <a:stretch/>
        </p:blipFill>
        <p:spPr>
          <a:xfrm>
            <a:off x="10994047" y="387118"/>
            <a:ext cx="440896" cy="582447"/>
          </a:xfrm>
          <a:prstGeom prst="rect">
            <a:avLst/>
          </a:prstGeom>
          <a:noFill/>
          <a:ln>
            <a:noFill/>
          </a:ln>
        </p:spPr>
      </p:pic>
      <p:sp>
        <p:nvSpPr>
          <p:cNvPr id="948" name="Google Shape;948;p34"/>
          <p:cNvSpPr txBox="1"/>
          <p:nvPr/>
        </p:nvSpPr>
        <p:spPr>
          <a:xfrm>
            <a:off x="2049560" y="6431995"/>
            <a:ext cx="10261600" cy="408830"/>
          </a:xfrm>
          <a:prstGeom prst="rect">
            <a:avLst/>
          </a:prstGeom>
          <a:noFill/>
          <a:ln>
            <a:noFill/>
          </a:ln>
        </p:spPr>
        <p:txBody>
          <a:bodyPr spcFirstLastPara="1" wrap="square" lIns="91425" tIns="45700" rIns="91425" bIns="45700"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1800" b="0" i="0" u="none" strike="noStrike" cap="none">
                <a:solidFill>
                  <a:schemeClr val="dk1"/>
                </a:solidFill>
                <a:latin typeface="Calibri"/>
                <a:ea typeface="Calibri"/>
                <a:cs typeface="Calibri"/>
                <a:sym typeface="Calibri"/>
              </a:rPr>
              <a:t>Please see </a:t>
            </a:r>
            <a:r>
              <a:rPr lang="en-US" sz="1800" b="0" i="0" u="none" strike="noStrike" cap="none">
                <a:solidFill>
                  <a:schemeClr val="accent5"/>
                </a:solidFill>
                <a:latin typeface="Calibri"/>
                <a:ea typeface="Calibri"/>
                <a:cs typeface="Calibri"/>
                <a:sym typeface="Calibri"/>
              </a:rPr>
              <a:t>https://miro.com/app/board/o9J_kvfvWeY=/?moveToWidget=3074457356476780707&amp;cot=14</a:t>
            </a:r>
            <a:endParaRPr sz="1400" b="0" i="0" u="none" strike="noStrike" cap="none">
              <a:solidFill>
                <a:srgbClr val="000000"/>
              </a:solidFill>
              <a:latin typeface="Arial"/>
              <a:ea typeface="Arial"/>
              <a:cs typeface="Arial"/>
              <a:sym typeface="Arial"/>
            </a:endParaRPr>
          </a:p>
        </p:txBody>
      </p:sp>
      <p:grpSp>
        <p:nvGrpSpPr>
          <p:cNvPr id="949" name="Google Shape;949;p34"/>
          <p:cNvGrpSpPr/>
          <p:nvPr/>
        </p:nvGrpSpPr>
        <p:grpSpPr>
          <a:xfrm>
            <a:off x="6175344" y="2781072"/>
            <a:ext cx="1465265" cy="858155"/>
            <a:chOff x="1923690" y="1932317"/>
            <a:chExt cx="3071004" cy="1526875"/>
          </a:xfrm>
        </p:grpSpPr>
        <p:sp>
          <p:nvSpPr>
            <p:cNvPr id="950" name="Google Shape;950;p34"/>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sp>
          <p:nvSpPr>
            <p:cNvPr id="951" name="Google Shape;951;p34"/>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Product Manager</a:t>
              </a:r>
              <a:endParaRPr sz="1800" b="0" i="0" u="none" strike="noStrike" cap="none">
                <a:solidFill>
                  <a:schemeClr val="dk1"/>
                </a:solidFill>
                <a:latin typeface="Calibri"/>
                <a:ea typeface="Calibri"/>
                <a:cs typeface="Calibri"/>
                <a:sym typeface="Calibri"/>
              </a:endParaRPr>
            </a:p>
          </p:txBody>
        </p:sp>
        <p:sp>
          <p:nvSpPr>
            <p:cNvPr id="952" name="Google Shape;952;p34"/>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35"/>
          <p:cNvPicPr preferRelativeResize="0"/>
          <p:nvPr/>
        </p:nvPicPr>
        <p:blipFill rotWithShape="1">
          <a:blip r:embed="rId3">
            <a:alphaModFix/>
          </a:blip>
          <a:srcRect/>
          <a:stretch/>
        </p:blipFill>
        <p:spPr>
          <a:xfrm>
            <a:off x="626411" y="913896"/>
            <a:ext cx="10895029" cy="5140916"/>
          </a:xfrm>
          <a:prstGeom prst="rect">
            <a:avLst/>
          </a:prstGeom>
          <a:noFill/>
          <a:ln>
            <a:noFill/>
          </a:ln>
        </p:spPr>
      </p:pic>
      <p:sp>
        <p:nvSpPr>
          <p:cNvPr id="958" name="Google Shape;958;p35"/>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Actual Domain Model &amp; Story Map</a:t>
            </a:r>
            <a:endParaRPr/>
          </a:p>
        </p:txBody>
      </p:sp>
      <p:sp>
        <p:nvSpPr>
          <p:cNvPr id="959" name="Google Shape;959;p35"/>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35</a:t>
            </a:fld>
            <a:endParaRPr sz="1200" b="0" i="0" u="none" strike="noStrike" cap="none">
              <a:solidFill>
                <a:srgbClr val="3E4043"/>
              </a:solidFill>
              <a:latin typeface="Calibri"/>
              <a:ea typeface="Calibri"/>
              <a:cs typeface="Calibri"/>
              <a:sym typeface="Calibri"/>
            </a:endParaRPr>
          </a:p>
        </p:txBody>
      </p:sp>
      <p:pic>
        <p:nvPicPr>
          <p:cNvPr id="960" name="Google Shape;960;p35"/>
          <p:cNvPicPr preferRelativeResize="0"/>
          <p:nvPr/>
        </p:nvPicPr>
        <p:blipFill rotWithShape="1">
          <a:blip r:embed="rId4">
            <a:alphaModFix/>
          </a:blip>
          <a:srcRect/>
          <a:stretch/>
        </p:blipFill>
        <p:spPr>
          <a:xfrm>
            <a:off x="10360965" y="385410"/>
            <a:ext cx="442102" cy="582036"/>
          </a:xfrm>
          <a:prstGeom prst="rect">
            <a:avLst/>
          </a:prstGeom>
          <a:noFill/>
          <a:ln>
            <a:noFill/>
          </a:ln>
        </p:spPr>
      </p:pic>
      <p:pic>
        <p:nvPicPr>
          <p:cNvPr id="961" name="Google Shape;961;p35"/>
          <p:cNvPicPr preferRelativeResize="0"/>
          <p:nvPr/>
        </p:nvPicPr>
        <p:blipFill rotWithShape="1">
          <a:blip r:embed="rId5">
            <a:alphaModFix/>
          </a:blip>
          <a:srcRect/>
          <a:stretch/>
        </p:blipFill>
        <p:spPr>
          <a:xfrm>
            <a:off x="10994047" y="387118"/>
            <a:ext cx="440896" cy="58244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36"/>
          <p:cNvSpPr txBox="1">
            <a:spLocks noGrp="1"/>
          </p:cNvSpPr>
          <p:nvPr>
            <p:ph type="title"/>
          </p:nvPr>
        </p:nvSpPr>
        <p:spPr>
          <a:xfrm>
            <a:off x="626411" y="335322"/>
            <a:ext cx="10895030" cy="4247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Domain Model in progress…</a:t>
            </a:r>
            <a:endParaRPr/>
          </a:p>
        </p:txBody>
      </p:sp>
      <p:sp>
        <p:nvSpPr>
          <p:cNvPr id="967" name="Google Shape;967;p36"/>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pic>
        <p:nvPicPr>
          <p:cNvPr id="968" name="Google Shape;968;p36"/>
          <p:cNvPicPr preferRelativeResize="0"/>
          <p:nvPr/>
        </p:nvPicPr>
        <p:blipFill rotWithShape="1">
          <a:blip r:embed="rId3">
            <a:alphaModFix/>
          </a:blip>
          <a:srcRect/>
          <a:stretch/>
        </p:blipFill>
        <p:spPr>
          <a:xfrm>
            <a:off x="0" y="827314"/>
            <a:ext cx="12192000" cy="6030685"/>
          </a:xfrm>
          <a:prstGeom prst="rect">
            <a:avLst/>
          </a:prstGeom>
          <a:noFill/>
          <a:ln>
            <a:noFill/>
          </a:ln>
        </p:spPr>
      </p:pic>
      <p:pic>
        <p:nvPicPr>
          <p:cNvPr id="969" name="Google Shape;969;p36"/>
          <p:cNvPicPr preferRelativeResize="0"/>
          <p:nvPr/>
        </p:nvPicPr>
        <p:blipFill rotWithShape="1">
          <a:blip r:embed="rId4">
            <a:alphaModFix/>
          </a:blip>
          <a:srcRect/>
          <a:stretch/>
        </p:blipFill>
        <p:spPr>
          <a:xfrm>
            <a:off x="10360965" y="385410"/>
            <a:ext cx="442102" cy="582036"/>
          </a:xfrm>
          <a:prstGeom prst="rect">
            <a:avLst/>
          </a:prstGeom>
          <a:noFill/>
          <a:ln>
            <a:noFill/>
          </a:ln>
        </p:spPr>
      </p:pic>
      <p:pic>
        <p:nvPicPr>
          <p:cNvPr id="970" name="Google Shape;970;p36"/>
          <p:cNvPicPr preferRelativeResize="0"/>
          <p:nvPr/>
        </p:nvPicPr>
        <p:blipFill rotWithShape="1">
          <a:blip r:embed="rId5">
            <a:alphaModFix/>
          </a:blip>
          <a:srcRect/>
          <a:stretch/>
        </p:blipFill>
        <p:spPr>
          <a:xfrm>
            <a:off x="10994047" y="387118"/>
            <a:ext cx="440896" cy="58244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74"/>
        <p:cNvGrpSpPr/>
        <p:nvPr/>
      </p:nvGrpSpPr>
      <p:grpSpPr>
        <a:xfrm>
          <a:off x="0" y="0"/>
          <a:ext cx="0" cy="0"/>
          <a:chOff x="0" y="0"/>
          <a:chExt cx="0" cy="0"/>
        </a:xfrm>
      </p:grpSpPr>
      <p:sp>
        <p:nvSpPr>
          <p:cNvPr id="975" name="Google Shape;975;p37"/>
          <p:cNvSpPr txBox="1"/>
          <p:nvPr/>
        </p:nvSpPr>
        <p:spPr>
          <a:xfrm>
            <a:off x="4275897" y="11688763"/>
            <a:ext cx="1279525" cy="762000"/>
          </a:xfrm>
          <a:prstGeom prst="rect">
            <a:avLst/>
          </a:prstGeom>
          <a:solidFill>
            <a:srgbClr val="EAEAEA"/>
          </a:solidFill>
          <a:ln w="12700" cap="flat" cmpd="sng">
            <a:solidFill>
              <a:schemeClr val="dk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66"/>
              </a:buClr>
              <a:buSzPts val="1100"/>
              <a:buFont typeface="Verdana"/>
              <a:buNone/>
            </a:pPr>
            <a:r>
              <a:rPr lang="en-US" sz="1100" b="1" i="0" u="none" strike="noStrike" cap="none">
                <a:solidFill>
                  <a:srgbClr val="000066"/>
                </a:solidFill>
                <a:latin typeface="Verdana"/>
                <a:ea typeface="Verdana"/>
                <a:cs typeface="Verdana"/>
                <a:sym typeface="Verdana"/>
              </a:rPr>
              <a:t>Specifications</a:t>
            </a:r>
            <a:endParaRPr sz="1400" b="0" i="0" u="none" strike="noStrike" cap="none">
              <a:solidFill>
                <a:srgbClr val="000000"/>
              </a:solidFill>
              <a:latin typeface="Arial"/>
              <a:ea typeface="Arial"/>
              <a:cs typeface="Arial"/>
              <a:sym typeface="Arial"/>
            </a:endParaRPr>
          </a:p>
        </p:txBody>
      </p:sp>
      <p:sp>
        <p:nvSpPr>
          <p:cNvPr id="976" name="Google Shape;976;p37"/>
          <p:cNvSpPr/>
          <p:nvPr/>
        </p:nvSpPr>
        <p:spPr>
          <a:xfrm>
            <a:off x="2135324" y="1159129"/>
            <a:ext cx="7921351" cy="5087929"/>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Exercise: Take 90 mins </a:t>
            </a:r>
            <a:br>
              <a:rPr lang="en-US" sz="2400" b="1" i="0" u="none" strike="noStrike" cap="none">
                <a:solidFill>
                  <a:srgbClr val="000000"/>
                </a:solidFill>
                <a:latin typeface="Calibri"/>
                <a:ea typeface="Calibri"/>
                <a:cs typeface="Calibri"/>
                <a:sym typeface="Calibri"/>
              </a:rPr>
            </a:br>
            <a:r>
              <a:rPr lang="en-US" sz="2400" b="1" i="0" u="sng" strike="noStrike" cap="none">
                <a:solidFill>
                  <a:srgbClr val="000000"/>
                </a:solidFill>
                <a:latin typeface="Calibri"/>
                <a:ea typeface="Calibri"/>
                <a:cs typeface="Calibri"/>
                <a:sym typeface="Calibri"/>
              </a:rPr>
              <a:t>Walk the domain model and update the story map</a:t>
            </a:r>
            <a:endParaRPr sz="1400" b="0" i="0" u="sng"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Walk your domain model</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Compare the steps you walked to the story map</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Update the story map with the same language of your domain model</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Update the story map to include any missing stories</a:t>
            </a:r>
            <a:endParaRPr sz="1400" b="0" i="0" u="none" strike="noStrike" cap="none">
              <a:solidFill>
                <a:srgbClr val="000000"/>
              </a:solidFill>
              <a:latin typeface="Arial"/>
              <a:ea typeface="Arial"/>
              <a:cs typeface="Arial"/>
              <a:sym typeface="Arial"/>
            </a:endParaRPr>
          </a:p>
          <a:p>
            <a:pPr marL="0" marR="0" lvl="0" indent="0" algn="l" rtl="0">
              <a:lnSpc>
                <a:spcPct val="122916"/>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22916"/>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Each team be ready to spend 10 minutes showing their results!</a:t>
            </a:r>
            <a:endParaRPr sz="1400" b="0" i="0" u="none" strike="noStrike" cap="none">
              <a:solidFill>
                <a:srgbClr val="000000"/>
              </a:solidFill>
              <a:latin typeface="Calibri"/>
              <a:ea typeface="Calibri"/>
              <a:cs typeface="Calibri"/>
              <a:sym typeface="Calibri"/>
            </a:endParaRPr>
          </a:p>
          <a:p>
            <a:pPr marL="457200" marR="0" lvl="0" indent="-304800" algn="l" rtl="0">
              <a:lnSpc>
                <a:spcPct val="122916"/>
              </a:lnSpc>
              <a:spcBef>
                <a:spcPts val="0"/>
              </a:spcBef>
              <a:spcAft>
                <a:spcPts val="0"/>
              </a:spcAft>
              <a:buClr>
                <a:srgbClr val="000000"/>
              </a:buClr>
              <a:buSzPts val="2400"/>
              <a:buFont typeface="Arial"/>
              <a:buNone/>
            </a:pPr>
            <a:endParaRPr sz="2400" b="1" i="1" u="none" strike="noStrike" cap="non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414591"/>
            </a:gs>
            <a:gs pos="12400">
              <a:srgbClr val="0070C0"/>
            </a:gs>
            <a:gs pos="100000">
              <a:srgbClr val="00B0F0"/>
            </a:gs>
          </a:gsLst>
          <a:lin ang="2400000" scaled="0"/>
        </a:gradFill>
        <a:effectLst/>
      </p:bgPr>
    </p:bg>
    <p:spTree>
      <p:nvGrpSpPr>
        <p:cNvPr id="1" name="Shape 980"/>
        <p:cNvGrpSpPr/>
        <p:nvPr/>
      </p:nvGrpSpPr>
      <p:grpSpPr>
        <a:xfrm>
          <a:off x="0" y="0"/>
          <a:ext cx="0" cy="0"/>
          <a:chOff x="0" y="0"/>
          <a:chExt cx="0" cy="0"/>
        </a:xfrm>
      </p:grpSpPr>
      <p:sp>
        <p:nvSpPr>
          <p:cNvPr id="981" name="Google Shape;981;p38"/>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38</a:t>
            </a:fld>
            <a:endParaRPr sz="1200" b="0" i="0" u="none" strike="noStrike" cap="none">
              <a:solidFill>
                <a:srgbClr val="FFFFFF"/>
              </a:solidFill>
              <a:latin typeface="Calibri"/>
              <a:ea typeface="Calibri"/>
              <a:cs typeface="Calibri"/>
              <a:sym typeface="Calibri"/>
            </a:endParaRPr>
          </a:p>
        </p:txBody>
      </p:sp>
      <p:sp>
        <p:nvSpPr>
          <p:cNvPr id="982" name="Google Shape;982;p38"/>
          <p:cNvSpPr txBox="1">
            <a:spLocks noGrp="1"/>
          </p:cNvSpPr>
          <p:nvPr>
            <p:ph type="title"/>
          </p:nvPr>
        </p:nvSpPr>
        <p:spPr>
          <a:xfrm>
            <a:off x="899293" y="2579567"/>
            <a:ext cx="10890504" cy="151423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Aggregate, Roots, Entities, and Bounded Contexts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39"/>
          <p:cNvSpPr/>
          <p:nvPr/>
        </p:nvSpPr>
        <p:spPr>
          <a:xfrm>
            <a:off x="7226915" y="1238472"/>
            <a:ext cx="4794648" cy="4411441"/>
          </a:xfrm>
          <a:prstGeom prst="roundRect">
            <a:avLst>
              <a:gd name="adj" fmla="val 10405"/>
            </a:avLst>
          </a:prstGeom>
          <a:solidFill>
            <a:srgbClr val="FFFFFF"/>
          </a:solidFill>
          <a:ln w="28575" cap="flat" cmpd="sng">
            <a:solidFill>
              <a:srgbClr val="000000"/>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9" name="Google Shape;989;p39"/>
          <p:cNvSpPr/>
          <p:nvPr/>
        </p:nvSpPr>
        <p:spPr>
          <a:xfrm>
            <a:off x="7634731" y="1610475"/>
            <a:ext cx="3957194" cy="2562164"/>
          </a:xfrm>
          <a:custGeom>
            <a:avLst/>
            <a:gdLst/>
            <a:ahLst/>
            <a:cxnLst/>
            <a:rect l="l" t="t" r="r" b="b"/>
            <a:pathLst>
              <a:path w="4324350" h="2562164" extrusionOk="0">
                <a:moveTo>
                  <a:pt x="2924175" y="542925"/>
                </a:moveTo>
                <a:cubicBezTo>
                  <a:pt x="2892425" y="539750"/>
                  <a:pt x="2860553" y="537617"/>
                  <a:pt x="2828925" y="533400"/>
                </a:cubicBezTo>
                <a:cubicBezTo>
                  <a:pt x="2812878" y="531260"/>
                  <a:pt x="2797442" y="525117"/>
                  <a:pt x="2781300" y="523875"/>
                </a:cubicBezTo>
                <a:cubicBezTo>
                  <a:pt x="2714746" y="518755"/>
                  <a:pt x="2647923" y="518053"/>
                  <a:pt x="2581275" y="514350"/>
                </a:cubicBezTo>
                <a:cubicBezTo>
                  <a:pt x="2533618" y="511702"/>
                  <a:pt x="2486025" y="508000"/>
                  <a:pt x="2438400" y="504825"/>
                </a:cubicBezTo>
                <a:cubicBezTo>
                  <a:pt x="2362200" y="508000"/>
                  <a:pt x="2285885" y="509103"/>
                  <a:pt x="2209800" y="514350"/>
                </a:cubicBezTo>
                <a:cubicBezTo>
                  <a:pt x="2193649" y="515464"/>
                  <a:pt x="2178103" y="520979"/>
                  <a:pt x="2162175" y="523875"/>
                </a:cubicBezTo>
                <a:cubicBezTo>
                  <a:pt x="2028123" y="548248"/>
                  <a:pt x="2175041" y="519397"/>
                  <a:pt x="2057400" y="542925"/>
                </a:cubicBezTo>
                <a:cubicBezTo>
                  <a:pt x="2038350" y="555625"/>
                  <a:pt x="2012950" y="561975"/>
                  <a:pt x="2000250" y="581025"/>
                </a:cubicBezTo>
                <a:cubicBezTo>
                  <a:pt x="1974850" y="619125"/>
                  <a:pt x="1990725" y="603250"/>
                  <a:pt x="1952625" y="628650"/>
                </a:cubicBezTo>
                <a:cubicBezTo>
                  <a:pt x="1946275" y="638175"/>
                  <a:pt x="1938695" y="646986"/>
                  <a:pt x="1933575" y="657225"/>
                </a:cubicBezTo>
                <a:cubicBezTo>
                  <a:pt x="1920741" y="682892"/>
                  <a:pt x="1929264" y="693144"/>
                  <a:pt x="1905000" y="714375"/>
                </a:cubicBezTo>
                <a:cubicBezTo>
                  <a:pt x="1881032" y="735347"/>
                  <a:pt x="1844861" y="760867"/>
                  <a:pt x="1809750" y="762000"/>
                </a:cubicBezTo>
                <a:cubicBezTo>
                  <a:pt x="1625668" y="767938"/>
                  <a:pt x="1441450" y="768350"/>
                  <a:pt x="1257300" y="771525"/>
                </a:cubicBezTo>
                <a:lnTo>
                  <a:pt x="1200150" y="781050"/>
                </a:lnTo>
                <a:cubicBezTo>
                  <a:pt x="1177960" y="784464"/>
                  <a:pt x="1155351" y="785527"/>
                  <a:pt x="1133475" y="790575"/>
                </a:cubicBezTo>
                <a:cubicBezTo>
                  <a:pt x="1113909" y="795090"/>
                  <a:pt x="1076325" y="809625"/>
                  <a:pt x="1076325" y="809625"/>
                </a:cubicBezTo>
                <a:cubicBezTo>
                  <a:pt x="1064988" y="826631"/>
                  <a:pt x="1043059" y="856964"/>
                  <a:pt x="1038225" y="876300"/>
                </a:cubicBezTo>
                <a:cubicBezTo>
                  <a:pt x="1028857" y="913772"/>
                  <a:pt x="1028543" y="953128"/>
                  <a:pt x="1019175" y="990600"/>
                </a:cubicBezTo>
                <a:cubicBezTo>
                  <a:pt x="1016000" y="1003300"/>
                  <a:pt x="1015504" y="1016991"/>
                  <a:pt x="1009650" y="1028700"/>
                </a:cubicBezTo>
                <a:cubicBezTo>
                  <a:pt x="1002550" y="1042899"/>
                  <a:pt x="993993" y="1057573"/>
                  <a:pt x="981075" y="1066800"/>
                </a:cubicBezTo>
                <a:cubicBezTo>
                  <a:pt x="970423" y="1074409"/>
                  <a:pt x="955675" y="1073150"/>
                  <a:pt x="942975" y="1076325"/>
                </a:cubicBezTo>
                <a:cubicBezTo>
                  <a:pt x="933450" y="1082675"/>
                  <a:pt x="924922" y="1090866"/>
                  <a:pt x="914400" y="1095375"/>
                </a:cubicBezTo>
                <a:cubicBezTo>
                  <a:pt x="900711" y="1101242"/>
                  <a:pt x="839524" y="1111713"/>
                  <a:pt x="828675" y="1114425"/>
                </a:cubicBezTo>
                <a:cubicBezTo>
                  <a:pt x="818935" y="1116860"/>
                  <a:pt x="809945" y="1121981"/>
                  <a:pt x="800100" y="1123950"/>
                </a:cubicBezTo>
                <a:cubicBezTo>
                  <a:pt x="737303" y="1136509"/>
                  <a:pt x="673094" y="1136953"/>
                  <a:pt x="609600" y="1143000"/>
                </a:cubicBezTo>
                <a:cubicBezTo>
                  <a:pt x="572671" y="1146517"/>
                  <a:pt x="504759" y="1156617"/>
                  <a:pt x="466725" y="1162050"/>
                </a:cubicBezTo>
                <a:cubicBezTo>
                  <a:pt x="457200" y="1165225"/>
                  <a:pt x="448190" y="1171575"/>
                  <a:pt x="438150" y="1171575"/>
                </a:cubicBezTo>
                <a:cubicBezTo>
                  <a:pt x="387251" y="1171575"/>
                  <a:pt x="336397" y="1167115"/>
                  <a:pt x="285750" y="1162050"/>
                </a:cubicBezTo>
                <a:cubicBezTo>
                  <a:pt x="272724" y="1160747"/>
                  <a:pt x="260429" y="1155365"/>
                  <a:pt x="247650" y="1152525"/>
                </a:cubicBezTo>
                <a:cubicBezTo>
                  <a:pt x="231846" y="1149013"/>
                  <a:pt x="215900" y="1146175"/>
                  <a:pt x="200025" y="1143000"/>
                </a:cubicBezTo>
                <a:cubicBezTo>
                  <a:pt x="165100" y="1146175"/>
                  <a:pt x="129967" y="1147565"/>
                  <a:pt x="95250" y="1152525"/>
                </a:cubicBezTo>
                <a:cubicBezTo>
                  <a:pt x="85311" y="1153945"/>
                  <a:pt x="72511" y="1153880"/>
                  <a:pt x="66675" y="1162050"/>
                </a:cubicBezTo>
                <a:cubicBezTo>
                  <a:pt x="55003" y="1178390"/>
                  <a:pt x="53975" y="1200150"/>
                  <a:pt x="47625" y="1219200"/>
                </a:cubicBezTo>
                <a:cubicBezTo>
                  <a:pt x="33960" y="1260194"/>
                  <a:pt x="40535" y="1238035"/>
                  <a:pt x="28575" y="1285875"/>
                </a:cubicBezTo>
                <a:cubicBezTo>
                  <a:pt x="25400" y="1362075"/>
                  <a:pt x="24297" y="1438390"/>
                  <a:pt x="19050" y="1514475"/>
                </a:cubicBezTo>
                <a:cubicBezTo>
                  <a:pt x="17936" y="1530626"/>
                  <a:pt x="12421" y="1546172"/>
                  <a:pt x="9525" y="1562100"/>
                </a:cubicBezTo>
                <a:cubicBezTo>
                  <a:pt x="6070" y="1581101"/>
                  <a:pt x="3175" y="1600200"/>
                  <a:pt x="0" y="1619250"/>
                </a:cubicBezTo>
                <a:cubicBezTo>
                  <a:pt x="3175" y="1685925"/>
                  <a:pt x="-1449" y="1753433"/>
                  <a:pt x="9525" y="1819275"/>
                </a:cubicBezTo>
                <a:cubicBezTo>
                  <a:pt x="11740" y="1832562"/>
                  <a:pt x="27752" y="1839226"/>
                  <a:pt x="38100" y="1847850"/>
                </a:cubicBezTo>
                <a:cubicBezTo>
                  <a:pt x="46894" y="1855179"/>
                  <a:pt x="56436" y="1861780"/>
                  <a:pt x="66675" y="1866900"/>
                </a:cubicBezTo>
                <a:cubicBezTo>
                  <a:pt x="116371" y="1891748"/>
                  <a:pt x="247712" y="1885393"/>
                  <a:pt x="257175" y="1885950"/>
                </a:cubicBezTo>
                <a:cubicBezTo>
                  <a:pt x="266700" y="1889125"/>
                  <a:pt x="277910" y="1889203"/>
                  <a:pt x="285750" y="1895475"/>
                </a:cubicBezTo>
                <a:cubicBezTo>
                  <a:pt x="294689" y="1902626"/>
                  <a:pt x="296705" y="1915955"/>
                  <a:pt x="304800" y="1924050"/>
                </a:cubicBezTo>
                <a:cubicBezTo>
                  <a:pt x="312895" y="1932145"/>
                  <a:pt x="323850" y="1936750"/>
                  <a:pt x="333375" y="1943100"/>
                </a:cubicBezTo>
                <a:cubicBezTo>
                  <a:pt x="411328" y="2060029"/>
                  <a:pt x="345141" y="1949827"/>
                  <a:pt x="361950" y="2286000"/>
                </a:cubicBezTo>
                <a:cubicBezTo>
                  <a:pt x="363071" y="2308423"/>
                  <a:pt x="368508" y="2330421"/>
                  <a:pt x="371475" y="2352675"/>
                </a:cubicBezTo>
                <a:cubicBezTo>
                  <a:pt x="383567" y="2443367"/>
                  <a:pt x="357658" y="2417204"/>
                  <a:pt x="419100" y="2447925"/>
                </a:cubicBezTo>
                <a:cubicBezTo>
                  <a:pt x="495300" y="2444750"/>
                  <a:pt x="571603" y="2443473"/>
                  <a:pt x="647700" y="2438400"/>
                </a:cubicBezTo>
                <a:cubicBezTo>
                  <a:pt x="666970" y="2437115"/>
                  <a:pt x="685599" y="2430415"/>
                  <a:pt x="704850" y="2428875"/>
                </a:cubicBezTo>
                <a:cubicBezTo>
                  <a:pt x="765066" y="2424058"/>
                  <a:pt x="825500" y="2422525"/>
                  <a:pt x="885825" y="2419350"/>
                </a:cubicBezTo>
                <a:lnTo>
                  <a:pt x="1085850" y="2428875"/>
                </a:lnTo>
                <a:lnTo>
                  <a:pt x="1543050" y="2438400"/>
                </a:lnTo>
                <a:cubicBezTo>
                  <a:pt x="1559228" y="2439010"/>
                  <a:pt x="1574747" y="2445029"/>
                  <a:pt x="1590675" y="2447925"/>
                </a:cubicBezTo>
                <a:cubicBezTo>
                  <a:pt x="1611977" y="2451798"/>
                  <a:pt x="1662140" y="2458056"/>
                  <a:pt x="1685925" y="2466975"/>
                </a:cubicBezTo>
                <a:cubicBezTo>
                  <a:pt x="1699220" y="2471961"/>
                  <a:pt x="1710842" y="2480752"/>
                  <a:pt x="1724025" y="2486025"/>
                </a:cubicBezTo>
                <a:cubicBezTo>
                  <a:pt x="1739555" y="2492237"/>
                  <a:pt x="1835017" y="2522750"/>
                  <a:pt x="1847850" y="2524125"/>
                </a:cubicBezTo>
                <a:cubicBezTo>
                  <a:pt x="1914221" y="2531236"/>
                  <a:pt x="1981200" y="2530475"/>
                  <a:pt x="2047875" y="2533650"/>
                </a:cubicBezTo>
                <a:cubicBezTo>
                  <a:pt x="2265623" y="2588087"/>
                  <a:pt x="2103088" y="2550947"/>
                  <a:pt x="2647950" y="2533650"/>
                </a:cubicBezTo>
                <a:cubicBezTo>
                  <a:pt x="2661034" y="2533235"/>
                  <a:pt x="2673271" y="2526965"/>
                  <a:pt x="2686050" y="2524125"/>
                </a:cubicBezTo>
                <a:cubicBezTo>
                  <a:pt x="2701854" y="2520613"/>
                  <a:pt x="2717800" y="2517775"/>
                  <a:pt x="2733675" y="2514600"/>
                </a:cubicBezTo>
                <a:cubicBezTo>
                  <a:pt x="2743200" y="2505075"/>
                  <a:pt x="2754778" y="2497233"/>
                  <a:pt x="2762250" y="2486025"/>
                </a:cubicBezTo>
                <a:cubicBezTo>
                  <a:pt x="2767819" y="2477671"/>
                  <a:pt x="2770355" y="2467389"/>
                  <a:pt x="2771775" y="2457450"/>
                </a:cubicBezTo>
                <a:cubicBezTo>
                  <a:pt x="2776735" y="2422733"/>
                  <a:pt x="2776665" y="2387436"/>
                  <a:pt x="2781300" y="2352675"/>
                </a:cubicBezTo>
                <a:cubicBezTo>
                  <a:pt x="2783030" y="2339699"/>
                  <a:pt x="2784330" y="2325941"/>
                  <a:pt x="2790825" y="2314575"/>
                </a:cubicBezTo>
                <a:cubicBezTo>
                  <a:pt x="2807312" y="2285722"/>
                  <a:pt x="2837582" y="2276009"/>
                  <a:pt x="2867025" y="2266950"/>
                </a:cubicBezTo>
                <a:cubicBezTo>
                  <a:pt x="2989867" y="2229152"/>
                  <a:pt x="3022773" y="2244840"/>
                  <a:pt x="3190875" y="2238375"/>
                </a:cubicBezTo>
                <a:cubicBezTo>
                  <a:pt x="3443533" y="2069936"/>
                  <a:pt x="3248334" y="2223168"/>
                  <a:pt x="3238500" y="1495425"/>
                </a:cubicBezTo>
                <a:cubicBezTo>
                  <a:pt x="3263900" y="1479550"/>
                  <a:pt x="3289778" y="1464415"/>
                  <a:pt x="3314700" y="1447800"/>
                </a:cubicBezTo>
                <a:cubicBezTo>
                  <a:pt x="3324225" y="1441450"/>
                  <a:pt x="3332753" y="1433259"/>
                  <a:pt x="3343275" y="1428750"/>
                </a:cubicBezTo>
                <a:cubicBezTo>
                  <a:pt x="3355307" y="1423593"/>
                  <a:pt x="3369118" y="1423822"/>
                  <a:pt x="3381375" y="1419225"/>
                </a:cubicBezTo>
                <a:cubicBezTo>
                  <a:pt x="3394670" y="1414239"/>
                  <a:pt x="3405776" y="1403911"/>
                  <a:pt x="3419475" y="1400175"/>
                </a:cubicBezTo>
                <a:cubicBezTo>
                  <a:pt x="3441135" y="1394268"/>
                  <a:pt x="3463709" y="1391310"/>
                  <a:pt x="3486150" y="1390650"/>
                </a:cubicBezTo>
                <a:cubicBezTo>
                  <a:pt x="3679767" y="1384955"/>
                  <a:pt x="3873500" y="1384300"/>
                  <a:pt x="4067175" y="1381125"/>
                </a:cubicBezTo>
                <a:cubicBezTo>
                  <a:pt x="4092809" y="1374716"/>
                  <a:pt x="4122028" y="1370339"/>
                  <a:pt x="4143375" y="1352550"/>
                </a:cubicBezTo>
                <a:cubicBezTo>
                  <a:pt x="4152169" y="1345221"/>
                  <a:pt x="4154330" y="1332070"/>
                  <a:pt x="4162425" y="1323975"/>
                </a:cubicBezTo>
                <a:cubicBezTo>
                  <a:pt x="4170520" y="1315880"/>
                  <a:pt x="4181475" y="1311275"/>
                  <a:pt x="4191000" y="1304925"/>
                </a:cubicBezTo>
                <a:cubicBezTo>
                  <a:pt x="4209216" y="1250276"/>
                  <a:pt x="4187480" y="1301287"/>
                  <a:pt x="4229100" y="1247775"/>
                </a:cubicBezTo>
                <a:cubicBezTo>
                  <a:pt x="4243156" y="1229703"/>
                  <a:pt x="4254500" y="1209675"/>
                  <a:pt x="4267200" y="1190625"/>
                </a:cubicBezTo>
                <a:cubicBezTo>
                  <a:pt x="4273550" y="1181100"/>
                  <a:pt x="4282630" y="1172910"/>
                  <a:pt x="4286250" y="1162050"/>
                </a:cubicBezTo>
                <a:lnTo>
                  <a:pt x="4305300" y="1104900"/>
                </a:lnTo>
                <a:lnTo>
                  <a:pt x="4314825" y="1076325"/>
                </a:lnTo>
                <a:cubicBezTo>
                  <a:pt x="4318000" y="917575"/>
                  <a:pt x="4324350" y="758857"/>
                  <a:pt x="4324350" y="600075"/>
                </a:cubicBezTo>
                <a:cubicBezTo>
                  <a:pt x="4324350" y="488905"/>
                  <a:pt x="4320668" y="377717"/>
                  <a:pt x="4314825" y="266700"/>
                </a:cubicBezTo>
                <a:cubicBezTo>
                  <a:pt x="4313417" y="239942"/>
                  <a:pt x="4297487" y="232025"/>
                  <a:pt x="4286250" y="209550"/>
                </a:cubicBezTo>
                <a:cubicBezTo>
                  <a:pt x="4270193" y="177437"/>
                  <a:pt x="4284102" y="175909"/>
                  <a:pt x="4257675" y="142875"/>
                </a:cubicBezTo>
                <a:cubicBezTo>
                  <a:pt x="4241681" y="122882"/>
                  <a:pt x="4174207" y="55333"/>
                  <a:pt x="4143375" y="47625"/>
                </a:cubicBezTo>
                <a:cubicBezTo>
                  <a:pt x="4130675" y="44450"/>
                  <a:pt x="4117862" y="41696"/>
                  <a:pt x="4105275" y="38100"/>
                </a:cubicBezTo>
                <a:cubicBezTo>
                  <a:pt x="4049588" y="22189"/>
                  <a:pt x="4105598" y="33938"/>
                  <a:pt x="4038600" y="19050"/>
                </a:cubicBezTo>
                <a:cubicBezTo>
                  <a:pt x="3969636" y="3725"/>
                  <a:pt x="4013462" y="17021"/>
                  <a:pt x="3962400" y="0"/>
                </a:cubicBezTo>
                <a:lnTo>
                  <a:pt x="3619500" y="9525"/>
                </a:lnTo>
                <a:cubicBezTo>
                  <a:pt x="3600209" y="10444"/>
                  <a:pt x="3581438" y="16113"/>
                  <a:pt x="3562350" y="19050"/>
                </a:cubicBezTo>
                <a:cubicBezTo>
                  <a:pt x="3540160" y="22464"/>
                  <a:pt x="3518096" y="27415"/>
                  <a:pt x="3495675" y="28575"/>
                </a:cubicBezTo>
                <a:cubicBezTo>
                  <a:pt x="3333842" y="36946"/>
                  <a:pt x="3009900" y="47625"/>
                  <a:pt x="3009900" y="47625"/>
                </a:cubicBezTo>
                <a:cubicBezTo>
                  <a:pt x="3000375" y="50800"/>
                  <a:pt x="2990102" y="52274"/>
                  <a:pt x="2981325" y="57150"/>
                </a:cubicBezTo>
                <a:cubicBezTo>
                  <a:pt x="2961311" y="68269"/>
                  <a:pt x="2924175" y="95250"/>
                  <a:pt x="2924175" y="95250"/>
                </a:cubicBezTo>
                <a:cubicBezTo>
                  <a:pt x="2905043" y="123948"/>
                  <a:pt x="2900577" y="128088"/>
                  <a:pt x="2886075" y="161925"/>
                </a:cubicBezTo>
                <a:cubicBezTo>
                  <a:pt x="2877876" y="181056"/>
                  <a:pt x="2871858" y="209266"/>
                  <a:pt x="2867025" y="228600"/>
                </a:cubicBezTo>
                <a:cubicBezTo>
                  <a:pt x="2870200" y="301625"/>
                  <a:pt x="2870944" y="374796"/>
                  <a:pt x="2876550" y="447675"/>
                </a:cubicBezTo>
                <a:cubicBezTo>
                  <a:pt x="2877320" y="457686"/>
                  <a:pt x="2881199" y="467473"/>
                  <a:pt x="2886075" y="476250"/>
                </a:cubicBezTo>
                <a:cubicBezTo>
                  <a:pt x="2897194" y="496264"/>
                  <a:pt x="2924175" y="510505"/>
                  <a:pt x="2924175" y="533400"/>
                </a:cubicBezTo>
                <a:lnTo>
                  <a:pt x="2924175" y="542925"/>
                </a:lnTo>
                <a:close/>
              </a:path>
            </a:pathLst>
          </a:custGeom>
          <a:solidFill>
            <a:srgbClr val="FFFFFF"/>
          </a:solidFill>
          <a:ln w="28575" cap="flat" cmpd="sng">
            <a:solidFill>
              <a:srgbClr val="000000"/>
            </a:solidFill>
            <a:prstDash val="dot"/>
            <a:round/>
            <a:headEnd type="none" w="sm" len="sm"/>
            <a:tailEnd type="none" w="sm" len="sm"/>
          </a:ln>
        </p:spPr>
        <p:txBody>
          <a:bodyPr spcFirstLastPara="1" wrap="square" lIns="0" tIns="0" rIns="0" bIns="0" anchor="t" anchorCtr="0">
            <a:noAutofit/>
          </a:bodyPr>
          <a:lstStyle/>
          <a:p>
            <a:pPr marL="190500" marR="0" lvl="0" indent="-190500" algn="l" rtl="0">
              <a:lnSpc>
                <a:spcPct val="90000"/>
              </a:lnSpc>
              <a:spcBef>
                <a:spcPts val="0"/>
              </a:spcBef>
              <a:spcAft>
                <a:spcPts val="0"/>
              </a:spcAft>
              <a:buClr>
                <a:schemeClr val="dk1"/>
              </a:buClr>
              <a:buSzPts val="1600"/>
              <a:buFont typeface="Calibri"/>
              <a:buNone/>
            </a:pPr>
            <a:endParaRPr sz="1600" b="0" i="0" u="none" strike="noStrike" cap="none">
              <a:solidFill>
                <a:schemeClr val="dk1"/>
              </a:solidFill>
              <a:latin typeface="Verdana"/>
              <a:ea typeface="Verdana"/>
              <a:cs typeface="Verdana"/>
              <a:sym typeface="Verdana"/>
            </a:endParaRPr>
          </a:p>
        </p:txBody>
      </p:sp>
      <p:sp>
        <p:nvSpPr>
          <p:cNvPr id="990" name="Google Shape;990;p39"/>
          <p:cNvSpPr txBox="1">
            <a:spLocks noGrp="1"/>
          </p:cNvSpPr>
          <p:nvPr>
            <p:ph type="title"/>
          </p:nvPr>
        </p:nvSpPr>
        <p:spPr>
          <a:xfrm>
            <a:off x="307722" y="116898"/>
            <a:ext cx="11750927" cy="4247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DDD Provides a Means to Partition Business Logic According In The Model and the Code</a:t>
            </a:r>
            <a:endParaRPr/>
          </a:p>
        </p:txBody>
      </p:sp>
      <p:sp>
        <p:nvSpPr>
          <p:cNvPr id="991" name="Google Shape;991;p39"/>
          <p:cNvSpPr/>
          <p:nvPr/>
        </p:nvSpPr>
        <p:spPr>
          <a:xfrm>
            <a:off x="9788482" y="2310074"/>
            <a:ext cx="1731524"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Patient</a:t>
            </a:r>
            <a:endParaRPr sz="1400" b="0" i="0" u="none" strike="noStrike" cap="none">
              <a:solidFill>
                <a:srgbClr val="000000"/>
              </a:solidFill>
              <a:latin typeface="Arial"/>
              <a:ea typeface="Arial"/>
              <a:cs typeface="Arial"/>
              <a:sym typeface="Arial"/>
            </a:endParaRPr>
          </a:p>
        </p:txBody>
      </p:sp>
      <p:sp>
        <p:nvSpPr>
          <p:cNvPr id="992" name="Google Shape;992;p39"/>
          <p:cNvSpPr/>
          <p:nvPr/>
        </p:nvSpPr>
        <p:spPr>
          <a:xfrm>
            <a:off x="9304035" y="4421413"/>
            <a:ext cx="1532478"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Pick Up Method</a:t>
            </a:r>
            <a:endParaRPr sz="1400" b="0" i="0" u="none" strike="noStrike" cap="none">
              <a:solidFill>
                <a:srgbClr val="000000"/>
              </a:solidFill>
              <a:latin typeface="Arial"/>
              <a:ea typeface="Arial"/>
              <a:cs typeface="Arial"/>
              <a:sym typeface="Arial"/>
            </a:endParaRPr>
          </a:p>
        </p:txBody>
      </p:sp>
      <p:sp>
        <p:nvSpPr>
          <p:cNvPr id="993" name="Google Shape;993;p39"/>
          <p:cNvSpPr/>
          <p:nvPr/>
        </p:nvSpPr>
        <p:spPr>
          <a:xfrm>
            <a:off x="10170132" y="5012975"/>
            <a:ext cx="1532478"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Address</a:t>
            </a:r>
            <a:endParaRPr sz="1400" b="0" i="0" u="none" strike="noStrike" cap="none">
              <a:solidFill>
                <a:srgbClr val="000000"/>
              </a:solidFill>
              <a:latin typeface="Arial"/>
              <a:ea typeface="Arial"/>
              <a:cs typeface="Arial"/>
              <a:sym typeface="Arial"/>
            </a:endParaRPr>
          </a:p>
        </p:txBody>
      </p:sp>
      <p:cxnSp>
        <p:nvCxnSpPr>
          <p:cNvPr id="994" name="Google Shape;994;p39"/>
          <p:cNvCxnSpPr/>
          <p:nvPr/>
        </p:nvCxnSpPr>
        <p:spPr>
          <a:xfrm>
            <a:off x="11286474" y="2780879"/>
            <a:ext cx="0" cy="2232096"/>
          </a:xfrm>
          <a:prstGeom prst="straightConnector1">
            <a:avLst/>
          </a:prstGeom>
          <a:noFill/>
          <a:ln w="19050" cap="flat" cmpd="sng">
            <a:solidFill>
              <a:srgbClr val="000000"/>
            </a:solidFill>
            <a:prstDash val="solid"/>
            <a:miter lim="800000"/>
            <a:headEnd type="none" w="sm" len="sm"/>
            <a:tailEnd type="stealth" w="med" len="med"/>
          </a:ln>
        </p:spPr>
      </p:cxnSp>
      <p:sp>
        <p:nvSpPr>
          <p:cNvPr id="995" name="Google Shape;995;p39"/>
          <p:cNvSpPr txBox="1"/>
          <p:nvPr/>
        </p:nvSpPr>
        <p:spPr>
          <a:xfrm>
            <a:off x="439077" y="797071"/>
            <a:ext cx="6757301" cy="569387"/>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Entities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Have an identity that remains the same regardless of changes to specific data. Are the primary domain concepts we care about</a:t>
            </a:r>
            <a:endParaRPr sz="600" b="0" i="0" u="none" strike="noStrike" cap="none">
              <a:solidFill>
                <a:srgbClr val="191919"/>
              </a:solidFill>
              <a:latin typeface="Calibri"/>
              <a:ea typeface="Calibri"/>
              <a:cs typeface="Calibri"/>
              <a:sym typeface="Calibri"/>
            </a:endParaRPr>
          </a:p>
          <a:p>
            <a:pPr marL="0" marR="0" lvl="0" indent="0" algn="l" rtl="0">
              <a:lnSpc>
                <a:spcPct val="9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We identify a Unique Patient In The System by their PHIN, and through a unique combination of Address, Name, and Phone</a:t>
            </a:r>
            <a:endParaRPr sz="1400" b="0" i="0" u="none" strike="noStrike" cap="none">
              <a:solidFill>
                <a:srgbClr val="000000"/>
              </a:solidFill>
              <a:latin typeface="Arial"/>
              <a:ea typeface="Arial"/>
              <a:cs typeface="Arial"/>
              <a:sym typeface="Arial"/>
            </a:endParaRPr>
          </a:p>
        </p:txBody>
      </p:sp>
      <p:sp>
        <p:nvSpPr>
          <p:cNvPr id="996" name="Google Shape;996;p39"/>
          <p:cNvSpPr txBox="1"/>
          <p:nvPr/>
        </p:nvSpPr>
        <p:spPr>
          <a:xfrm>
            <a:off x="451697" y="1436226"/>
            <a:ext cx="6744682" cy="584775"/>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Value Objects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Are attributes, they do not have any inherent identity, and shared by many different Entities, considered </a:t>
            </a:r>
            <a:r>
              <a:rPr lang="en-US" sz="1000" b="0" i="1" u="none" strike="noStrike" cap="none">
                <a:solidFill>
                  <a:srgbClr val="191919"/>
                </a:solidFill>
                <a:latin typeface="Calibri"/>
                <a:ea typeface="Calibri"/>
                <a:cs typeface="Calibri"/>
                <a:sym typeface="Calibri"/>
              </a:rPr>
              <a:t>Read Only</a:t>
            </a:r>
            <a:endParaRPr sz="800" b="0" i="0" u="none" strike="noStrike" cap="none">
              <a:solidFill>
                <a:srgbClr val="191919"/>
              </a:solidFill>
              <a:latin typeface="Calibri"/>
              <a:ea typeface="Calibri"/>
              <a:cs typeface="Calibri"/>
              <a:sym typeface="Calibri"/>
            </a:endParaRPr>
          </a:p>
          <a:p>
            <a:pPr marL="0" marR="0" lvl="0" indent="0" algn="l" rtl="0">
              <a:lnSpc>
                <a:spcPct val="10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The parts of the system can we assume are immutable include Pick Up Methods and Addresses…</a:t>
            </a:r>
            <a:endParaRPr sz="1400" b="0" i="0" u="none" strike="noStrike" cap="none">
              <a:solidFill>
                <a:srgbClr val="000000"/>
              </a:solidFill>
              <a:latin typeface="Arial"/>
              <a:ea typeface="Arial"/>
              <a:cs typeface="Arial"/>
              <a:sym typeface="Arial"/>
            </a:endParaRPr>
          </a:p>
        </p:txBody>
      </p:sp>
      <p:cxnSp>
        <p:nvCxnSpPr>
          <p:cNvPr id="997" name="Google Shape;997;p39"/>
          <p:cNvCxnSpPr>
            <a:endCxn id="992" idx="3"/>
          </p:cNvCxnSpPr>
          <p:nvPr/>
        </p:nvCxnSpPr>
        <p:spPr>
          <a:xfrm rot="5400000">
            <a:off x="9999813" y="3623154"/>
            <a:ext cx="1873200" cy="199800"/>
          </a:xfrm>
          <a:prstGeom prst="bentConnector2">
            <a:avLst/>
          </a:prstGeom>
          <a:noFill/>
          <a:ln w="19050" cap="flat" cmpd="sng">
            <a:solidFill>
              <a:srgbClr val="000000"/>
            </a:solidFill>
            <a:prstDash val="solid"/>
            <a:miter lim="800000"/>
            <a:headEnd type="none" w="sm" len="sm"/>
            <a:tailEnd type="stealth" w="med" len="med"/>
          </a:ln>
        </p:spPr>
      </p:cxnSp>
      <p:sp>
        <p:nvSpPr>
          <p:cNvPr id="998" name="Google Shape;998;p39"/>
          <p:cNvSpPr/>
          <p:nvPr/>
        </p:nvSpPr>
        <p:spPr>
          <a:xfrm>
            <a:off x="7771830" y="2891557"/>
            <a:ext cx="2161770"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Clinical Information</a:t>
            </a:r>
            <a:endParaRPr sz="1400" b="0" i="0" u="none" strike="noStrike" cap="none">
              <a:solidFill>
                <a:srgbClr val="000000"/>
              </a:solidFill>
              <a:latin typeface="Arial"/>
              <a:ea typeface="Arial"/>
              <a:cs typeface="Arial"/>
              <a:sym typeface="Arial"/>
            </a:endParaRPr>
          </a:p>
        </p:txBody>
      </p:sp>
      <p:cxnSp>
        <p:nvCxnSpPr>
          <p:cNvPr id="999" name="Google Shape;999;p39"/>
          <p:cNvCxnSpPr>
            <a:stCxn id="991" idx="1"/>
            <a:endCxn id="998" idx="0"/>
          </p:cNvCxnSpPr>
          <p:nvPr/>
        </p:nvCxnSpPr>
        <p:spPr>
          <a:xfrm flipH="1">
            <a:off x="8852782" y="2548316"/>
            <a:ext cx="935700" cy="343200"/>
          </a:xfrm>
          <a:prstGeom prst="bentConnector2">
            <a:avLst/>
          </a:prstGeom>
          <a:noFill/>
          <a:ln w="19050" cap="flat" cmpd="sng">
            <a:solidFill>
              <a:srgbClr val="000000"/>
            </a:solidFill>
            <a:prstDash val="solid"/>
            <a:miter lim="800000"/>
            <a:headEnd type="none" w="sm" len="sm"/>
            <a:tailEnd type="stealth" w="med" len="med"/>
          </a:ln>
        </p:spPr>
      </p:cxnSp>
      <p:sp>
        <p:nvSpPr>
          <p:cNvPr id="1000" name="Google Shape;1000;p39"/>
          <p:cNvSpPr/>
          <p:nvPr/>
        </p:nvSpPr>
        <p:spPr>
          <a:xfrm>
            <a:off x="8119933" y="3511814"/>
            <a:ext cx="2161770"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Insurance</a:t>
            </a:r>
            <a:endParaRPr sz="1400" b="0" i="0" u="none" strike="noStrike" cap="none">
              <a:solidFill>
                <a:srgbClr val="000000"/>
              </a:solidFill>
              <a:latin typeface="Arial"/>
              <a:ea typeface="Arial"/>
              <a:cs typeface="Arial"/>
              <a:sym typeface="Arial"/>
            </a:endParaRPr>
          </a:p>
        </p:txBody>
      </p:sp>
      <p:cxnSp>
        <p:nvCxnSpPr>
          <p:cNvPr id="1001" name="Google Shape;1001;p39"/>
          <p:cNvCxnSpPr>
            <a:stCxn id="991" idx="2"/>
            <a:endCxn id="1000" idx="3"/>
          </p:cNvCxnSpPr>
          <p:nvPr/>
        </p:nvCxnSpPr>
        <p:spPr>
          <a:xfrm rot="5400000">
            <a:off x="9986144" y="3082057"/>
            <a:ext cx="963600" cy="372600"/>
          </a:xfrm>
          <a:prstGeom prst="bentConnector2">
            <a:avLst/>
          </a:prstGeom>
          <a:noFill/>
          <a:ln w="19050" cap="flat" cmpd="sng">
            <a:solidFill>
              <a:srgbClr val="000000"/>
            </a:solidFill>
            <a:prstDash val="solid"/>
            <a:miter lim="800000"/>
            <a:headEnd type="none" w="sm" len="sm"/>
            <a:tailEnd type="stealth" w="med" len="med"/>
          </a:ln>
        </p:spPr>
      </p:cxnSp>
      <p:sp>
        <p:nvSpPr>
          <p:cNvPr id="1002" name="Google Shape;1002;p39"/>
          <p:cNvSpPr txBox="1"/>
          <p:nvPr/>
        </p:nvSpPr>
        <p:spPr>
          <a:xfrm>
            <a:off x="460709" y="2091539"/>
            <a:ext cx="6735669" cy="723275"/>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Aggregates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A grouping of closely associated objects that should be treated as a single unit for the purpose of data access and changes, defined in terms of roots that are directly accessible, and boundaries</a:t>
            </a:r>
            <a:endParaRPr sz="500" b="0" i="1" u="none" strike="noStrike" cap="none">
              <a:solidFill>
                <a:srgbClr val="191919"/>
              </a:solidFill>
              <a:latin typeface="Calibri"/>
              <a:ea typeface="Calibri"/>
              <a:cs typeface="Calibri"/>
              <a:sym typeface="Calibri"/>
            </a:endParaRPr>
          </a:p>
          <a:p>
            <a:pPr marL="0" marR="0" lvl="0" indent="0" algn="l" rtl="0">
              <a:lnSpc>
                <a:spcPct val="10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We access all Patient Information directly through the Patient</a:t>
            </a:r>
            <a:endParaRPr sz="1400" b="0" i="0" u="none" strike="noStrike" cap="none">
              <a:solidFill>
                <a:srgbClr val="000000"/>
              </a:solidFill>
              <a:latin typeface="Arial"/>
              <a:ea typeface="Arial"/>
              <a:cs typeface="Arial"/>
              <a:sym typeface="Arial"/>
            </a:endParaRPr>
          </a:p>
        </p:txBody>
      </p:sp>
      <p:sp>
        <p:nvSpPr>
          <p:cNvPr id="1003" name="Google Shape;1003;p39"/>
          <p:cNvSpPr txBox="1"/>
          <p:nvPr/>
        </p:nvSpPr>
        <p:spPr>
          <a:xfrm>
            <a:off x="446055" y="2897018"/>
            <a:ext cx="6750324" cy="723275"/>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Services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Gatekeeper to accessing business logic for a particular domain, services control/encapsulate business rules, business logic and business validation for a particular domain</a:t>
            </a:r>
            <a:endParaRPr sz="800" b="0" i="1" u="none" strike="noStrike" cap="none">
              <a:solidFill>
                <a:srgbClr val="191919"/>
              </a:solidFill>
              <a:latin typeface="Calibri"/>
              <a:ea typeface="Calibri"/>
              <a:cs typeface="Calibri"/>
              <a:sym typeface="Calibri"/>
            </a:endParaRPr>
          </a:p>
          <a:p>
            <a:pPr marL="0" marR="0" lvl="0" indent="0" algn="l" rtl="0">
              <a:lnSpc>
                <a:spcPct val="10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The public operations for Patient that we want to expose to the rest of the system include Search, Merge, …</a:t>
            </a:r>
            <a:endParaRPr sz="1400" b="0" i="0" u="none" strike="noStrike" cap="none">
              <a:solidFill>
                <a:srgbClr val="000000"/>
              </a:solidFill>
              <a:latin typeface="Arial"/>
              <a:ea typeface="Arial"/>
              <a:cs typeface="Arial"/>
              <a:sym typeface="Arial"/>
            </a:endParaRPr>
          </a:p>
        </p:txBody>
      </p:sp>
      <p:sp>
        <p:nvSpPr>
          <p:cNvPr id="1004" name="Google Shape;1004;p39"/>
          <p:cNvSpPr/>
          <p:nvPr/>
        </p:nvSpPr>
        <p:spPr>
          <a:xfrm>
            <a:off x="7279828" y="974103"/>
            <a:ext cx="1731524"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Patient Service</a:t>
            </a:r>
            <a:endParaRPr sz="1400" b="0" i="0" u="none" strike="noStrike" cap="none">
              <a:solidFill>
                <a:srgbClr val="000000"/>
              </a:solidFill>
              <a:latin typeface="Arial"/>
              <a:ea typeface="Arial"/>
              <a:cs typeface="Arial"/>
              <a:sym typeface="Arial"/>
            </a:endParaRPr>
          </a:p>
        </p:txBody>
      </p:sp>
      <p:sp>
        <p:nvSpPr>
          <p:cNvPr id="1005" name="Google Shape;1005;p39"/>
          <p:cNvSpPr txBox="1"/>
          <p:nvPr/>
        </p:nvSpPr>
        <p:spPr>
          <a:xfrm>
            <a:off x="446054" y="4496310"/>
            <a:ext cx="6728727" cy="723275"/>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Repository</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Represents the persistence layer required to search/access/ modify domain objects, Repositories are a simple and business specific interface for all operations on stored data</a:t>
            </a:r>
            <a:endParaRPr sz="800" b="0" i="1" u="none" strike="noStrike" cap="none">
              <a:solidFill>
                <a:srgbClr val="191919"/>
              </a:solidFill>
              <a:latin typeface="Calibri"/>
              <a:ea typeface="Calibri"/>
              <a:cs typeface="Calibri"/>
              <a:sym typeface="Calibri"/>
            </a:endParaRPr>
          </a:p>
          <a:p>
            <a:pPr marL="0" marR="0" lvl="0" indent="0" algn="l" rtl="0">
              <a:lnSpc>
                <a:spcPct val="10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We can search for Patients by any combination of PHIN, Fname, Lname, Address, …</a:t>
            </a:r>
            <a:endParaRPr sz="1400" b="0" i="0" u="none" strike="noStrike" cap="none">
              <a:solidFill>
                <a:srgbClr val="000000"/>
              </a:solidFill>
              <a:latin typeface="Arial"/>
              <a:ea typeface="Arial"/>
              <a:cs typeface="Arial"/>
              <a:sym typeface="Arial"/>
            </a:endParaRPr>
          </a:p>
        </p:txBody>
      </p:sp>
      <p:sp>
        <p:nvSpPr>
          <p:cNvPr id="1006" name="Google Shape;1006;p39"/>
          <p:cNvSpPr/>
          <p:nvPr/>
        </p:nvSpPr>
        <p:spPr>
          <a:xfrm>
            <a:off x="7388253" y="4171294"/>
            <a:ext cx="1628775" cy="1079922"/>
          </a:xfrm>
          <a:prstGeom prst="flowChartMagneticDisk">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000000"/>
              </a:buClr>
              <a:buSzPts val="1600"/>
              <a:buFont typeface="Arial"/>
              <a:buNone/>
            </a:pPr>
            <a:r>
              <a:rPr lang="en-US" sz="1600" b="0" i="0" u="none" strike="noStrike" cap="none">
                <a:solidFill>
                  <a:srgbClr val="191919"/>
                </a:solidFill>
                <a:latin typeface="Verdana"/>
                <a:ea typeface="Verdana"/>
                <a:cs typeface="Verdana"/>
                <a:sym typeface="Verdana"/>
              </a:rPr>
              <a:t>Patients</a:t>
            </a:r>
            <a:endParaRPr sz="1400" b="0" i="0" u="none" strike="noStrike" cap="none">
              <a:solidFill>
                <a:srgbClr val="000000"/>
              </a:solidFill>
              <a:latin typeface="Arial"/>
              <a:ea typeface="Arial"/>
              <a:cs typeface="Arial"/>
              <a:sym typeface="Arial"/>
            </a:endParaRPr>
          </a:p>
        </p:txBody>
      </p:sp>
      <p:sp>
        <p:nvSpPr>
          <p:cNvPr id="1007" name="Google Shape;1007;p39"/>
          <p:cNvSpPr txBox="1"/>
          <p:nvPr/>
        </p:nvSpPr>
        <p:spPr>
          <a:xfrm>
            <a:off x="456853" y="3697818"/>
            <a:ext cx="6728728" cy="707886"/>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Events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The Conditions and state changes that happen within the Payments Domain that are made available for the rest of the system to consume. Most integrations across Contexts should occur asynchronously through Events</a:t>
            </a:r>
            <a:endParaRPr sz="1000" b="0" i="1" u="none" strike="noStrike" cap="none">
              <a:solidFill>
                <a:srgbClr val="191919"/>
              </a:solidFill>
              <a:latin typeface="Calibri"/>
              <a:ea typeface="Calibri"/>
              <a:cs typeface="Calibri"/>
              <a:sym typeface="Calibri"/>
            </a:endParaRPr>
          </a:p>
          <a:p>
            <a:pPr marL="0" marR="0" lvl="0" indent="0" algn="l" rtl="0">
              <a:lnSpc>
                <a:spcPct val="9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Events are raised whenever Patients change their Address, Insurance, Pickup Method… </a:t>
            </a:r>
            <a:endParaRPr sz="800" b="0" i="1" u="none" strike="noStrike" cap="none">
              <a:solidFill>
                <a:srgbClr val="191919"/>
              </a:solidFill>
              <a:latin typeface="Calibri"/>
              <a:ea typeface="Calibri"/>
              <a:cs typeface="Calibri"/>
              <a:sym typeface="Calibri"/>
            </a:endParaRPr>
          </a:p>
        </p:txBody>
      </p:sp>
      <p:sp>
        <p:nvSpPr>
          <p:cNvPr id="1008" name="Google Shape;1008;p39"/>
          <p:cNvSpPr/>
          <p:nvPr/>
        </p:nvSpPr>
        <p:spPr>
          <a:xfrm>
            <a:off x="10706297" y="1044440"/>
            <a:ext cx="1289378"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Patient Created</a:t>
            </a:r>
            <a:endParaRPr sz="1400" b="0" i="0" u="none" strike="noStrike" cap="none">
              <a:solidFill>
                <a:srgbClr val="000000"/>
              </a:solidFill>
              <a:latin typeface="Arial"/>
              <a:ea typeface="Arial"/>
              <a:cs typeface="Arial"/>
              <a:sym typeface="Arial"/>
            </a:endParaRPr>
          </a:p>
        </p:txBody>
      </p:sp>
      <p:sp>
        <p:nvSpPr>
          <p:cNvPr id="1009" name="Google Shape;1009;p39"/>
          <p:cNvSpPr/>
          <p:nvPr/>
        </p:nvSpPr>
        <p:spPr>
          <a:xfrm>
            <a:off x="10413232" y="830301"/>
            <a:ext cx="1289378"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Patient Merged</a:t>
            </a:r>
            <a:endParaRPr sz="1400" b="0" i="0" u="none" strike="noStrike" cap="none">
              <a:solidFill>
                <a:srgbClr val="000000"/>
              </a:solidFill>
              <a:latin typeface="Arial"/>
              <a:ea typeface="Arial"/>
              <a:cs typeface="Arial"/>
              <a:sym typeface="Arial"/>
            </a:endParaRPr>
          </a:p>
        </p:txBody>
      </p:sp>
      <p:sp>
        <p:nvSpPr>
          <p:cNvPr id="1010" name="Google Shape;1010;p39"/>
          <p:cNvSpPr txBox="1"/>
          <p:nvPr/>
        </p:nvSpPr>
        <p:spPr>
          <a:xfrm>
            <a:off x="467652" y="5334503"/>
            <a:ext cx="6728727" cy="746358"/>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Bounded Context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Is a boundary explicitly set where the details of a subset of the domain is consistent and uniformly true. Consistency is expected to be true for the business domain language, domain model, and domain code, for a domain focused team.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The way we represent Patients and all of it’s internal will be consistent for every one working on the Payments Module</a:t>
            </a:r>
            <a:endParaRPr sz="1050" b="0" i="1" u="none" strike="noStrike" cap="none">
              <a:solidFill>
                <a:srgbClr val="191919"/>
              </a:solidFill>
              <a:latin typeface="Calibri"/>
              <a:ea typeface="Calibri"/>
              <a:cs typeface="Calibri"/>
              <a:sym typeface="Calibri"/>
            </a:endParaRPr>
          </a:p>
        </p:txBody>
      </p:sp>
      <p:sp>
        <p:nvSpPr>
          <p:cNvPr id="1011" name="Google Shape;1011;p39"/>
          <p:cNvSpPr/>
          <p:nvPr/>
        </p:nvSpPr>
        <p:spPr>
          <a:xfrm>
            <a:off x="45799" y="898613"/>
            <a:ext cx="352425" cy="361950"/>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1012" name="Google Shape;1012;p39"/>
          <p:cNvSpPr/>
          <p:nvPr/>
        </p:nvSpPr>
        <p:spPr>
          <a:xfrm>
            <a:off x="45799" y="1532398"/>
            <a:ext cx="352425" cy="361950"/>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1013" name="Google Shape;1013;p39"/>
          <p:cNvSpPr/>
          <p:nvPr/>
        </p:nvSpPr>
        <p:spPr>
          <a:xfrm>
            <a:off x="36365" y="2318583"/>
            <a:ext cx="352425" cy="361950"/>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1014" name="Google Shape;1014;p39"/>
          <p:cNvSpPr/>
          <p:nvPr/>
        </p:nvSpPr>
        <p:spPr>
          <a:xfrm>
            <a:off x="45799" y="3106732"/>
            <a:ext cx="352425" cy="361950"/>
          </a:xfrm>
          <a:prstGeom prst="ellipse">
            <a:avLst/>
          </a:prstGeom>
          <a:solidFill>
            <a:srgbClr val="2E75B5"/>
          </a:solidFill>
          <a:ln>
            <a:noFill/>
          </a:ln>
        </p:spPr>
        <p:txBody>
          <a:bodyPr spcFirstLastPara="1" wrap="square" lIns="91425" tIns="45700" rIns="91425" bIns="45700" anchor="ctr" anchorCtr="0">
            <a:noAutofit/>
          </a:bodyPr>
          <a:lstStyle/>
          <a:p>
            <a:pPr algn="ctr">
              <a:buSzPts val="1800"/>
            </a:pPr>
            <a:r>
              <a:rPr lang="en-US" sz="1800" dirty="0">
                <a:solidFill>
                  <a:schemeClr val="lt1"/>
                </a:solidFill>
                <a:latin typeface="Calibri"/>
                <a:cs typeface="Calibri"/>
                <a:sym typeface="Calibri"/>
              </a:rPr>
              <a:t>D</a:t>
            </a:r>
            <a:endParaRPr sz="1800" dirty="0">
              <a:solidFill>
                <a:schemeClr val="lt1"/>
              </a:solidFill>
              <a:latin typeface="Calibri"/>
              <a:cs typeface="Calibri"/>
            </a:endParaRPr>
          </a:p>
        </p:txBody>
      </p:sp>
      <p:sp>
        <p:nvSpPr>
          <p:cNvPr id="1015" name="Google Shape;1015;p39"/>
          <p:cNvSpPr/>
          <p:nvPr/>
        </p:nvSpPr>
        <p:spPr>
          <a:xfrm>
            <a:off x="36365" y="3892917"/>
            <a:ext cx="352425" cy="361950"/>
          </a:xfrm>
          <a:prstGeom prst="ellipse">
            <a:avLst/>
          </a:prstGeom>
          <a:solidFill>
            <a:srgbClr val="2E75B5"/>
          </a:solidFill>
          <a:ln>
            <a:noFill/>
          </a:ln>
        </p:spPr>
        <p:txBody>
          <a:bodyPr spcFirstLastPara="1" wrap="square" lIns="91425" tIns="45700" rIns="91425" bIns="45700" anchor="ctr" anchorCtr="0">
            <a:noAutofit/>
          </a:bodyPr>
          <a:lstStyle/>
          <a:p>
            <a:pPr algn="ctr">
              <a:buSzPts val="1800"/>
            </a:pPr>
            <a:r>
              <a:rPr lang="en-US" sz="1800" dirty="0">
                <a:solidFill>
                  <a:schemeClr val="lt1"/>
                </a:solidFill>
                <a:latin typeface="Calibri"/>
                <a:cs typeface="Calibri"/>
                <a:sym typeface="Calibri"/>
              </a:rPr>
              <a:t>E</a:t>
            </a:r>
            <a:endParaRPr sz="1800" dirty="0">
              <a:solidFill>
                <a:schemeClr val="lt1"/>
              </a:solidFill>
              <a:latin typeface="Calibri"/>
              <a:cs typeface="Calibri"/>
            </a:endParaRPr>
          </a:p>
        </p:txBody>
      </p:sp>
      <p:sp>
        <p:nvSpPr>
          <p:cNvPr id="1016" name="Google Shape;1016;p39"/>
          <p:cNvSpPr/>
          <p:nvPr/>
        </p:nvSpPr>
        <p:spPr>
          <a:xfrm>
            <a:off x="45799" y="4705713"/>
            <a:ext cx="352425" cy="361950"/>
          </a:xfrm>
          <a:prstGeom prst="ellipse">
            <a:avLst/>
          </a:prstGeom>
          <a:solidFill>
            <a:srgbClr val="2E75B5"/>
          </a:solidFill>
          <a:ln>
            <a:noFill/>
          </a:ln>
        </p:spPr>
        <p:txBody>
          <a:bodyPr spcFirstLastPara="1" wrap="square" lIns="91425" tIns="45700" rIns="91425" bIns="45700" anchor="ctr" anchorCtr="0">
            <a:noAutofit/>
          </a:bodyPr>
          <a:lstStyle/>
          <a:p>
            <a:pPr algn="ctr">
              <a:buSzPts val="1800"/>
            </a:pPr>
            <a:r>
              <a:rPr lang="en-US" sz="1800">
                <a:solidFill>
                  <a:schemeClr val="lt1"/>
                </a:solidFill>
                <a:latin typeface="Calibri"/>
                <a:cs typeface="Calibri"/>
                <a:sym typeface="Calibri"/>
              </a:rPr>
              <a:t>F</a:t>
            </a:r>
            <a:endParaRPr sz="1800">
              <a:solidFill>
                <a:schemeClr val="lt1"/>
              </a:solidFill>
              <a:latin typeface="Calibri"/>
              <a:cs typeface="Calibri"/>
            </a:endParaRPr>
          </a:p>
        </p:txBody>
      </p:sp>
      <p:sp>
        <p:nvSpPr>
          <p:cNvPr id="1017" name="Google Shape;1017;p39"/>
          <p:cNvSpPr/>
          <p:nvPr/>
        </p:nvSpPr>
        <p:spPr>
          <a:xfrm>
            <a:off x="45799" y="5587149"/>
            <a:ext cx="352425" cy="361950"/>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1018" name="Google Shape;1018;p39"/>
          <p:cNvSpPr/>
          <p:nvPr/>
        </p:nvSpPr>
        <p:spPr>
          <a:xfrm>
            <a:off x="11219715" y="2120265"/>
            <a:ext cx="352425" cy="361950"/>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1019" name="Google Shape;1019;p39"/>
          <p:cNvSpPr/>
          <p:nvPr/>
        </p:nvSpPr>
        <p:spPr>
          <a:xfrm>
            <a:off x="10660300" y="4774189"/>
            <a:ext cx="352425" cy="361950"/>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1020" name="Google Shape;1020;p39"/>
          <p:cNvSpPr/>
          <p:nvPr/>
        </p:nvSpPr>
        <p:spPr>
          <a:xfrm>
            <a:off x="9263431" y="2061298"/>
            <a:ext cx="352425" cy="361950"/>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1021" name="Google Shape;1021;p39"/>
          <p:cNvSpPr/>
          <p:nvPr/>
        </p:nvSpPr>
        <p:spPr>
          <a:xfrm>
            <a:off x="8790394" y="785560"/>
            <a:ext cx="352425" cy="361950"/>
          </a:xfrm>
          <a:prstGeom prst="ellipse">
            <a:avLst/>
          </a:prstGeom>
          <a:solidFill>
            <a:srgbClr val="2E75B5"/>
          </a:solidFill>
          <a:ln>
            <a:noFill/>
          </a:ln>
        </p:spPr>
        <p:txBody>
          <a:bodyPr spcFirstLastPara="1" wrap="square" lIns="91425" tIns="45700" rIns="91425" bIns="45700" anchor="ctr" anchorCtr="0">
            <a:noAutofit/>
          </a:bodyPr>
          <a:lstStyle/>
          <a:p>
            <a:pPr algn="ctr">
              <a:buSzPts val="1800"/>
            </a:pPr>
            <a:r>
              <a:rPr lang="en-US" sz="1800" dirty="0">
                <a:solidFill>
                  <a:schemeClr val="lt1"/>
                </a:solidFill>
                <a:latin typeface="Calibri"/>
                <a:cs typeface="Calibri"/>
                <a:sym typeface="Calibri"/>
              </a:rPr>
              <a:t>D</a:t>
            </a:r>
            <a:endParaRPr sz="1800" dirty="0">
              <a:solidFill>
                <a:schemeClr val="lt1"/>
              </a:solidFill>
              <a:latin typeface="Calibri"/>
              <a:cs typeface="Calibri"/>
            </a:endParaRPr>
          </a:p>
        </p:txBody>
      </p:sp>
      <p:sp>
        <p:nvSpPr>
          <p:cNvPr id="1022" name="Google Shape;1022;p39"/>
          <p:cNvSpPr/>
          <p:nvPr/>
        </p:nvSpPr>
        <p:spPr>
          <a:xfrm>
            <a:off x="11591578" y="830301"/>
            <a:ext cx="352425" cy="361950"/>
          </a:xfrm>
          <a:prstGeom prst="ellipse">
            <a:avLst/>
          </a:prstGeom>
          <a:solidFill>
            <a:srgbClr val="2E75B5"/>
          </a:solidFill>
          <a:ln>
            <a:noFill/>
          </a:ln>
        </p:spPr>
        <p:txBody>
          <a:bodyPr spcFirstLastPara="1" wrap="square" lIns="91425" tIns="45700" rIns="91425" bIns="45700" anchor="ctr" anchorCtr="0">
            <a:noAutofit/>
          </a:bodyPr>
          <a:lstStyle/>
          <a:p>
            <a:pPr algn="ctr">
              <a:buSzPts val="1800"/>
            </a:pPr>
            <a:r>
              <a:rPr lang="en-US" sz="1800">
                <a:solidFill>
                  <a:schemeClr val="lt1"/>
                </a:solidFill>
                <a:latin typeface="Calibri"/>
                <a:cs typeface="Calibri"/>
                <a:sym typeface="Calibri"/>
              </a:rPr>
              <a:t>E</a:t>
            </a:r>
            <a:endParaRPr sz="1800">
              <a:solidFill>
                <a:schemeClr val="lt1"/>
              </a:solidFill>
              <a:latin typeface="Calibri"/>
              <a:cs typeface="Calibri"/>
            </a:endParaRPr>
          </a:p>
        </p:txBody>
      </p:sp>
      <p:sp>
        <p:nvSpPr>
          <p:cNvPr id="1023" name="Google Shape;1023;p39"/>
          <p:cNvSpPr/>
          <p:nvPr/>
        </p:nvSpPr>
        <p:spPr>
          <a:xfrm>
            <a:off x="8684264" y="4300531"/>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1024" name="Google Shape;1024;p39"/>
          <p:cNvSpPr/>
          <p:nvPr/>
        </p:nvSpPr>
        <p:spPr>
          <a:xfrm>
            <a:off x="7388253" y="5423637"/>
            <a:ext cx="352425" cy="361950"/>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1025" name="Google Shape;1025;p39"/>
          <p:cNvSpPr txBox="1"/>
          <p:nvPr/>
        </p:nvSpPr>
        <p:spPr>
          <a:xfrm>
            <a:off x="307721" y="6180665"/>
            <a:ext cx="11750927"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3E4043"/>
              </a:buClr>
              <a:buSzPts val="2000"/>
              <a:buFont typeface="Calibri"/>
              <a:buNone/>
            </a:pPr>
            <a:r>
              <a:rPr lang="en-US" sz="2000" b="0" i="1" u="none" strike="noStrike" cap="none">
                <a:solidFill>
                  <a:srgbClr val="3E4043"/>
                </a:solidFill>
                <a:latin typeface="Calibri"/>
                <a:ea typeface="Calibri"/>
                <a:cs typeface="Calibri"/>
                <a:sym typeface="Calibri"/>
              </a:rPr>
              <a:t>Each Domain Artifact Is Built Through Deep Understanding Of The Business Domain</a:t>
            </a:r>
            <a:endParaRPr sz="2400" b="0" i="1" u="none" strike="noStrike" cap="none">
              <a:solidFill>
                <a:srgbClr val="3E4043"/>
              </a:solidFill>
              <a:latin typeface="Calibri"/>
              <a:ea typeface="Calibri"/>
              <a:cs typeface="Calibri"/>
              <a:sym typeface="Calibri"/>
            </a:endParaRPr>
          </a:p>
        </p:txBody>
      </p:sp>
      <p:sp>
        <p:nvSpPr>
          <p:cNvPr id="1026" name="Google Shape;1026;p39"/>
          <p:cNvSpPr txBox="1"/>
          <p:nvPr/>
        </p:nvSpPr>
        <p:spPr>
          <a:xfrm>
            <a:off x="7279827" y="5700573"/>
            <a:ext cx="4422783" cy="341632"/>
          </a:xfrm>
          <a:prstGeom prst="rect">
            <a:avLst/>
          </a:prstGeom>
          <a:noFill/>
          <a:ln>
            <a:noFill/>
          </a:ln>
        </p:spPr>
        <p:txBody>
          <a:bodyPr spcFirstLastPara="1" wrap="square" lIns="91425" tIns="45700" rIns="91425" bIns="45700" anchor="t" anchorCtr="0">
            <a:spAutoFit/>
          </a:bodyPr>
          <a:lstStyle/>
          <a:p>
            <a:pPr marL="190500" marR="0" lvl="0" indent="-190500" algn="ctr" rtl="0">
              <a:lnSpc>
                <a:spcPct val="90000"/>
              </a:lnSpc>
              <a:spcBef>
                <a:spcPts val="0"/>
              </a:spcBef>
              <a:spcAft>
                <a:spcPts val="0"/>
              </a:spcAft>
              <a:buClr>
                <a:srgbClr val="000000"/>
              </a:buClr>
              <a:buSzPts val="1800"/>
              <a:buFont typeface="Verdana"/>
              <a:buNone/>
            </a:pPr>
            <a:r>
              <a:rPr lang="en-US" sz="1800" b="0" i="0" u="none" strike="noStrike" cap="none">
                <a:solidFill>
                  <a:srgbClr val="000000"/>
                </a:solidFill>
                <a:latin typeface="Verdana"/>
                <a:ea typeface="Verdana"/>
                <a:cs typeface="Verdana"/>
                <a:sym typeface="Verdana"/>
              </a:rPr>
              <a:t>Patient Bounded Context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4"/>
          <p:cNvSpPr txBox="1">
            <a:spLocks noGrp="1"/>
          </p:cNvSpPr>
          <p:nvPr>
            <p:ph type="sldNum" idx="12"/>
          </p:nvPr>
        </p:nvSpPr>
        <p:spPr>
          <a:xfrm>
            <a:off x="5846235" y="6605978"/>
            <a:ext cx="731520" cy="163122"/>
          </a:xfrm>
          <a:prstGeom prst="rect">
            <a:avLst/>
          </a:prstGeom>
          <a:noFill/>
          <a:ln>
            <a:noFill/>
          </a:ln>
        </p:spPr>
        <p:txBody>
          <a:bodyPr spcFirstLastPara="1" wrap="square" lIns="101850" tIns="50925" rIns="101850" bIns="50925" anchor="t" anchorCtr="0">
            <a:noAutofit/>
          </a:bodyPr>
          <a:lstStyle/>
          <a:p>
            <a:pPr marL="0" lvl="0" indent="0" algn="ctr" rtl="0">
              <a:lnSpc>
                <a:spcPct val="106000"/>
              </a:lnSpc>
              <a:spcBef>
                <a:spcPts val="0"/>
              </a:spcBef>
              <a:spcAft>
                <a:spcPts val="0"/>
              </a:spcAft>
              <a:buSzPts val="971"/>
              <a:buNone/>
            </a:pPr>
            <a:fld id="{00000000-1234-1234-1234-123412341234}" type="slidenum">
              <a:rPr lang="en-US"/>
              <a:t>4</a:t>
            </a:fld>
            <a:endParaRPr/>
          </a:p>
        </p:txBody>
      </p:sp>
      <p:sp>
        <p:nvSpPr>
          <p:cNvPr id="88" name="Google Shape;88;p4"/>
          <p:cNvSpPr txBox="1">
            <a:spLocks noGrp="1"/>
          </p:cNvSpPr>
          <p:nvPr>
            <p:ph type="title"/>
          </p:nvPr>
        </p:nvSpPr>
        <p:spPr>
          <a:xfrm>
            <a:off x="507999" y="180105"/>
            <a:ext cx="11216640" cy="594360"/>
          </a:xfrm>
          <a:prstGeom prst="rect">
            <a:avLst/>
          </a:prstGeom>
          <a:noFill/>
          <a:ln>
            <a:noFill/>
          </a:ln>
        </p:spPr>
        <p:txBody>
          <a:bodyPr spcFirstLastPara="1" wrap="square" lIns="50900" tIns="50900" rIns="50900" bIns="50900" anchor="t" anchorCtr="0">
            <a:noAutofit/>
          </a:bodyPr>
          <a:lstStyle/>
          <a:p>
            <a:pPr marL="0" lvl="0" indent="0" algn="l" rtl="0">
              <a:lnSpc>
                <a:spcPct val="120166"/>
              </a:lnSpc>
              <a:spcBef>
                <a:spcPts val="0"/>
              </a:spcBef>
              <a:spcAft>
                <a:spcPts val="0"/>
              </a:spcAft>
              <a:buClr>
                <a:srgbClr val="3E4043"/>
              </a:buClr>
              <a:buSzPts val="1400"/>
              <a:buFont typeface="Calibri"/>
              <a:buNone/>
            </a:pPr>
            <a:r>
              <a:rPr lang="en-US" sz="2400"/>
              <a:t>The Heart Of Solution Complexity Is In Its Business Domain</a:t>
            </a:r>
            <a:endParaRPr/>
          </a:p>
        </p:txBody>
      </p:sp>
      <p:sp>
        <p:nvSpPr>
          <p:cNvPr id="89" name="Google Shape;89;p4"/>
          <p:cNvSpPr txBox="1"/>
          <p:nvPr/>
        </p:nvSpPr>
        <p:spPr>
          <a:xfrm>
            <a:off x="4687911" y="751344"/>
            <a:ext cx="6688965" cy="59092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F1111"/>
                </a:solidFill>
                <a:latin typeface="Arial"/>
                <a:ea typeface="Arial"/>
                <a:cs typeface="Arial"/>
                <a:sym typeface="Arial"/>
              </a:rPr>
              <a:t>When solution complexity gets out of hand, the software can no longer be easily changed or extended.</a:t>
            </a:r>
            <a:endParaRPr sz="1800" b="0" i="0" u="none" strike="noStrike" cap="none">
              <a:solidFill>
                <a:srgbClr val="0F11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F11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F1111"/>
                </a:solidFill>
                <a:latin typeface="Arial"/>
                <a:ea typeface="Arial"/>
                <a:cs typeface="Arial"/>
                <a:sym typeface="Arial"/>
              </a:rPr>
              <a:t>But a good design can make opportunities out of a complex feature domains.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F11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F1111"/>
                </a:solidFill>
                <a:latin typeface="Arial"/>
                <a:ea typeface="Arial"/>
                <a:cs typeface="Arial"/>
                <a:sym typeface="Arial"/>
              </a:rPr>
              <a:t>Our developers have a wealth of skills when it comes to designing  the Technological aspects of a system. </a:t>
            </a:r>
            <a:endParaRPr sz="1800" b="0" i="0" u="none" strike="noStrike" cap="none">
              <a:solidFill>
                <a:srgbClr val="0F11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F11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F1111"/>
                </a:solidFill>
                <a:latin typeface="Arial"/>
                <a:ea typeface="Arial"/>
                <a:cs typeface="Arial"/>
                <a:sym typeface="Arial"/>
              </a:rPr>
              <a:t>Yet the most significant complexity of many applications is not technical, it is in the domain itself, the activity or business of the user.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F11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F1111"/>
                </a:solidFill>
                <a:latin typeface="Arial"/>
                <a:ea typeface="Arial"/>
                <a:cs typeface="Arial"/>
                <a:sym typeface="Arial"/>
              </a:rPr>
              <a:t>When this domain complexity is not dealt with in the software design, it won't matter that the technology internals are well-conceived.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F111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F1111"/>
                </a:solidFill>
                <a:latin typeface="Arial"/>
                <a:ea typeface="Arial"/>
                <a:cs typeface="Arial"/>
                <a:sym typeface="Arial"/>
              </a:rPr>
              <a:t>As part of standing up our teams, our aim is to supplement your teams existing agile delivery knowledge with the skills required to design, develop, and test according to the principles of </a:t>
            </a:r>
            <a:r>
              <a:rPr lang="en-US" sz="1800" b="0" i="1" u="none" strike="noStrike" cap="none">
                <a:solidFill>
                  <a:srgbClr val="0F1111"/>
                </a:solidFill>
                <a:latin typeface="Arial"/>
                <a:ea typeface="Arial"/>
                <a:cs typeface="Arial"/>
                <a:sym typeface="Arial"/>
              </a:rPr>
              <a:t>Domain Driven Design</a:t>
            </a:r>
            <a:endParaRPr sz="1800" b="0" i="1" u="none" strike="noStrike" cap="none">
              <a:solidFill>
                <a:schemeClr val="dk1"/>
              </a:solidFill>
              <a:latin typeface="Calibri"/>
              <a:ea typeface="Calibri"/>
              <a:cs typeface="Calibri"/>
              <a:sym typeface="Calibri"/>
            </a:endParaRPr>
          </a:p>
        </p:txBody>
      </p:sp>
      <p:pic>
        <p:nvPicPr>
          <p:cNvPr id="90" name="Google Shape;90;p4" descr="Domain-Driven Design: Tackling Complexity in the Heart of Software | 1st  edition | Pearson"/>
          <p:cNvPicPr preferRelativeResize="0"/>
          <p:nvPr/>
        </p:nvPicPr>
        <p:blipFill rotWithShape="1">
          <a:blip r:embed="rId3">
            <a:alphaModFix/>
          </a:blip>
          <a:srcRect/>
          <a:stretch/>
        </p:blipFill>
        <p:spPr>
          <a:xfrm>
            <a:off x="643475" y="1608115"/>
            <a:ext cx="3445567" cy="467740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40"/>
          <p:cNvSpPr/>
          <p:nvPr/>
        </p:nvSpPr>
        <p:spPr>
          <a:xfrm>
            <a:off x="7226915" y="1238472"/>
            <a:ext cx="4794648" cy="4411441"/>
          </a:xfrm>
          <a:prstGeom prst="roundRect">
            <a:avLst>
              <a:gd name="adj" fmla="val 10405"/>
            </a:avLst>
          </a:prstGeom>
          <a:solidFill>
            <a:srgbClr val="FFFFFF"/>
          </a:solidFill>
          <a:ln w="28575" cap="flat" cmpd="sng">
            <a:solidFill>
              <a:schemeClr val="lt2"/>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Calibri"/>
              <a:ea typeface="Calibri"/>
              <a:cs typeface="Calibri"/>
              <a:sym typeface="Calibri"/>
            </a:endParaRPr>
          </a:p>
        </p:txBody>
      </p:sp>
      <p:sp>
        <p:nvSpPr>
          <p:cNvPr id="1033" name="Google Shape;1033;p40"/>
          <p:cNvSpPr/>
          <p:nvPr/>
        </p:nvSpPr>
        <p:spPr>
          <a:xfrm>
            <a:off x="7634731" y="1610475"/>
            <a:ext cx="3957194" cy="2562164"/>
          </a:xfrm>
          <a:custGeom>
            <a:avLst/>
            <a:gdLst/>
            <a:ahLst/>
            <a:cxnLst/>
            <a:rect l="l" t="t" r="r" b="b"/>
            <a:pathLst>
              <a:path w="4324350" h="2562164" extrusionOk="0">
                <a:moveTo>
                  <a:pt x="2924175" y="542925"/>
                </a:moveTo>
                <a:cubicBezTo>
                  <a:pt x="2892425" y="539750"/>
                  <a:pt x="2860553" y="537617"/>
                  <a:pt x="2828925" y="533400"/>
                </a:cubicBezTo>
                <a:cubicBezTo>
                  <a:pt x="2812878" y="531260"/>
                  <a:pt x="2797442" y="525117"/>
                  <a:pt x="2781300" y="523875"/>
                </a:cubicBezTo>
                <a:cubicBezTo>
                  <a:pt x="2714746" y="518755"/>
                  <a:pt x="2647923" y="518053"/>
                  <a:pt x="2581275" y="514350"/>
                </a:cubicBezTo>
                <a:cubicBezTo>
                  <a:pt x="2533618" y="511702"/>
                  <a:pt x="2486025" y="508000"/>
                  <a:pt x="2438400" y="504825"/>
                </a:cubicBezTo>
                <a:cubicBezTo>
                  <a:pt x="2362200" y="508000"/>
                  <a:pt x="2285885" y="509103"/>
                  <a:pt x="2209800" y="514350"/>
                </a:cubicBezTo>
                <a:cubicBezTo>
                  <a:pt x="2193649" y="515464"/>
                  <a:pt x="2178103" y="520979"/>
                  <a:pt x="2162175" y="523875"/>
                </a:cubicBezTo>
                <a:cubicBezTo>
                  <a:pt x="2028123" y="548248"/>
                  <a:pt x="2175041" y="519397"/>
                  <a:pt x="2057400" y="542925"/>
                </a:cubicBezTo>
                <a:cubicBezTo>
                  <a:pt x="2038350" y="555625"/>
                  <a:pt x="2012950" y="561975"/>
                  <a:pt x="2000250" y="581025"/>
                </a:cubicBezTo>
                <a:cubicBezTo>
                  <a:pt x="1974850" y="619125"/>
                  <a:pt x="1990725" y="603250"/>
                  <a:pt x="1952625" y="628650"/>
                </a:cubicBezTo>
                <a:cubicBezTo>
                  <a:pt x="1946275" y="638175"/>
                  <a:pt x="1938695" y="646986"/>
                  <a:pt x="1933575" y="657225"/>
                </a:cubicBezTo>
                <a:cubicBezTo>
                  <a:pt x="1920741" y="682892"/>
                  <a:pt x="1929264" y="693144"/>
                  <a:pt x="1905000" y="714375"/>
                </a:cubicBezTo>
                <a:cubicBezTo>
                  <a:pt x="1881032" y="735347"/>
                  <a:pt x="1844861" y="760867"/>
                  <a:pt x="1809750" y="762000"/>
                </a:cubicBezTo>
                <a:cubicBezTo>
                  <a:pt x="1625668" y="767938"/>
                  <a:pt x="1441450" y="768350"/>
                  <a:pt x="1257300" y="771525"/>
                </a:cubicBezTo>
                <a:lnTo>
                  <a:pt x="1200150" y="781050"/>
                </a:lnTo>
                <a:cubicBezTo>
                  <a:pt x="1177960" y="784464"/>
                  <a:pt x="1155351" y="785527"/>
                  <a:pt x="1133475" y="790575"/>
                </a:cubicBezTo>
                <a:cubicBezTo>
                  <a:pt x="1113909" y="795090"/>
                  <a:pt x="1076325" y="809625"/>
                  <a:pt x="1076325" y="809625"/>
                </a:cubicBezTo>
                <a:cubicBezTo>
                  <a:pt x="1064988" y="826631"/>
                  <a:pt x="1043059" y="856964"/>
                  <a:pt x="1038225" y="876300"/>
                </a:cubicBezTo>
                <a:cubicBezTo>
                  <a:pt x="1028857" y="913772"/>
                  <a:pt x="1028543" y="953128"/>
                  <a:pt x="1019175" y="990600"/>
                </a:cubicBezTo>
                <a:cubicBezTo>
                  <a:pt x="1016000" y="1003300"/>
                  <a:pt x="1015504" y="1016991"/>
                  <a:pt x="1009650" y="1028700"/>
                </a:cubicBezTo>
                <a:cubicBezTo>
                  <a:pt x="1002550" y="1042899"/>
                  <a:pt x="993993" y="1057573"/>
                  <a:pt x="981075" y="1066800"/>
                </a:cubicBezTo>
                <a:cubicBezTo>
                  <a:pt x="970423" y="1074409"/>
                  <a:pt x="955675" y="1073150"/>
                  <a:pt x="942975" y="1076325"/>
                </a:cubicBezTo>
                <a:cubicBezTo>
                  <a:pt x="933450" y="1082675"/>
                  <a:pt x="924922" y="1090866"/>
                  <a:pt x="914400" y="1095375"/>
                </a:cubicBezTo>
                <a:cubicBezTo>
                  <a:pt x="900711" y="1101242"/>
                  <a:pt x="839524" y="1111713"/>
                  <a:pt x="828675" y="1114425"/>
                </a:cubicBezTo>
                <a:cubicBezTo>
                  <a:pt x="818935" y="1116860"/>
                  <a:pt x="809945" y="1121981"/>
                  <a:pt x="800100" y="1123950"/>
                </a:cubicBezTo>
                <a:cubicBezTo>
                  <a:pt x="737303" y="1136509"/>
                  <a:pt x="673094" y="1136953"/>
                  <a:pt x="609600" y="1143000"/>
                </a:cubicBezTo>
                <a:cubicBezTo>
                  <a:pt x="572671" y="1146517"/>
                  <a:pt x="504759" y="1156617"/>
                  <a:pt x="466725" y="1162050"/>
                </a:cubicBezTo>
                <a:cubicBezTo>
                  <a:pt x="457200" y="1165225"/>
                  <a:pt x="448190" y="1171575"/>
                  <a:pt x="438150" y="1171575"/>
                </a:cubicBezTo>
                <a:cubicBezTo>
                  <a:pt x="387251" y="1171575"/>
                  <a:pt x="336397" y="1167115"/>
                  <a:pt x="285750" y="1162050"/>
                </a:cubicBezTo>
                <a:cubicBezTo>
                  <a:pt x="272724" y="1160747"/>
                  <a:pt x="260429" y="1155365"/>
                  <a:pt x="247650" y="1152525"/>
                </a:cubicBezTo>
                <a:cubicBezTo>
                  <a:pt x="231846" y="1149013"/>
                  <a:pt x="215900" y="1146175"/>
                  <a:pt x="200025" y="1143000"/>
                </a:cubicBezTo>
                <a:cubicBezTo>
                  <a:pt x="165100" y="1146175"/>
                  <a:pt x="129967" y="1147565"/>
                  <a:pt x="95250" y="1152525"/>
                </a:cubicBezTo>
                <a:cubicBezTo>
                  <a:pt x="85311" y="1153945"/>
                  <a:pt x="72511" y="1153880"/>
                  <a:pt x="66675" y="1162050"/>
                </a:cubicBezTo>
                <a:cubicBezTo>
                  <a:pt x="55003" y="1178390"/>
                  <a:pt x="53975" y="1200150"/>
                  <a:pt x="47625" y="1219200"/>
                </a:cubicBezTo>
                <a:cubicBezTo>
                  <a:pt x="33960" y="1260194"/>
                  <a:pt x="40535" y="1238035"/>
                  <a:pt x="28575" y="1285875"/>
                </a:cubicBezTo>
                <a:cubicBezTo>
                  <a:pt x="25400" y="1362075"/>
                  <a:pt x="24297" y="1438390"/>
                  <a:pt x="19050" y="1514475"/>
                </a:cubicBezTo>
                <a:cubicBezTo>
                  <a:pt x="17936" y="1530626"/>
                  <a:pt x="12421" y="1546172"/>
                  <a:pt x="9525" y="1562100"/>
                </a:cubicBezTo>
                <a:cubicBezTo>
                  <a:pt x="6070" y="1581101"/>
                  <a:pt x="3175" y="1600200"/>
                  <a:pt x="0" y="1619250"/>
                </a:cubicBezTo>
                <a:cubicBezTo>
                  <a:pt x="3175" y="1685925"/>
                  <a:pt x="-1449" y="1753433"/>
                  <a:pt x="9525" y="1819275"/>
                </a:cubicBezTo>
                <a:cubicBezTo>
                  <a:pt x="11740" y="1832562"/>
                  <a:pt x="27752" y="1839226"/>
                  <a:pt x="38100" y="1847850"/>
                </a:cubicBezTo>
                <a:cubicBezTo>
                  <a:pt x="46894" y="1855179"/>
                  <a:pt x="56436" y="1861780"/>
                  <a:pt x="66675" y="1866900"/>
                </a:cubicBezTo>
                <a:cubicBezTo>
                  <a:pt x="116371" y="1891748"/>
                  <a:pt x="247712" y="1885393"/>
                  <a:pt x="257175" y="1885950"/>
                </a:cubicBezTo>
                <a:cubicBezTo>
                  <a:pt x="266700" y="1889125"/>
                  <a:pt x="277910" y="1889203"/>
                  <a:pt x="285750" y="1895475"/>
                </a:cubicBezTo>
                <a:cubicBezTo>
                  <a:pt x="294689" y="1902626"/>
                  <a:pt x="296705" y="1915955"/>
                  <a:pt x="304800" y="1924050"/>
                </a:cubicBezTo>
                <a:cubicBezTo>
                  <a:pt x="312895" y="1932145"/>
                  <a:pt x="323850" y="1936750"/>
                  <a:pt x="333375" y="1943100"/>
                </a:cubicBezTo>
                <a:cubicBezTo>
                  <a:pt x="411328" y="2060029"/>
                  <a:pt x="345141" y="1949827"/>
                  <a:pt x="361950" y="2286000"/>
                </a:cubicBezTo>
                <a:cubicBezTo>
                  <a:pt x="363071" y="2308423"/>
                  <a:pt x="368508" y="2330421"/>
                  <a:pt x="371475" y="2352675"/>
                </a:cubicBezTo>
                <a:cubicBezTo>
                  <a:pt x="383567" y="2443367"/>
                  <a:pt x="357658" y="2417204"/>
                  <a:pt x="419100" y="2447925"/>
                </a:cubicBezTo>
                <a:cubicBezTo>
                  <a:pt x="495300" y="2444750"/>
                  <a:pt x="571603" y="2443473"/>
                  <a:pt x="647700" y="2438400"/>
                </a:cubicBezTo>
                <a:cubicBezTo>
                  <a:pt x="666970" y="2437115"/>
                  <a:pt x="685599" y="2430415"/>
                  <a:pt x="704850" y="2428875"/>
                </a:cubicBezTo>
                <a:cubicBezTo>
                  <a:pt x="765066" y="2424058"/>
                  <a:pt x="825500" y="2422525"/>
                  <a:pt x="885825" y="2419350"/>
                </a:cubicBezTo>
                <a:lnTo>
                  <a:pt x="1085850" y="2428875"/>
                </a:lnTo>
                <a:lnTo>
                  <a:pt x="1543050" y="2438400"/>
                </a:lnTo>
                <a:cubicBezTo>
                  <a:pt x="1559228" y="2439010"/>
                  <a:pt x="1574747" y="2445029"/>
                  <a:pt x="1590675" y="2447925"/>
                </a:cubicBezTo>
                <a:cubicBezTo>
                  <a:pt x="1611977" y="2451798"/>
                  <a:pt x="1662140" y="2458056"/>
                  <a:pt x="1685925" y="2466975"/>
                </a:cubicBezTo>
                <a:cubicBezTo>
                  <a:pt x="1699220" y="2471961"/>
                  <a:pt x="1710842" y="2480752"/>
                  <a:pt x="1724025" y="2486025"/>
                </a:cubicBezTo>
                <a:cubicBezTo>
                  <a:pt x="1739555" y="2492237"/>
                  <a:pt x="1835017" y="2522750"/>
                  <a:pt x="1847850" y="2524125"/>
                </a:cubicBezTo>
                <a:cubicBezTo>
                  <a:pt x="1914221" y="2531236"/>
                  <a:pt x="1981200" y="2530475"/>
                  <a:pt x="2047875" y="2533650"/>
                </a:cubicBezTo>
                <a:cubicBezTo>
                  <a:pt x="2265623" y="2588087"/>
                  <a:pt x="2103088" y="2550947"/>
                  <a:pt x="2647950" y="2533650"/>
                </a:cubicBezTo>
                <a:cubicBezTo>
                  <a:pt x="2661034" y="2533235"/>
                  <a:pt x="2673271" y="2526965"/>
                  <a:pt x="2686050" y="2524125"/>
                </a:cubicBezTo>
                <a:cubicBezTo>
                  <a:pt x="2701854" y="2520613"/>
                  <a:pt x="2717800" y="2517775"/>
                  <a:pt x="2733675" y="2514600"/>
                </a:cubicBezTo>
                <a:cubicBezTo>
                  <a:pt x="2743200" y="2505075"/>
                  <a:pt x="2754778" y="2497233"/>
                  <a:pt x="2762250" y="2486025"/>
                </a:cubicBezTo>
                <a:cubicBezTo>
                  <a:pt x="2767819" y="2477671"/>
                  <a:pt x="2770355" y="2467389"/>
                  <a:pt x="2771775" y="2457450"/>
                </a:cubicBezTo>
                <a:cubicBezTo>
                  <a:pt x="2776735" y="2422733"/>
                  <a:pt x="2776665" y="2387436"/>
                  <a:pt x="2781300" y="2352675"/>
                </a:cubicBezTo>
                <a:cubicBezTo>
                  <a:pt x="2783030" y="2339699"/>
                  <a:pt x="2784330" y="2325941"/>
                  <a:pt x="2790825" y="2314575"/>
                </a:cubicBezTo>
                <a:cubicBezTo>
                  <a:pt x="2807312" y="2285722"/>
                  <a:pt x="2837582" y="2276009"/>
                  <a:pt x="2867025" y="2266950"/>
                </a:cubicBezTo>
                <a:cubicBezTo>
                  <a:pt x="2989867" y="2229152"/>
                  <a:pt x="3022773" y="2244840"/>
                  <a:pt x="3190875" y="2238375"/>
                </a:cubicBezTo>
                <a:cubicBezTo>
                  <a:pt x="3443533" y="2069936"/>
                  <a:pt x="3248334" y="2223168"/>
                  <a:pt x="3238500" y="1495425"/>
                </a:cubicBezTo>
                <a:cubicBezTo>
                  <a:pt x="3263900" y="1479550"/>
                  <a:pt x="3289778" y="1464415"/>
                  <a:pt x="3314700" y="1447800"/>
                </a:cubicBezTo>
                <a:cubicBezTo>
                  <a:pt x="3324225" y="1441450"/>
                  <a:pt x="3332753" y="1433259"/>
                  <a:pt x="3343275" y="1428750"/>
                </a:cubicBezTo>
                <a:cubicBezTo>
                  <a:pt x="3355307" y="1423593"/>
                  <a:pt x="3369118" y="1423822"/>
                  <a:pt x="3381375" y="1419225"/>
                </a:cubicBezTo>
                <a:cubicBezTo>
                  <a:pt x="3394670" y="1414239"/>
                  <a:pt x="3405776" y="1403911"/>
                  <a:pt x="3419475" y="1400175"/>
                </a:cubicBezTo>
                <a:cubicBezTo>
                  <a:pt x="3441135" y="1394268"/>
                  <a:pt x="3463709" y="1391310"/>
                  <a:pt x="3486150" y="1390650"/>
                </a:cubicBezTo>
                <a:cubicBezTo>
                  <a:pt x="3679767" y="1384955"/>
                  <a:pt x="3873500" y="1384300"/>
                  <a:pt x="4067175" y="1381125"/>
                </a:cubicBezTo>
                <a:cubicBezTo>
                  <a:pt x="4092809" y="1374716"/>
                  <a:pt x="4122028" y="1370339"/>
                  <a:pt x="4143375" y="1352550"/>
                </a:cubicBezTo>
                <a:cubicBezTo>
                  <a:pt x="4152169" y="1345221"/>
                  <a:pt x="4154330" y="1332070"/>
                  <a:pt x="4162425" y="1323975"/>
                </a:cubicBezTo>
                <a:cubicBezTo>
                  <a:pt x="4170520" y="1315880"/>
                  <a:pt x="4181475" y="1311275"/>
                  <a:pt x="4191000" y="1304925"/>
                </a:cubicBezTo>
                <a:cubicBezTo>
                  <a:pt x="4209216" y="1250276"/>
                  <a:pt x="4187480" y="1301287"/>
                  <a:pt x="4229100" y="1247775"/>
                </a:cubicBezTo>
                <a:cubicBezTo>
                  <a:pt x="4243156" y="1229703"/>
                  <a:pt x="4254500" y="1209675"/>
                  <a:pt x="4267200" y="1190625"/>
                </a:cubicBezTo>
                <a:cubicBezTo>
                  <a:pt x="4273550" y="1181100"/>
                  <a:pt x="4282630" y="1172910"/>
                  <a:pt x="4286250" y="1162050"/>
                </a:cubicBezTo>
                <a:lnTo>
                  <a:pt x="4305300" y="1104900"/>
                </a:lnTo>
                <a:lnTo>
                  <a:pt x="4314825" y="1076325"/>
                </a:lnTo>
                <a:cubicBezTo>
                  <a:pt x="4318000" y="917575"/>
                  <a:pt x="4324350" y="758857"/>
                  <a:pt x="4324350" y="600075"/>
                </a:cubicBezTo>
                <a:cubicBezTo>
                  <a:pt x="4324350" y="488905"/>
                  <a:pt x="4320668" y="377717"/>
                  <a:pt x="4314825" y="266700"/>
                </a:cubicBezTo>
                <a:cubicBezTo>
                  <a:pt x="4313417" y="239942"/>
                  <a:pt x="4297487" y="232025"/>
                  <a:pt x="4286250" y="209550"/>
                </a:cubicBezTo>
                <a:cubicBezTo>
                  <a:pt x="4270193" y="177437"/>
                  <a:pt x="4284102" y="175909"/>
                  <a:pt x="4257675" y="142875"/>
                </a:cubicBezTo>
                <a:cubicBezTo>
                  <a:pt x="4241681" y="122882"/>
                  <a:pt x="4174207" y="55333"/>
                  <a:pt x="4143375" y="47625"/>
                </a:cubicBezTo>
                <a:cubicBezTo>
                  <a:pt x="4130675" y="44450"/>
                  <a:pt x="4117862" y="41696"/>
                  <a:pt x="4105275" y="38100"/>
                </a:cubicBezTo>
                <a:cubicBezTo>
                  <a:pt x="4049588" y="22189"/>
                  <a:pt x="4105598" y="33938"/>
                  <a:pt x="4038600" y="19050"/>
                </a:cubicBezTo>
                <a:cubicBezTo>
                  <a:pt x="3969636" y="3725"/>
                  <a:pt x="4013462" y="17021"/>
                  <a:pt x="3962400" y="0"/>
                </a:cubicBezTo>
                <a:lnTo>
                  <a:pt x="3619500" y="9525"/>
                </a:lnTo>
                <a:cubicBezTo>
                  <a:pt x="3600209" y="10444"/>
                  <a:pt x="3581438" y="16113"/>
                  <a:pt x="3562350" y="19050"/>
                </a:cubicBezTo>
                <a:cubicBezTo>
                  <a:pt x="3540160" y="22464"/>
                  <a:pt x="3518096" y="27415"/>
                  <a:pt x="3495675" y="28575"/>
                </a:cubicBezTo>
                <a:cubicBezTo>
                  <a:pt x="3333842" y="36946"/>
                  <a:pt x="3009900" y="47625"/>
                  <a:pt x="3009900" y="47625"/>
                </a:cubicBezTo>
                <a:cubicBezTo>
                  <a:pt x="3000375" y="50800"/>
                  <a:pt x="2990102" y="52274"/>
                  <a:pt x="2981325" y="57150"/>
                </a:cubicBezTo>
                <a:cubicBezTo>
                  <a:pt x="2961311" y="68269"/>
                  <a:pt x="2924175" y="95250"/>
                  <a:pt x="2924175" y="95250"/>
                </a:cubicBezTo>
                <a:cubicBezTo>
                  <a:pt x="2905043" y="123948"/>
                  <a:pt x="2900577" y="128088"/>
                  <a:pt x="2886075" y="161925"/>
                </a:cubicBezTo>
                <a:cubicBezTo>
                  <a:pt x="2877876" y="181056"/>
                  <a:pt x="2871858" y="209266"/>
                  <a:pt x="2867025" y="228600"/>
                </a:cubicBezTo>
                <a:cubicBezTo>
                  <a:pt x="2870200" y="301625"/>
                  <a:pt x="2870944" y="374796"/>
                  <a:pt x="2876550" y="447675"/>
                </a:cubicBezTo>
                <a:cubicBezTo>
                  <a:pt x="2877320" y="457686"/>
                  <a:pt x="2881199" y="467473"/>
                  <a:pt x="2886075" y="476250"/>
                </a:cubicBezTo>
                <a:cubicBezTo>
                  <a:pt x="2897194" y="496264"/>
                  <a:pt x="2924175" y="510505"/>
                  <a:pt x="2924175" y="533400"/>
                </a:cubicBezTo>
                <a:lnTo>
                  <a:pt x="2924175" y="542925"/>
                </a:lnTo>
                <a:close/>
              </a:path>
            </a:pathLst>
          </a:custGeom>
          <a:solidFill>
            <a:srgbClr val="FFFFFF"/>
          </a:solidFill>
          <a:ln w="28575" cap="flat" cmpd="sng">
            <a:solidFill>
              <a:schemeClr val="lt2"/>
            </a:solidFill>
            <a:prstDash val="dot"/>
            <a:round/>
            <a:headEnd type="none" w="sm" len="sm"/>
            <a:tailEnd type="none" w="sm" len="sm"/>
          </a:ln>
        </p:spPr>
        <p:txBody>
          <a:bodyPr spcFirstLastPara="1" wrap="square" lIns="0" tIns="0" rIns="0" bIns="0" anchor="t" anchorCtr="0">
            <a:noAutofit/>
          </a:bodyPr>
          <a:lstStyle/>
          <a:p>
            <a:pPr marL="190500" marR="0" lvl="0" indent="-190500" algn="l" rtl="0">
              <a:lnSpc>
                <a:spcPct val="90000"/>
              </a:lnSpc>
              <a:spcBef>
                <a:spcPts val="0"/>
              </a:spcBef>
              <a:spcAft>
                <a:spcPts val="0"/>
              </a:spcAft>
              <a:buClr>
                <a:schemeClr val="dk1"/>
              </a:buClr>
              <a:buSzPts val="1600"/>
              <a:buFont typeface="Calibri"/>
              <a:buNone/>
            </a:pPr>
            <a:endParaRPr sz="1600" b="0" i="0" u="none" strike="noStrike" cap="none">
              <a:solidFill>
                <a:schemeClr val="dk1"/>
              </a:solidFill>
              <a:latin typeface="Verdana"/>
              <a:ea typeface="Verdana"/>
              <a:cs typeface="Verdana"/>
              <a:sym typeface="Verdana"/>
            </a:endParaRPr>
          </a:p>
        </p:txBody>
      </p:sp>
      <p:sp>
        <p:nvSpPr>
          <p:cNvPr id="1034" name="Google Shape;1034;p40"/>
          <p:cNvSpPr txBox="1">
            <a:spLocks noGrp="1"/>
          </p:cNvSpPr>
          <p:nvPr>
            <p:ph type="title"/>
          </p:nvPr>
        </p:nvSpPr>
        <p:spPr>
          <a:xfrm>
            <a:off x="307722" y="116898"/>
            <a:ext cx="11750927" cy="4247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Entities have Identities that Transcend The Value of Their Attributes</a:t>
            </a:r>
            <a:endParaRPr/>
          </a:p>
        </p:txBody>
      </p:sp>
      <p:sp>
        <p:nvSpPr>
          <p:cNvPr id="1035" name="Google Shape;1035;p40"/>
          <p:cNvSpPr/>
          <p:nvPr/>
        </p:nvSpPr>
        <p:spPr>
          <a:xfrm>
            <a:off x="9788482" y="2310074"/>
            <a:ext cx="1731524"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Patient</a:t>
            </a:r>
            <a:endParaRPr sz="1400" b="0" i="0" u="none" strike="noStrike" cap="none">
              <a:solidFill>
                <a:srgbClr val="000000"/>
              </a:solidFill>
              <a:latin typeface="Arial"/>
              <a:ea typeface="Arial"/>
              <a:cs typeface="Arial"/>
              <a:sym typeface="Arial"/>
            </a:endParaRPr>
          </a:p>
        </p:txBody>
      </p:sp>
      <p:sp>
        <p:nvSpPr>
          <p:cNvPr id="1036" name="Google Shape;1036;p40"/>
          <p:cNvSpPr/>
          <p:nvPr/>
        </p:nvSpPr>
        <p:spPr>
          <a:xfrm>
            <a:off x="9304035" y="4421413"/>
            <a:ext cx="1532478"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Pick Up Method</a:t>
            </a:r>
            <a:endParaRPr sz="1400" b="0" i="0" u="none" strike="noStrike" cap="none">
              <a:solidFill>
                <a:srgbClr val="000000"/>
              </a:solidFill>
              <a:latin typeface="Arial"/>
              <a:ea typeface="Arial"/>
              <a:cs typeface="Arial"/>
              <a:sym typeface="Arial"/>
            </a:endParaRPr>
          </a:p>
        </p:txBody>
      </p:sp>
      <p:sp>
        <p:nvSpPr>
          <p:cNvPr id="1037" name="Google Shape;1037;p40"/>
          <p:cNvSpPr/>
          <p:nvPr/>
        </p:nvSpPr>
        <p:spPr>
          <a:xfrm>
            <a:off x="10170132" y="5012975"/>
            <a:ext cx="1532478"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Address</a:t>
            </a:r>
            <a:endParaRPr sz="1400" b="0" i="0" u="none" strike="noStrike" cap="none">
              <a:solidFill>
                <a:srgbClr val="000000"/>
              </a:solidFill>
              <a:latin typeface="Arial"/>
              <a:ea typeface="Arial"/>
              <a:cs typeface="Arial"/>
              <a:sym typeface="Arial"/>
            </a:endParaRPr>
          </a:p>
        </p:txBody>
      </p:sp>
      <p:cxnSp>
        <p:nvCxnSpPr>
          <p:cNvPr id="1038" name="Google Shape;1038;p40"/>
          <p:cNvCxnSpPr/>
          <p:nvPr/>
        </p:nvCxnSpPr>
        <p:spPr>
          <a:xfrm>
            <a:off x="11286474" y="2780879"/>
            <a:ext cx="0" cy="2232096"/>
          </a:xfrm>
          <a:prstGeom prst="straightConnector1">
            <a:avLst/>
          </a:prstGeom>
          <a:noFill/>
          <a:ln w="19050" cap="flat" cmpd="sng">
            <a:solidFill>
              <a:schemeClr val="lt2"/>
            </a:solidFill>
            <a:prstDash val="solid"/>
            <a:miter lim="800000"/>
            <a:headEnd type="none" w="sm" len="sm"/>
            <a:tailEnd type="stealth" w="med" len="med"/>
          </a:ln>
        </p:spPr>
      </p:cxnSp>
      <p:sp>
        <p:nvSpPr>
          <p:cNvPr id="1039" name="Google Shape;1039;p40"/>
          <p:cNvSpPr txBox="1"/>
          <p:nvPr/>
        </p:nvSpPr>
        <p:spPr>
          <a:xfrm>
            <a:off x="439077" y="797071"/>
            <a:ext cx="6757301" cy="1390084"/>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rgbClr val="191919"/>
              </a:buClr>
              <a:buSzPts val="1800"/>
              <a:buFont typeface="Arial"/>
              <a:buChar char="•"/>
            </a:pPr>
            <a:r>
              <a:rPr lang="en-US" sz="1800" b="0" i="0" u="none" strike="noStrike" cap="none">
                <a:solidFill>
                  <a:schemeClr val="dk1"/>
                </a:solidFill>
                <a:latin typeface="Calibri"/>
                <a:ea typeface="Calibri"/>
                <a:cs typeface="Calibri"/>
                <a:sym typeface="Calibri"/>
              </a:rPr>
              <a:t>Have an identity that remains the same regardless of changes to specific data. </a:t>
            </a:r>
            <a:endParaRPr sz="1400" b="0" i="0" u="none" strike="noStrike" cap="none">
              <a:solidFill>
                <a:schemeClr val="dk1"/>
              </a:solidFill>
              <a:latin typeface="Calibri"/>
              <a:ea typeface="Calibri"/>
              <a:cs typeface="Calibri"/>
              <a:sym typeface="Calibri"/>
            </a:endParaRPr>
          </a:p>
          <a:p>
            <a:pPr marL="285750" marR="0" lvl="0" indent="-285750" algn="l" rtl="0">
              <a:lnSpc>
                <a:spcPct val="90000"/>
              </a:lnSpc>
              <a:spcBef>
                <a:spcPts val="180"/>
              </a:spcBef>
              <a:spcAft>
                <a:spcPts val="0"/>
              </a:spcAft>
              <a:buClr>
                <a:srgbClr val="191919"/>
              </a:buClr>
              <a:buSzPts val="1800"/>
              <a:buFont typeface="Arial"/>
              <a:buChar char="•"/>
            </a:pPr>
            <a:r>
              <a:rPr lang="en-US" sz="1800" b="0" i="0" u="none" strike="noStrike" cap="none">
                <a:solidFill>
                  <a:schemeClr val="dk1"/>
                </a:solidFill>
                <a:latin typeface="Calibri"/>
                <a:ea typeface="Calibri"/>
                <a:cs typeface="Calibri"/>
                <a:sym typeface="Calibri"/>
              </a:rPr>
              <a:t>The primary concepts that are core to the domain</a:t>
            </a:r>
            <a:endParaRPr sz="1400" b="0" i="0" u="none" strike="noStrike" cap="none">
              <a:solidFill>
                <a:schemeClr val="dk1"/>
              </a:solidFill>
              <a:latin typeface="Calibri"/>
              <a:ea typeface="Calibri"/>
              <a:cs typeface="Calibri"/>
              <a:sym typeface="Calibri"/>
            </a:endParaRPr>
          </a:p>
          <a:p>
            <a:pPr marL="285750" marR="0" lvl="0" indent="-285750" algn="l" rtl="0">
              <a:lnSpc>
                <a:spcPct val="90000"/>
              </a:lnSpc>
              <a:spcBef>
                <a:spcPts val="180"/>
              </a:spcBef>
              <a:spcAft>
                <a:spcPts val="0"/>
              </a:spcAft>
              <a:buClr>
                <a:srgbClr val="191919"/>
              </a:buClr>
              <a:buSzPts val="1800"/>
              <a:buFont typeface="Arial"/>
              <a:buChar char="•"/>
            </a:pPr>
            <a:r>
              <a:rPr lang="en-US" sz="1800" b="0" i="0" u="none" strike="noStrike" cap="none">
                <a:solidFill>
                  <a:schemeClr val="dk1"/>
                </a:solidFill>
                <a:latin typeface="Calibri"/>
                <a:ea typeface="Calibri"/>
                <a:cs typeface="Calibri"/>
                <a:sym typeface="Calibri"/>
              </a:rPr>
              <a:t>One of the first things we want to do  in DDD is key on the terms in our Ubiquitous Language that exhibit a common </a:t>
            </a:r>
            <a:r>
              <a:rPr lang="en-US" sz="1800" b="0" i="1" u="none" strike="noStrike" cap="none">
                <a:solidFill>
                  <a:schemeClr val="dk1"/>
                </a:solidFill>
                <a:latin typeface="Calibri"/>
                <a:ea typeface="Calibri"/>
                <a:cs typeface="Calibri"/>
                <a:sym typeface="Calibri"/>
              </a:rPr>
              <a:t>thread of identity</a:t>
            </a:r>
            <a:endParaRPr sz="1400" b="0" i="0" u="none" strike="noStrike" cap="none">
              <a:solidFill>
                <a:schemeClr val="dk1"/>
              </a:solidFill>
              <a:latin typeface="Calibri"/>
              <a:ea typeface="Calibri"/>
              <a:cs typeface="Calibri"/>
              <a:sym typeface="Calibri"/>
            </a:endParaRPr>
          </a:p>
        </p:txBody>
      </p:sp>
      <p:cxnSp>
        <p:nvCxnSpPr>
          <p:cNvPr id="1040" name="Google Shape;1040;p40"/>
          <p:cNvCxnSpPr>
            <a:endCxn id="1036" idx="3"/>
          </p:cNvCxnSpPr>
          <p:nvPr/>
        </p:nvCxnSpPr>
        <p:spPr>
          <a:xfrm rot="5400000">
            <a:off x="9999813" y="3623154"/>
            <a:ext cx="1873200" cy="199800"/>
          </a:xfrm>
          <a:prstGeom prst="bentConnector2">
            <a:avLst/>
          </a:prstGeom>
          <a:noFill/>
          <a:ln w="19050" cap="flat" cmpd="sng">
            <a:solidFill>
              <a:schemeClr val="lt2"/>
            </a:solidFill>
            <a:prstDash val="solid"/>
            <a:miter lim="800000"/>
            <a:headEnd type="none" w="sm" len="sm"/>
            <a:tailEnd type="stealth" w="med" len="med"/>
          </a:ln>
        </p:spPr>
      </p:cxnSp>
      <p:sp>
        <p:nvSpPr>
          <p:cNvPr id="1041" name="Google Shape;1041;p40"/>
          <p:cNvSpPr/>
          <p:nvPr/>
        </p:nvSpPr>
        <p:spPr>
          <a:xfrm>
            <a:off x="7771830" y="2891557"/>
            <a:ext cx="2161770"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Clinical Information</a:t>
            </a:r>
            <a:endParaRPr sz="1400" b="0" i="0" u="none" strike="noStrike" cap="none">
              <a:solidFill>
                <a:srgbClr val="000000"/>
              </a:solidFill>
              <a:latin typeface="Arial"/>
              <a:ea typeface="Arial"/>
              <a:cs typeface="Arial"/>
              <a:sym typeface="Arial"/>
            </a:endParaRPr>
          </a:p>
        </p:txBody>
      </p:sp>
      <p:cxnSp>
        <p:nvCxnSpPr>
          <p:cNvPr id="1042" name="Google Shape;1042;p40"/>
          <p:cNvCxnSpPr>
            <a:stCxn id="1035" idx="1"/>
            <a:endCxn id="1041" idx="0"/>
          </p:cNvCxnSpPr>
          <p:nvPr/>
        </p:nvCxnSpPr>
        <p:spPr>
          <a:xfrm flipH="1">
            <a:off x="8852782" y="2548316"/>
            <a:ext cx="935700" cy="343200"/>
          </a:xfrm>
          <a:prstGeom prst="bentConnector2">
            <a:avLst/>
          </a:prstGeom>
          <a:noFill/>
          <a:ln w="19050" cap="flat" cmpd="sng">
            <a:solidFill>
              <a:srgbClr val="000000"/>
            </a:solidFill>
            <a:prstDash val="solid"/>
            <a:miter lim="800000"/>
            <a:headEnd type="none" w="sm" len="sm"/>
            <a:tailEnd type="stealth" w="med" len="med"/>
          </a:ln>
        </p:spPr>
      </p:cxnSp>
      <p:sp>
        <p:nvSpPr>
          <p:cNvPr id="1043" name="Google Shape;1043;p40"/>
          <p:cNvSpPr/>
          <p:nvPr/>
        </p:nvSpPr>
        <p:spPr>
          <a:xfrm>
            <a:off x="8119933" y="3511814"/>
            <a:ext cx="2161770"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Insurance</a:t>
            </a:r>
            <a:endParaRPr sz="1400" b="0" i="0" u="none" strike="noStrike" cap="none">
              <a:solidFill>
                <a:srgbClr val="000000"/>
              </a:solidFill>
              <a:latin typeface="Arial"/>
              <a:ea typeface="Arial"/>
              <a:cs typeface="Arial"/>
              <a:sym typeface="Arial"/>
            </a:endParaRPr>
          </a:p>
        </p:txBody>
      </p:sp>
      <p:cxnSp>
        <p:nvCxnSpPr>
          <p:cNvPr id="1044" name="Google Shape;1044;p40"/>
          <p:cNvCxnSpPr>
            <a:stCxn id="1035" idx="2"/>
            <a:endCxn id="1043" idx="3"/>
          </p:cNvCxnSpPr>
          <p:nvPr/>
        </p:nvCxnSpPr>
        <p:spPr>
          <a:xfrm rot="5400000">
            <a:off x="9986144" y="3082057"/>
            <a:ext cx="963600" cy="372600"/>
          </a:xfrm>
          <a:prstGeom prst="bentConnector2">
            <a:avLst/>
          </a:prstGeom>
          <a:noFill/>
          <a:ln w="19050" cap="flat" cmpd="sng">
            <a:solidFill>
              <a:srgbClr val="000000"/>
            </a:solidFill>
            <a:prstDash val="solid"/>
            <a:miter lim="800000"/>
            <a:headEnd type="none" w="sm" len="sm"/>
            <a:tailEnd type="stealth" w="med" len="med"/>
          </a:ln>
        </p:spPr>
      </p:cxnSp>
      <p:sp>
        <p:nvSpPr>
          <p:cNvPr id="1045" name="Google Shape;1045;p40"/>
          <p:cNvSpPr/>
          <p:nvPr/>
        </p:nvSpPr>
        <p:spPr>
          <a:xfrm>
            <a:off x="7279828" y="974103"/>
            <a:ext cx="1731524"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Service</a:t>
            </a:r>
            <a:endParaRPr sz="1400" b="0" i="0" u="none" strike="noStrike" cap="none">
              <a:solidFill>
                <a:srgbClr val="000000"/>
              </a:solidFill>
              <a:latin typeface="Arial"/>
              <a:ea typeface="Arial"/>
              <a:cs typeface="Arial"/>
              <a:sym typeface="Arial"/>
            </a:endParaRPr>
          </a:p>
        </p:txBody>
      </p:sp>
      <p:sp>
        <p:nvSpPr>
          <p:cNvPr id="1046" name="Google Shape;1046;p40"/>
          <p:cNvSpPr/>
          <p:nvPr/>
        </p:nvSpPr>
        <p:spPr>
          <a:xfrm>
            <a:off x="7388253" y="4171294"/>
            <a:ext cx="1628775" cy="1079922"/>
          </a:xfrm>
          <a:prstGeom prst="flowChartMagneticDisk">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000000"/>
              </a:buClr>
              <a:buSzPts val="1600"/>
              <a:buFont typeface="Arial"/>
              <a:buNone/>
            </a:pPr>
            <a:r>
              <a:rPr lang="en-US" sz="1600" b="0" i="0" u="none" strike="noStrike" cap="none">
                <a:solidFill>
                  <a:schemeClr val="lt2"/>
                </a:solidFill>
                <a:latin typeface="Verdana"/>
                <a:ea typeface="Verdana"/>
                <a:cs typeface="Verdana"/>
                <a:sym typeface="Verdana"/>
              </a:rPr>
              <a:t>Patients</a:t>
            </a:r>
            <a:endParaRPr sz="1400" b="0" i="0" u="none" strike="noStrike" cap="none">
              <a:solidFill>
                <a:srgbClr val="000000"/>
              </a:solidFill>
              <a:latin typeface="Arial"/>
              <a:ea typeface="Arial"/>
              <a:cs typeface="Arial"/>
              <a:sym typeface="Arial"/>
            </a:endParaRPr>
          </a:p>
        </p:txBody>
      </p:sp>
      <p:sp>
        <p:nvSpPr>
          <p:cNvPr id="1047" name="Google Shape;1047;p40"/>
          <p:cNvSpPr/>
          <p:nvPr/>
        </p:nvSpPr>
        <p:spPr>
          <a:xfrm>
            <a:off x="10706297" y="1044440"/>
            <a:ext cx="1289378"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Created</a:t>
            </a:r>
            <a:endParaRPr sz="1400" b="0" i="0" u="none" strike="noStrike" cap="none">
              <a:solidFill>
                <a:srgbClr val="000000"/>
              </a:solidFill>
              <a:latin typeface="Arial"/>
              <a:ea typeface="Arial"/>
              <a:cs typeface="Arial"/>
              <a:sym typeface="Arial"/>
            </a:endParaRPr>
          </a:p>
        </p:txBody>
      </p:sp>
      <p:sp>
        <p:nvSpPr>
          <p:cNvPr id="1048" name="Google Shape;1048;p40"/>
          <p:cNvSpPr/>
          <p:nvPr/>
        </p:nvSpPr>
        <p:spPr>
          <a:xfrm>
            <a:off x="10413232" y="830301"/>
            <a:ext cx="1289378"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Merged</a:t>
            </a:r>
            <a:endParaRPr sz="1400" b="0" i="0" u="none" strike="noStrike" cap="none">
              <a:solidFill>
                <a:srgbClr val="000000"/>
              </a:solidFill>
              <a:latin typeface="Arial"/>
              <a:ea typeface="Arial"/>
              <a:cs typeface="Arial"/>
              <a:sym typeface="Arial"/>
            </a:endParaRPr>
          </a:p>
        </p:txBody>
      </p:sp>
      <p:sp>
        <p:nvSpPr>
          <p:cNvPr id="1049" name="Google Shape;1049;p40"/>
          <p:cNvSpPr txBox="1"/>
          <p:nvPr/>
        </p:nvSpPr>
        <p:spPr>
          <a:xfrm>
            <a:off x="399424" y="3017132"/>
            <a:ext cx="6787869"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4A4A4A"/>
                </a:solidFill>
                <a:latin typeface="Open Sans"/>
                <a:ea typeface="Open Sans"/>
                <a:cs typeface="Open Sans"/>
                <a:sym typeface="Open Sans"/>
              </a:rPr>
              <a:t>Questions That Only The Business Can Answer Regarding Entities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1" u="none" strike="noStrike" cap="none">
              <a:solidFill>
                <a:srgbClr val="191919"/>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If two instances of a thing (Person, Product, etc) have the same name, are they automatically the same thing?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What business concepts are identified by more than the value of their attributes?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What attributes, or rules can we use to establish /verify the identity of a thing?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63636"/>
              </a:buClr>
              <a:buSzPts val="1800"/>
              <a:buFont typeface="Arial"/>
              <a:buChar char="•"/>
            </a:pPr>
            <a:r>
              <a:rPr lang="en-US" sz="1800" b="0" i="0" u="none" strike="noStrike" cap="none">
                <a:solidFill>
                  <a:srgbClr val="363636"/>
                </a:solidFill>
                <a:latin typeface="Calibri"/>
                <a:ea typeface="Calibri"/>
                <a:cs typeface="Calibri"/>
                <a:sym typeface="Calibri"/>
              </a:rPr>
              <a:t>If two instances of the same object have different attribute values, but same identity value, are they the same entity?</a:t>
            </a:r>
            <a:endParaRPr sz="1400" b="0" i="0" u="none" strike="noStrike" cap="none">
              <a:solidFill>
                <a:srgbClr val="000000"/>
              </a:solidFill>
              <a:latin typeface="Calibri"/>
              <a:ea typeface="Calibri"/>
              <a:cs typeface="Calibri"/>
              <a:sym typeface="Calibri"/>
            </a:endParaRPr>
          </a:p>
        </p:txBody>
      </p:sp>
      <p:sp>
        <p:nvSpPr>
          <p:cNvPr id="1050" name="Google Shape;1050;p40"/>
          <p:cNvSpPr txBox="1"/>
          <p:nvPr/>
        </p:nvSpPr>
        <p:spPr>
          <a:xfrm>
            <a:off x="439077" y="6179784"/>
            <a:ext cx="115824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363636"/>
                </a:solidFill>
                <a:latin typeface="Open Sans"/>
                <a:ea typeface="Open Sans"/>
                <a:cs typeface="Open Sans"/>
                <a:sym typeface="Open Sans"/>
              </a:rPr>
              <a:t>Developers use Entities to explicitly capture concerns relating to identity, and the lifecycle of identity </a:t>
            </a:r>
            <a:endParaRPr sz="1800" b="0" i="1" u="none" strike="noStrike" cap="none">
              <a:solidFill>
                <a:schemeClr val="dk1"/>
              </a:solidFill>
              <a:latin typeface="Calibri"/>
              <a:ea typeface="Calibri"/>
              <a:cs typeface="Calibri"/>
              <a:sym typeface="Calibri"/>
            </a:endParaRPr>
          </a:p>
        </p:txBody>
      </p:sp>
      <p:sp>
        <p:nvSpPr>
          <p:cNvPr id="1051" name="Google Shape;1051;p40"/>
          <p:cNvSpPr txBox="1"/>
          <p:nvPr/>
        </p:nvSpPr>
        <p:spPr>
          <a:xfrm>
            <a:off x="7279827" y="5700573"/>
            <a:ext cx="4422783" cy="341632"/>
          </a:xfrm>
          <a:prstGeom prst="rect">
            <a:avLst/>
          </a:prstGeom>
          <a:noFill/>
          <a:ln>
            <a:noFill/>
          </a:ln>
        </p:spPr>
        <p:txBody>
          <a:bodyPr spcFirstLastPara="1" wrap="square" lIns="91425" tIns="45700" rIns="91425" bIns="45700" anchor="t" anchorCtr="0">
            <a:spAutoFit/>
          </a:bodyPr>
          <a:lstStyle/>
          <a:p>
            <a:pPr marL="190500" marR="0" lvl="0" indent="-190500" algn="ctr" rtl="0">
              <a:lnSpc>
                <a:spcPct val="90000"/>
              </a:lnSpc>
              <a:spcBef>
                <a:spcPts val="0"/>
              </a:spcBef>
              <a:spcAft>
                <a:spcPts val="0"/>
              </a:spcAft>
              <a:buClr>
                <a:schemeClr val="lt2"/>
              </a:buClr>
              <a:buSzPts val="1800"/>
              <a:buFont typeface="Verdana"/>
              <a:buNone/>
            </a:pPr>
            <a:r>
              <a:rPr lang="en-US" sz="1800" b="0" i="0" u="none" strike="noStrike" cap="none">
                <a:solidFill>
                  <a:schemeClr val="lt2"/>
                </a:solidFill>
                <a:latin typeface="Verdana"/>
                <a:ea typeface="Verdana"/>
                <a:cs typeface="Verdana"/>
                <a:sym typeface="Verdana"/>
              </a:rPr>
              <a:t>Patient Bounded Context</a:t>
            </a:r>
            <a:endParaRPr sz="1400" b="0" i="0" u="none" strike="noStrike" cap="none">
              <a:solidFill>
                <a:srgbClr val="000000"/>
              </a:solidFill>
              <a:latin typeface="Arial"/>
              <a:ea typeface="Arial"/>
              <a:cs typeface="Arial"/>
              <a:sym typeface="Arial"/>
            </a:endParaRPr>
          </a:p>
        </p:txBody>
      </p:sp>
      <p:sp>
        <p:nvSpPr>
          <p:cNvPr id="1052" name="Google Shape;1052;p40"/>
          <p:cNvSpPr txBox="1"/>
          <p:nvPr/>
        </p:nvSpPr>
        <p:spPr>
          <a:xfrm>
            <a:off x="2095500" y="6448701"/>
            <a:ext cx="10261600" cy="408830"/>
          </a:xfrm>
          <a:prstGeom prst="rect">
            <a:avLst/>
          </a:prstGeom>
          <a:noFill/>
          <a:ln>
            <a:noFill/>
          </a:ln>
        </p:spPr>
        <p:txBody>
          <a:bodyPr spcFirstLastPara="1" wrap="square" lIns="91425" tIns="45700" rIns="91425" bIns="45700"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1800" b="0" i="0" u="none" strike="noStrike" cap="none">
                <a:solidFill>
                  <a:schemeClr val="dk1"/>
                </a:solidFill>
                <a:latin typeface="Calibri"/>
                <a:ea typeface="Calibri"/>
                <a:cs typeface="Calibri"/>
                <a:sym typeface="Calibri"/>
              </a:rPr>
              <a:t>Please see </a:t>
            </a:r>
            <a:r>
              <a:rPr lang="en-US" sz="1800" b="0" i="0" u="none" strike="noStrike" cap="none">
                <a:solidFill>
                  <a:schemeClr val="accent5"/>
                </a:solidFill>
                <a:latin typeface="Calibri"/>
                <a:ea typeface="Calibri"/>
                <a:cs typeface="Calibri"/>
                <a:sym typeface="Calibri"/>
              </a:rPr>
              <a:t>https://miro.com/app/board/o9J_kvfvWeY=/?moveToWidget=3074457356476780707&amp;cot=14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41"/>
          <p:cNvSpPr/>
          <p:nvPr/>
        </p:nvSpPr>
        <p:spPr>
          <a:xfrm>
            <a:off x="7226915" y="1238472"/>
            <a:ext cx="4794648" cy="4411441"/>
          </a:xfrm>
          <a:prstGeom prst="roundRect">
            <a:avLst>
              <a:gd name="adj" fmla="val 10405"/>
            </a:avLst>
          </a:prstGeom>
          <a:solidFill>
            <a:srgbClr val="FFFFFF"/>
          </a:solidFill>
          <a:ln w="28575" cap="flat" cmpd="sng">
            <a:solidFill>
              <a:schemeClr val="lt2"/>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Calibri"/>
              <a:ea typeface="Calibri"/>
              <a:cs typeface="Calibri"/>
              <a:sym typeface="Calibri"/>
            </a:endParaRPr>
          </a:p>
        </p:txBody>
      </p:sp>
      <p:sp>
        <p:nvSpPr>
          <p:cNvPr id="1059" name="Google Shape;1059;p41"/>
          <p:cNvSpPr/>
          <p:nvPr/>
        </p:nvSpPr>
        <p:spPr>
          <a:xfrm>
            <a:off x="7634731" y="1610475"/>
            <a:ext cx="3957194" cy="2562164"/>
          </a:xfrm>
          <a:custGeom>
            <a:avLst/>
            <a:gdLst/>
            <a:ahLst/>
            <a:cxnLst/>
            <a:rect l="l" t="t" r="r" b="b"/>
            <a:pathLst>
              <a:path w="4324350" h="2562164" extrusionOk="0">
                <a:moveTo>
                  <a:pt x="2924175" y="542925"/>
                </a:moveTo>
                <a:cubicBezTo>
                  <a:pt x="2892425" y="539750"/>
                  <a:pt x="2860553" y="537617"/>
                  <a:pt x="2828925" y="533400"/>
                </a:cubicBezTo>
                <a:cubicBezTo>
                  <a:pt x="2812878" y="531260"/>
                  <a:pt x="2797442" y="525117"/>
                  <a:pt x="2781300" y="523875"/>
                </a:cubicBezTo>
                <a:cubicBezTo>
                  <a:pt x="2714746" y="518755"/>
                  <a:pt x="2647923" y="518053"/>
                  <a:pt x="2581275" y="514350"/>
                </a:cubicBezTo>
                <a:cubicBezTo>
                  <a:pt x="2533618" y="511702"/>
                  <a:pt x="2486025" y="508000"/>
                  <a:pt x="2438400" y="504825"/>
                </a:cubicBezTo>
                <a:cubicBezTo>
                  <a:pt x="2362200" y="508000"/>
                  <a:pt x="2285885" y="509103"/>
                  <a:pt x="2209800" y="514350"/>
                </a:cubicBezTo>
                <a:cubicBezTo>
                  <a:pt x="2193649" y="515464"/>
                  <a:pt x="2178103" y="520979"/>
                  <a:pt x="2162175" y="523875"/>
                </a:cubicBezTo>
                <a:cubicBezTo>
                  <a:pt x="2028123" y="548248"/>
                  <a:pt x="2175041" y="519397"/>
                  <a:pt x="2057400" y="542925"/>
                </a:cubicBezTo>
                <a:cubicBezTo>
                  <a:pt x="2038350" y="555625"/>
                  <a:pt x="2012950" y="561975"/>
                  <a:pt x="2000250" y="581025"/>
                </a:cubicBezTo>
                <a:cubicBezTo>
                  <a:pt x="1974850" y="619125"/>
                  <a:pt x="1990725" y="603250"/>
                  <a:pt x="1952625" y="628650"/>
                </a:cubicBezTo>
                <a:cubicBezTo>
                  <a:pt x="1946275" y="638175"/>
                  <a:pt x="1938695" y="646986"/>
                  <a:pt x="1933575" y="657225"/>
                </a:cubicBezTo>
                <a:cubicBezTo>
                  <a:pt x="1920741" y="682892"/>
                  <a:pt x="1929264" y="693144"/>
                  <a:pt x="1905000" y="714375"/>
                </a:cubicBezTo>
                <a:cubicBezTo>
                  <a:pt x="1881032" y="735347"/>
                  <a:pt x="1844861" y="760867"/>
                  <a:pt x="1809750" y="762000"/>
                </a:cubicBezTo>
                <a:cubicBezTo>
                  <a:pt x="1625668" y="767938"/>
                  <a:pt x="1441450" y="768350"/>
                  <a:pt x="1257300" y="771525"/>
                </a:cubicBezTo>
                <a:lnTo>
                  <a:pt x="1200150" y="781050"/>
                </a:lnTo>
                <a:cubicBezTo>
                  <a:pt x="1177960" y="784464"/>
                  <a:pt x="1155351" y="785527"/>
                  <a:pt x="1133475" y="790575"/>
                </a:cubicBezTo>
                <a:cubicBezTo>
                  <a:pt x="1113909" y="795090"/>
                  <a:pt x="1076325" y="809625"/>
                  <a:pt x="1076325" y="809625"/>
                </a:cubicBezTo>
                <a:cubicBezTo>
                  <a:pt x="1064988" y="826631"/>
                  <a:pt x="1043059" y="856964"/>
                  <a:pt x="1038225" y="876300"/>
                </a:cubicBezTo>
                <a:cubicBezTo>
                  <a:pt x="1028857" y="913772"/>
                  <a:pt x="1028543" y="953128"/>
                  <a:pt x="1019175" y="990600"/>
                </a:cubicBezTo>
                <a:cubicBezTo>
                  <a:pt x="1016000" y="1003300"/>
                  <a:pt x="1015504" y="1016991"/>
                  <a:pt x="1009650" y="1028700"/>
                </a:cubicBezTo>
                <a:cubicBezTo>
                  <a:pt x="1002550" y="1042899"/>
                  <a:pt x="993993" y="1057573"/>
                  <a:pt x="981075" y="1066800"/>
                </a:cubicBezTo>
                <a:cubicBezTo>
                  <a:pt x="970423" y="1074409"/>
                  <a:pt x="955675" y="1073150"/>
                  <a:pt x="942975" y="1076325"/>
                </a:cubicBezTo>
                <a:cubicBezTo>
                  <a:pt x="933450" y="1082675"/>
                  <a:pt x="924922" y="1090866"/>
                  <a:pt x="914400" y="1095375"/>
                </a:cubicBezTo>
                <a:cubicBezTo>
                  <a:pt x="900711" y="1101242"/>
                  <a:pt x="839524" y="1111713"/>
                  <a:pt x="828675" y="1114425"/>
                </a:cubicBezTo>
                <a:cubicBezTo>
                  <a:pt x="818935" y="1116860"/>
                  <a:pt x="809945" y="1121981"/>
                  <a:pt x="800100" y="1123950"/>
                </a:cubicBezTo>
                <a:cubicBezTo>
                  <a:pt x="737303" y="1136509"/>
                  <a:pt x="673094" y="1136953"/>
                  <a:pt x="609600" y="1143000"/>
                </a:cubicBezTo>
                <a:cubicBezTo>
                  <a:pt x="572671" y="1146517"/>
                  <a:pt x="504759" y="1156617"/>
                  <a:pt x="466725" y="1162050"/>
                </a:cubicBezTo>
                <a:cubicBezTo>
                  <a:pt x="457200" y="1165225"/>
                  <a:pt x="448190" y="1171575"/>
                  <a:pt x="438150" y="1171575"/>
                </a:cubicBezTo>
                <a:cubicBezTo>
                  <a:pt x="387251" y="1171575"/>
                  <a:pt x="336397" y="1167115"/>
                  <a:pt x="285750" y="1162050"/>
                </a:cubicBezTo>
                <a:cubicBezTo>
                  <a:pt x="272724" y="1160747"/>
                  <a:pt x="260429" y="1155365"/>
                  <a:pt x="247650" y="1152525"/>
                </a:cubicBezTo>
                <a:cubicBezTo>
                  <a:pt x="231846" y="1149013"/>
                  <a:pt x="215900" y="1146175"/>
                  <a:pt x="200025" y="1143000"/>
                </a:cubicBezTo>
                <a:cubicBezTo>
                  <a:pt x="165100" y="1146175"/>
                  <a:pt x="129967" y="1147565"/>
                  <a:pt x="95250" y="1152525"/>
                </a:cubicBezTo>
                <a:cubicBezTo>
                  <a:pt x="85311" y="1153945"/>
                  <a:pt x="72511" y="1153880"/>
                  <a:pt x="66675" y="1162050"/>
                </a:cubicBezTo>
                <a:cubicBezTo>
                  <a:pt x="55003" y="1178390"/>
                  <a:pt x="53975" y="1200150"/>
                  <a:pt x="47625" y="1219200"/>
                </a:cubicBezTo>
                <a:cubicBezTo>
                  <a:pt x="33960" y="1260194"/>
                  <a:pt x="40535" y="1238035"/>
                  <a:pt x="28575" y="1285875"/>
                </a:cubicBezTo>
                <a:cubicBezTo>
                  <a:pt x="25400" y="1362075"/>
                  <a:pt x="24297" y="1438390"/>
                  <a:pt x="19050" y="1514475"/>
                </a:cubicBezTo>
                <a:cubicBezTo>
                  <a:pt x="17936" y="1530626"/>
                  <a:pt x="12421" y="1546172"/>
                  <a:pt x="9525" y="1562100"/>
                </a:cubicBezTo>
                <a:cubicBezTo>
                  <a:pt x="6070" y="1581101"/>
                  <a:pt x="3175" y="1600200"/>
                  <a:pt x="0" y="1619250"/>
                </a:cubicBezTo>
                <a:cubicBezTo>
                  <a:pt x="3175" y="1685925"/>
                  <a:pt x="-1449" y="1753433"/>
                  <a:pt x="9525" y="1819275"/>
                </a:cubicBezTo>
                <a:cubicBezTo>
                  <a:pt x="11740" y="1832562"/>
                  <a:pt x="27752" y="1839226"/>
                  <a:pt x="38100" y="1847850"/>
                </a:cubicBezTo>
                <a:cubicBezTo>
                  <a:pt x="46894" y="1855179"/>
                  <a:pt x="56436" y="1861780"/>
                  <a:pt x="66675" y="1866900"/>
                </a:cubicBezTo>
                <a:cubicBezTo>
                  <a:pt x="116371" y="1891748"/>
                  <a:pt x="247712" y="1885393"/>
                  <a:pt x="257175" y="1885950"/>
                </a:cubicBezTo>
                <a:cubicBezTo>
                  <a:pt x="266700" y="1889125"/>
                  <a:pt x="277910" y="1889203"/>
                  <a:pt x="285750" y="1895475"/>
                </a:cubicBezTo>
                <a:cubicBezTo>
                  <a:pt x="294689" y="1902626"/>
                  <a:pt x="296705" y="1915955"/>
                  <a:pt x="304800" y="1924050"/>
                </a:cubicBezTo>
                <a:cubicBezTo>
                  <a:pt x="312895" y="1932145"/>
                  <a:pt x="323850" y="1936750"/>
                  <a:pt x="333375" y="1943100"/>
                </a:cubicBezTo>
                <a:cubicBezTo>
                  <a:pt x="411328" y="2060029"/>
                  <a:pt x="345141" y="1949827"/>
                  <a:pt x="361950" y="2286000"/>
                </a:cubicBezTo>
                <a:cubicBezTo>
                  <a:pt x="363071" y="2308423"/>
                  <a:pt x="368508" y="2330421"/>
                  <a:pt x="371475" y="2352675"/>
                </a:cubicBezTo>
                <a:cubicBezTo>
                  <a:pt x="383567" y="2443367"/>
                  <a:pt x="357658" y="2417204"/>
                  <a:pt x="419100" y="2447925"/>
                </a:cubicBezTo>
                <a:cubicBezTo>
                  <a:pt x="495300" y="2444750"/>
                  <a:pt x="571603" y="2443473"/>
                  <a:pt x="647700" y="2438400"/>
                </a:cubicBezTo>
                <a:cubicBezTo>
                  <a:pt x="666970" y="2437115"/>
                  <a:pt x="685599" y="2430415"/>
                  <a:pt x="704850" y="2428875"/>
                </a:cubicBezTo>
                <a:cubicBezTo>
                  <a:pt x="765066" y="2424058"/>
                  <a:pt x="825500" y="2422525"/>
                  <a:pt x="885825" y="2419350"/>
                </a:cubicBezTo>
                <a:lnTo>
                  <a:pt x="1085850" y="2428875"/>
                </a:lnTo>
                <a:lnTo>
                  <a:pt x="1543050" y="2438400"/>
                </a:lnTo>
                <a:cubicBezTo>
                  <a:pt x="1559228" y="2439010"/>
                  <a:pt x="1574747" y="2445029"/>
                  <a:pt x="1590675" y="2447925"/>
                </a:cubicBezTo>
                <a:cubicBezTo>
                  <a:pt x="1611977" y="2451798"/>
                  <a:pt x="1662140" y="2458056"/>
                  <a:pt x="1685925" y="2466975"/>
                </a:cubicBezTo>
                <a:cubicBezTo>
                  <a:pt x="1699220" y="2471961"/>
                  <a:pt x="1710842" y="2480752"/>
                  <a:pt x="1724025" y="2486025"/>
                </a:cubicBezTo>
                <a:cubicBezTo>
                  <a:pt x="1739555" y="2492237"/>
                  <a:pt x="1835017" y="2522750"/>
                  <a:pt x="1847850" y="2524125"/>
                </a:cubicBezTo>
                <a:cubicBezTo>
                  <a:pt x="1914221" y="2531236"/>
                  <a:pt x="1981200" y="2530475"/>
                  <a:pt x="2047875" y="2533650"/>
                </a:cubicBezTo>
                <a:cubicBezTo>
                  <a:pt x="2265623" y="2588087"/>
                  <a:pt x="2103088" y="2550947"/>
                  <a:pt x="2647950" y="2533650"/>
                </a:cubicBezTo>
                <a:cubicBezTo>
                  <a:pt x="2661034" y="2533235"/>
                  <a:pt x="2673271" y="2526965"/>
                  <a:pt x="2686050" y="2524125"/>
                </a:cubicBezTo>
                <a:cubicBezTo>
                  <a:pt x="2701854" y="2520613"/>
                  <a:pt x="2717800" y="2517775"/>
                  <a:pt x="2733675" y="2514600"/>
                </a:cubicBezTo>
                <a:cubicBezTo>
                  <a:pt x="2743200" y="2505075"/>
                  <a:pt x="2754778" y="2497233"/>
                  <a:pt x="2762250" y="2486025"/>
                </a:cubicBezTo>
                <a:cubicBezTo>
                  <a:pt x="2767819" y="2477671"/>
                  <a:pt x="2770355" y="2467389"/>
                  <a:pt x="2771775" y="2457450"/>
                </a:cubicBezTo>
                <a:cubicBezTo>
                  <a:pt x="2776735" y="2422733"/>
                  <a:pt x="2776665" y="2387436"/>
                  <a:pt x="2781300" y="2352675"/>
                </a:cubicBezTo>
                <a:cubicBezTo>
                  <a:pt x="2783030" y="2339699"/>
                  <a:pt x="2784330" y="2325941"/>
                  <a:pt x="2790825" y="2314575"/>
                </a:cubicBezTo>
                <a:cubicBezTo>
                  <a:pt x="2807312" y="2285722"/>
                  <a:pt x="2837582" y="2276009"/>
                  <a:pt x="2867025" y="2266950"/>
                </a:cubicBezTo>
                <a:cubicBezTo>
                  <a:pt x="2989867" y="2229152"/>
                  <a:pt x="3022773" y="2244840"/>
                  <a:pt x="3190875" y="2238375"/>
                </a:cubicBezTo>
                <a:cubicBezTo>
                  <a:pt x="3443533" y="2069936"/>
                  <a:pt x="3248334" y="2223168"/>
                  <a:pt x="3238500" y="1495425"/>
                </a:cubicBezTo>
                <a:cubicBezTo>
                  <a:pt x="3263900" y="1479550"/>
                  <a:pt x="3289778" y="1464415"/>
                  <a:pt x="3314700" y="1447800"/>
                </a:cubicBezTo>
                <a:cubicBezTo>
                  <a:pt x="3324225" y="1441450"/>
                  <a:pt x="3332753" y="1433259"/>
                  <a:pt x="3343275" y="1428750"/>
                </a:cubicBezTo>
                <a:cubicBezTo>
                  <a:pt x="3355307" y="1423593"/>
                  <a:pt x="3369118" y="1423822"/>
                  <a:pt x="3381375" y="1419225"/>
                </a:cubicBezTo>
                <a:cubicBezTo>
                  <a:pt x="3394670" y="1414239"/>
                  <a:pt x="3405776" y="1403911"/>
                  <a:pt x="3419475" y="1400175"/>
                </a:cubicBezTo>
                <a:cubicBezTo>
                  <a:pt x="3441135" y="1394268"/>
                  <a:pt x="3463709" y="1391310"/>
                  <a:pt x="3486150" y="1390650"/>
                </a:cubicBezTo>
                <a:cubicBezTo>
                  <a:pt x="3679767" y="1384955"/>
                  <a:pt x="3873500" y="1384300"/>
                  <a:pt x="4067175" y="1381125"/>
                </a:cubicBezTo>
                <a:cubicBezTo>
                  <a:pt x="4092809" y="1374716"/>
                  <a:pt x="4122028" y="1370339"/>
                  <a:pt x="4143375" y="1352550"/>
                </a:cubicBezTo>
                <a:cubicBezTo>
                  <a:pt x="4152169" y="1345221"/>
                  <a:pt x="4154330" y="1332070"/>
                  <a:pt x="4162425" y="1323975"/>
                </a:cubicBezTo>
                <a:cubicBezTo>
                  <a:pt x="4170520" y="1315880"/>
                  <a:pt x="4181475" y="1311275"/>
                  <a:pt x="4191000" y="1304925"/>
                </a:cubicBezTo>
                <a:cubicBezTo>
                  <a:pt x="4209216" y="1250276"/>
                  <a:pt x="4187480" y="1301287"/>
                  <a:pt x="4229100" y="1247775"/>
                </a:cubicBezTo>
                <a:cubicBezTo>
                  <a:pt x="4243156" y="1229703"/>
                  <a:pt x="4254500" y="1209675"/>
                  <a:pt x="4267200" y="1190625"/>
                </a:cubicBezTo>
                <a:cubicBezTo>
                  <a:pt x="4273550" y="1181100"/>
                  <a:pt x="4282630" y="1172910"/>
                  <a:pt x="4286250" y="1162050"/>
                </a:cubicBezTo>
                <a:lnTo>
                  <a:pt x="4305300" y="1104900"/>
                </a:lnTo>
                <a:lnTo>
                  <a:pt x="4314825" y="1076325"/>
                </a:lnTo>
                <a:cubicBezTo>
                  <a:pt x="4318000" y="917575"/>
                  <a:pt x="4324350" y="758857"/>
                  <a:pt x="4324350" y="600075"/>
                </a:cubicBezTo>
                <a:cubicBezTo>
                  <a:pt x="4324350" y="488905"/>
                  <a:pt x="4320668" y="377717"/>
                  <a:pt x="4314825" y="266700"/>
                </a:cubicBezTo>
                <a:cubicBezTo>
                  <a:pt x="4313417" y="239942"/>
                  <a:pt x="4297487" y="232025"/>
                  <a:pt x="4286250" y="209550"/>
                </a:cubicBezTo>
                <a:cubicBezTo>
                  <a:pt x="4270193" y="177437"/>
                  <a:pt x="4284102" y="175909"/>
                  <a:pt x="4257675" y="142875"/>
                </a:cubicBezTo>
                <a:cubicBezTo>
                  <a:pt x="4241681" y="122882"/>
                  <a:pt x="4174207" y="55333"/>
                  <a:pt x="4143375" y="47625"/>
                </a:cubicBezTo>
                <a:cubicBezTo>
                  <a:pt x="4130675" y="44450"/>
                  <a:pt x="4117862" y="41696"/>
                  <a:pt x="4105275" y="38100"/>
                </a:cubicBezTo>
                <a:cubicBezTo>
                  <a:pt x="4049588" y="22189"/>
                  <a:pt x="4105598" y="33938"/>
                  <a:pt x="4038600" y="19050"/>
                </a:cubicBezTo>
                <a:cubicBezTo>
                  <a:pt x="3969636" y="3725"/>
                  <a:pt x="4013462" y="17021"/>
                  <a:pt x="3962400" y="0"/>
                </a:cubicBezTo>
                <a:lnTo>
                  <a:pt x="3619500" y="9525"/>
                </a:lnTo>
                <a:cubicBezTo>
                  <a:pt x="3600209" y="10444"/>
                  <a:pt x="3581438" y="16113"/>
                  <a:pt x="3562350" y="19050"/>
                </a:cubicBezTo>
                <a:cubicBezTo>
                  <a:pt x="3540160" y="22464"/>
                  <a:pt x="3518096" y="27415"/>
                  <a:pt x="3495675" y="28575"/>
                </a:cubicBezTo>
                <a:cubicBezTo>
                  <a:pt x="3333842" y="36946"/>
                  <a:pt x="3009900" y="47625"/>
                  <a:pt x="3009900" y="47625"/>
                </a:cubicBezTo>
                <a:cubicBezTo>
                  <a:pt x="3000375" y="50800"/>
                  <a:pt x="2990102" y="52274"/>
                  <a:pt x="2981325" y="57150"/>
                </a:cubicBezTo>
                <a:cubicBezTo>
                  <a:pt x="2961311" y="68269"/>
                  <a:pt x="2924175" y="95250"/>
                  <a:pt x="2924175" y="95250"/>
                </a:cubicBezTo>
                <a:cubicBezTo>
                  <a:pt x="2905043" y="123948"/>
                  <a:pt x="2900577" y="128088"/>
                  <a:pt x="2886075" y="161925"/>
                </a:cubicBezTo>
                <a:cubicBezTo>
                  <a:pt x="2877876" y="181056"/>
                  <a:pt x="2871858" y="209266"/>
                  <a:pt x="2867025" y="228600"/>
                </a:cubicBezTo>
                <a:cubicBezTo>
                  <a:pt x="2870200" y="301625"/>
                  <a:pt x="2870944" y="374796"/>
                  <a:pt x="2876550" y="447675"/>
                </a:cubicBezTo>
                <a:cubicBezTo>
                  <a:pt x="2877320" y="457686"/>
                  <a:pt x="2881199" y="467473"/>
                  <a:pt x="2886075" y="476250"/>
                </a:cubicBezTo>
                <a:cubicBezTo>
                  <a:pt x="2897194" y="496264"/>
                  <a:pt x="2924175" y="510505"/>
                  <a:pt x="2924175" y="533400"/>
                </a:cubicBezTo>
                <a:lnTo>
                  <a:pt x="2924175" y="542925"/>
                </a:lnTo>
                <a:close/>
              </a:path>
            </a:pathLst>
          </a:custGeom>
          <a:solidFill>
            <a:srgbClr val="FFFFFF"/>
          </a:solidFill>
          <a:ln w="28575" cap="flat" cmpd="sng">
            <a:solidFill>
              <a:schemeClr val="lt2"/>
            </a:solidFill>
            <a:prstDash val="dot"/>
            <a:round/>
            <a:headEnd type="none" w="sm" len="sm"/>
            <a:tailEnd type="none" w="sm" len="sm"/>
          </a:ln>
        </p:spPr>
        <p:txBody>
          <a:bodyPr spcFirstLastPara="1" wrap="square" lIns="0" tIns="0" rIns="0" bIns="0" anchor="t" anchorCtr="0">
            <a:noAutofit/>
          </a:bodyPr>
          <a:lstStyle/>
          <a:p>
            <a:pPr marL="190500" marR="0" lvl="0" indent="-190500" algn="l" rtl="0">
              <a:lnSpc>
                <a:spcPct val="90000"/>
              </a:lnSpc>
              <a:spcBef>
                <a:spcPts val="0"/>
              </a:spcBef>
              <a:spcAft>
                <a:spcPts val="0"/>
              </a:spcAft>
              <a:buClr>
                <a:schemeClr val="dk1"/>
              </a:buClr>
              <a:buSzPts val="1600"/>
              <a:buFont typeface="Calibri"/>
              <a:buNone/>
            </a:pPr>
            <a:endParaRPr sz="1600" b="0" i="0" u="none" strike="noStrike" cap="none">
              <a:solidFill>
                <a:schemeClr val="dk1"/>
              </a:solidFill>
              <a:latin typeface="Verdana"/>
              <a:ea typeface="Verdana"/>
              <a:cs typeface="Verdana"/>
              <a:sym typeface="Verdana"/>
            </a:endParaRPr>
          </a:p>
        </p:txBody>
      </p:sp>
      <p:sp>
        <p:nvSpPr>
          <p:cNvPr id="1060" name="Google Shape;1060;p41"/>
          <p:cNvSpPr txBox="1">
            <a:spLocks noGrp="1"/>
          </p:cNvSpPr>
          <p:nvPr>
            <p:ph type="title"/>
          </p:nvPr>
        </p:nvSpPr>
        <p:spPr>
          <a:xfrm>
            <a:off x="307722" y="116898"/>
            <a:ext cx="11750927" cy="4247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Value Objects are simpler, read-only,  and are shareable across the system</a:t>
            </a:r>
            <a:endParaRPr/>
          </a:p>
        </p:txBody>
      </p:sp>
      <p:sp>
        <p:nvSpPr>
          <p:cNvPr id="1061" name="Google Shape;1061;p41"/>
          <p:cNvSpPr/>
          <p:nvPr/>
        </p:nvSpPr>
        <p:spPr>
          <a:xfrm>
            <a:off x="9788482" y="2310074"/>
            <a:ext cx="1731524"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a:t>
            </a:r>
            <a:endParaRPr sz="1400" b="0" i="0" u="none" strike="noStrike" cap="none">
              <a:solidFill>
                <a:srgbClr val="000000"/>
              </a:solidFill>
              <a:latin typeface="Arial"/>
              <a:ea typeface="Arial"/>
              <a:cs typeface="Arial"/>
              <a:sym typeface="Arial"/>
            </a:endParaRPr>
          </a:p>
        </p:txBody>
      </p:sp>
      <p:sp>
        <p:nvSpPr>
          <p:cNvPr id="1062" name="Google Shape;1062;p41"/>
          <p:cNvSpPr/>
          <p:nvPr/>
        </p:nvSpPr>
        <p:spPr>
          <a:xfrm>
            <a:off x="9304035" y="4421413"/>
            <a:ext cx="1532478" cy="476483"/>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dk1"/>
              </a:buClr>
              <a:buSzPts val="1600"/>
              <a:buFont typeface="Verdana"/>
              <a:buNone/>
            </a:pPr>
            <a:r>
              <a:rPr lang="en-US" sz="1600" b="0" i="0" u="none" strike="noStrike" cap="none">
                <a:solidFill>
                  <a:schemeClr val="dk1"/>
                </a:solidFill>
                <a:latin typeface="Verdana"/>
                <a:ea typeface="Verdana"/>
                <a:cs typeface="Verdana"/>
                <a:sym typeface="Verdana"/>
              </a:rPr>
              <a:t>Pick Up Method</a:t>
            </a:r>
            <a:endParaRPr sz="1400" b="0" i="0" u="none" strike="noStrike" cap="none">
              <a:solidFill>
                <a:srgbClr val="000000"/>
              </a:solidFill>
              <a:latin typeface="Arial"/>
              <a:ea typeface="Arial"/>
              <a:cs typeface="Arial"/>
              <a:sym typeface="Arial"/>
            </a:endParaRPr>
          </a:p>
        </p:txBody>
      </p:sp>
      <p:sp>
        <p:nvSpPr>
          <p:cNvPr id="1063" name="Google Shape;1063;p41"/>
          <p:cNvSpPr/>
          <p:nvPr/>
        </p:nvSpPr>
        <p:spPr>
          <a:xfrm>
            <a:off x="10170132" y="5012975"/>
            <a:ext cx="1532478" cy="476483"/>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dk1"/>
              </a:buClr>
              <a:buSzPts val="1600"/>
              <a:buFont typeface="Verdana"/>
              <a:buNone/>
            </a:pPr>
            <a:r>
              <a:rPr lang="en-US" sz="1600" b="0" i="0" u="none" strike="noStrike" cap="none">
                <a:solidFill>
                  <a:schemeClr val="dk1"/>
                </a:solidFill>
                <a:latin typeface="Verdana"/>
                <a:ea typeface="Verdana"/>
                <a:cs typeface="Verdana"/>
                <a:sym typeface="Verdana"/>
              </a:rPr>
              <a:t>Address</a:t>
            </a:r>
            <a:endParaRPr sz="1400" b="0" i="0" u="none" strike="noStrike" cap="none">
              <a:solidFill>
                <a:srgbClr val="000000"/>
              </a:solidFill>
              <a:latin typeface="Arial"/>
              <a:ea typeface="Arial"/>
              <a:cs typeface="Arial"/>
              <a:sym typeface="Arial"/>
            </a:endParaRPr>
          </a:p>
        </p:txBody>
      </p:sp>
      <p:cxnSp>
        <p:nvCxnSpPr>
          <p:cNvPr id="1064" name="Google Shape;1064;p41"/>
          <p:cNvCxnSpPr/>
          <p:nvPr/>
        </p:nvCxnSpPr>
        <p:spPr>
          <a:xfrm>
            <a:off x="11286474" y="2780879"/>
            <a:ext cx="0" cy="2232096"/>
          </a:xfrm>
          <a:prstGeom prst="straightConnector1">
            <a:avLst/>
          </a:prstGeom>
          <a:noFill/>
          <a:ln w="19050" cap="flat" cmpd="sng">
            <a:solidFill>
              <a:schemeClr val="dk1"/>
            </a:solidFill>
            <a:prstDash val="solid"/>
            <a:miter lim="800000"/>
            <a:headEnd type="none" w="sm" len="sm"/>
            <a:tailEnd type="stealth" w="med" len="med"/>
          </a:ln>
        </p:spPr>
      </p:cxnSp>
      <p:sp>
        <p:nvSpPr>
          <p:cNvPr id="1065" name="Google Shape;1065;p41"/>
          <p:cNvSpPr txBox="1"/>
          <p:nvPr/>
        </p:nvSpPr>
        <p:spPr>
          <a:xfrm>
            <a:off x="439077" y="797071"/>
            <a:ext cx="6757301" cy="1390084"/>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rgbClr val="191919"/>
              </a:buClr>
              <a:buSzPts val="1800"/>
              <a:buFont typeface="Arial"/>
              <a:buChar char="•"/>
            </a:pPr>
            <a:r>
              <a:rPr lang="en-US" sz="1800" b="0" i="0" u="none" strike="noStrike" cap="none">
                <a:solidFill>
                  <a:srgbClr val="191919"/>
                </a:solidFill>
                <a:latin typeface="Calibri"/>
                <a:ea typeface="Calibri"/>
                <a:cs typeface="Calibri"/>
                <a:sym typeface="Calibri"/>
              </a:rPr>
              <a:t>Have no identity beyond the attributes they possess</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180"/>
              </a:spcBef>
              <a:spcAft>
                <a:spcPts val="0"/>
              </a:spcAft>
              <a:buClr>
                <a:srgbClr val="191919"/>
              </a:buClr>
              <a:buSzPts val="1800"/>
              <a:buFont typeface="Arial"/>
              <a:buChar char="•"/>
            </a:pPr>
            <a:r>
              <a:rPr lang="en-US" sz="1800" b="0" i="0" u="none" strike="noStrike" cap="none">
                <a:solidFill>
                  <a:srgbClr val="191919"/>
                </a:solidFill>
                <a:latin typeface="Calibri"/>
                <a:ea typeface="Calibri"/>
                <a:cs typeface="Calibri"/>
                <a:sym typeface="Calibri"/>
              </a:rPr>
              <a:t>We don’t care about the extra complexity required to manage identity</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180"/>
              </a:spcBef>
              <a:spcAft>
                <a:spcPts val="0"/>
              </a:spcAft>
              <a:buClr>
                <a:srgbClr val="191919"/>
              </a:buClr>
              <a:buSzPts val="1800"/>
              <a:buFont typeface="Arial"/>
              <a:buChar char="•"/>
            </a:pPr>
            <a:r>
              <a:rPr lang="en-US" sz="1800" b="0" i="0" u="none" strike="noStrike" cap="none">
                <a:solidFill>
                  <a:schemeClr val="dk1"/>
                </a:solidFill>
                <a:latin typeface="Calibri"/>
                <a:ea typeface="Calibri"/>
                <a:cs typeface="Calibri"/>
                <a:sym typeface="Calibri"/>
              </a:rPr>
              <a:t>One of the first things we want to do in DDD is key on the terms in our Ubiquitous Language that exhibit a common </a:t>
            </a:r>
            <a:r>
              <a:rPr lang="en-US" sz="1800" b="0" i="1" u="none" strike="noStrike" cap="none">
                <a:solidFill>
                  <a:schemeClr val="dk1"/>
                </a:solidFill>
                <a:latin typeface="Calibri"/>
                <a:ea typeface="Calibri"/>
                <a:cs typeface="Calibri"/>
                <a:sym typeface="Calibri"/>
              </a:rPr>
              <a:t>thread of identity</a:t>
            </a:r>
            <a:endParaRPr sz="1400" b="0" i="0" u="none" strike="noStrike" cap="none">
              <a:solidFill>
                <a:schemeClr val="dk1"/>
              </a:solidFill>
              <a:latin typeface="Calibri"/>
              <a:ea typeface="Calibri"/>
              <a:cs typeface="Calibri"/>
              <a:sym typeface="Calibri"/>
            </a:endParaRPr>
          </a:p>
        </p:txBody>
      </p:sp>
      <p:cxnSp>
        <p:nvCxnSpPr>
          <p:cNvPr id="1066" name="Google Shape;1066;p41"/>
          <p:cNvCxnSpPr>
            <a:endCxn id="1062" idx="3"/>
          </p:cNvCxnSpPr>
          <p:nvPr/>
        </p:nvCxnSpPr>
        <p:spPr>
          <a:xfrm rot="5400000">
            <a:off x="9999813" y="3623154"/>
            <a:ext cx="1873200" cy="199800"/>
          </a:xfrm>
          <a:prstGeom prst="bentConnector2">
            <a:avLst/>
          </a:prstGeom>
          <a:noFill/>
          <a:ln w="19050" cap="flat" cmpd="sng">
            <a:solidFill>
              <a:schemeClr val="dk1"/>
            </a:solidFill>
            <a:prstDash val="solid"/>
            <a:miter lim="800000"/>
            <a:headEnd type="none" w="sm" len="sm"/>
            <a:tailEnd type="stealth" w="med" len="med"/>
          </a:ln>
        </p:spPr>
      </p:cxnSp>
      <p:sp>
        <p:nvSpPr>
          <p:cNvPr id="1067" name="Google Shape;1067;p41"/>
          <p:cNvSpPr/>
          <p:nvPr/>
        </p:nvSpPr>
        <p:spPr>
          <a:xfrm>
            <a:off x="7771830" y="2891557"/>
            <a:ext cx="2161770"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Clinical Information</a:t>
            </a:r>
            <a:endParaRPr sz="1400" b="0" i="0" u="none" strike="noStrike" cap="none">
              <a:solidFill>
                <a:srgbClr val="000000"/>
              </a:solidFill>
              <a:latin typeface="Arial"/>
              <a:ea typeface="Arial"/>
              <a:cs typeface="Arial"/>
              <a:sym typeface="Arial"/>
            </a:endParaRPr>
          </a:p>
        </p:txBody>
      </p:sp>
      <p:cxnSp>
        <p:nvCxnSpPr>
          <p:cNvPr id="1068" name="Google Shape;1068;p41"/>
          <p:cNvCxnSpPr>
            <a:stCxn id="1061" idx="1"/>
            <a:endCxn id="1067" idx="0"/>
          </p:cNvCxnSpPr>
          <p:nvPr/>
        </p:nvCxnSpPr>
        <p:spPr>
          <a:xfrm flipH="1">
            <a:off x="8852782" y="2548316"/>
            <a:ext cx="935700" cy="343200"/>
          </a:xfrm>
          <a:prstGeom prst="bentConnector2">
            <a:avLst/>
          </a:prstGeom>
          <a:noFill/>
          <a:ln w="19050" cap="flat" cmpd="sng">
            <a:solidFill>
              <a:schemeClr val="lt2"/>
            </a:solidFill>
            <a:prstDash val="solid"/>
            <a:miter lim="800000"/>
            <a:headEnd type="none" w="sm" len="sm"/>
            <a:tailEnd type="stealth" w="med" len="med"/>
          </a:ln>
        </p:spPr>
      </p:cxnSp>
      <p:sp>
        <p:nvSpPr>
          <p:cNvPr id="1069" name="Google Shape;1069;p41"/>
          <p:cNvSpPr/>
          <p:nvPr/>
        </p:nvSpPr>
        <p:spPr>
          <a:xfrm>
            <a:off x="8119933" y="3511814"/>
            <a:ext cx="2161770"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Insurance</a:t>
            </a:r>
            <a:endParaRPr sz="1400" b="0" i="0" u="none" strike="noStrike" cap="none">
              <a:solidFill>
                <a:srgbClr val="000000"/>
              </a:solidFill>
              <a:latin typeface="Arial"/>
              <a:ea typeface="Arial"/>
              <a:cs typeface="Arial"/>
              <a:sym typeface="Arial"/>
            </a:endParaRPr>
          </a:p>
        </p:txBody>
      </p:sp>
      <p:cxnSp>
        <p:nvCxnSpPr>
          <p:cNvPr id="1070" name="Google Shape;1070;p41"/>
          <p:cNvCxnSpPr>
            <a:stCxn id="1061" idx="2"/>
            <a:endCxn id="1069" idx="3"/>
          </p:cNvCxnSpPr>
          <p:nvPr/>
        </p:nvCxnSpPr>
        <p:spPr>
          <a:xfrm rot="5400000">
            <a:off x="9986144" y="3082057"/>
            <a:ext cx="963600" cy="372600"/>
          </a:xfrm>
          <a:prstGeom prst="bentConnector2">
            <a:avLst/>
          </a:prstGeom>
          <a:noFill/>
          <a:ln w="19050" cap="flat" cmpd="sng">
            <a:solidFill>
              <a:schemeClr val="lt2"/>
            </a:solidFill>
            <a:prstDash val="solid"/>
            <a:miter lim="800000"/>
            <a:headEnd type="none" w="sm" len="sm"/>
            <a:tailEnd type="stealth" w="med" len="med"/>
          </a:ln>
        </p:spPr>
      </p:cxnSp>
      <p:sp>
        <p:nvSpPr>
          <p:cNvPr id="1071" name="Google Shape;1071;p41"/>
          <p:cNvSpPr/>
          <p:nvPr/>
        </p:nvSpPr>
        <p:spPr>
          <a:xfrm>
            <a:off x="7279828" y="974103"/>
            <a:ext cx="1731524"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Service</a:t>
            </a:r>
            <a:endParaRPr sz="1400" b="0" i="0" u="none" strike="noStrike" cap="none">
              <a:solidFill>
                <a:srgbClr val="000000"/>
              </a:solidFill>
              <a:latin typeface="Arial"/>
              <a:ea typeface="Arial"/>
              <a:cs typeface="Arial"/>
              <a:sym typeface="Arial"/>
            </a:endParaRPr>
          </a:p>
        </p:txBody>
      </p:sp>
      <p:sp>
        <p:nvSpPr>
          <p:cNvPr id="1072" name="Google Shape;1072;p41"/>
          <p:cNvSpPr/>
          <p:nvPr/>
        </p:nvSpPr>
        <p:spPr>
          <a:xfrm>
            <a:off x="7388253" y="4171294"/>
            <a:ext cx="1628775" cy="1079922"/>
          </a:xfrm>
          <a:prstGeom prst="flowChartMagneticDisk">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000000"/>
              </a:buClr>
              <a:buSzPts val="1600"/>
              <a:buFont typeface="Arial"/>
              <a:buNone/>
            </a:pPr>
            <a:r>
              <a:rPr lang="en-US" sz="1600" b="0" i="0" u="none" strike="noStrike" cap="none">
                <a:solidFill>
                  <a:schemeClr val="lt2"/>
                </a:solidFill>
                <a:latin typeface="Verdana"/>
                <a:ea typeface="Verdana"/>
                <a:cs typeface="Verdana"/>
                <a:sym typeface="Verdana"/>
              </a:rPr>
              <a:t>Patients</a:t>
            </a:r>
            <a:endParaRPr sz="1400" b="0" i="0" u="none" strike="noStrike" cap="none">
              <a:solidFill>
                <a:srgbClr val="000000"/>
              </a:solidFill>
              <a:latin typeface="Arial"/>
              <a:ea typeface="Arial"/>
              <a:cs typeface="Arial"/>
              <a:sym typeface="Arial"/>
            </a:endParaRPr>
          </a:p>
        </p:txBody>
      </p:sp>
      <p:sp>
        <p:nvSpPr>
          <p:cNvPr id="1073" name="Google Shape;1073;p41"/>
          <p:cNvSpPr/>
          <p:nvPr/>
        </p:nvSpPr>
        <p:spPr>
          <a:xfrm>
            <a:off x="10706297" y="1044440"/>
            <a:ext cx="1289378"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Created</a:t>
            </a:r>
            <a:endParaRPr sz="1400" b="0" i="0" u="none" strike="noStrike" cap="none">
              <a:solidFill>
                <a:srgbClr val="000000"/>
              </a:solidFill>
              <a:latin typeface="Arial"/>
              <a:ea typeface="Arial"/>
              <a:cs typeface="Arial"/>
              <a:sym typeface="Arial"/>
            </a:endParaRPr>
          </a:p>
        </p:txBody>
      </p:sp>
      <p:sp>
        <p:nvSpPr>
          <p:cNvPr id="1074" name="Google Shape;1074;p41"/>
          <p:cNvSpPr/>
          <p:nvPr/>
        </p:nvSpPr>
        <p:spPr>
          <a:xfrm>
            <a:off x="10413232" y="830301"/>
            <a:ext cx="1289378"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Merged</a:t>
            </a:r>
            <a:endParaRPr sz="1400" b="0" i="0" u="none" strike="noStrike" cap="none">
              <a:solidFill>
                <a:srgbClr val="000000"/>
              </a:solidFill>
              <a:latin typeface="Arial"/>
              <a:ea typeface="Arial"/>
              <a:cs typeface="Arial"/>
              <a:sym typeface="Arial"/>
            </a:endParaRPr>
          </a:p>
        </p:txBody>
      </p:sp>
      <p:sp>
        <p:nvSpPr>
          <p:cNvPr id="1075" name="Google Shape;1075;p41"/>
          <p:cNvSpPr txBox="1"/>
          <p:nvPr/>
        </p:nvSpPr>
        <p:spPr>
          <a:xfrm>
            <a:off x="399424" y="3017132"/>
            <a:ext cx="6787869"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4A4A4A"/>
                </a:solidFill>
                <a:latin typeface="Open Sans"/>
                <a:ea typeface="Open Sans"/>
                <a:cs typeface="Open Sans"/>
                <a:sym typeface="Open Sans"/>
              </a:rPr>
              <a:t>Questions That Only The Business Can Answer Regarding Value Objects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1" u="none" strike="noStrike" cap="none">
              <a:solidFill>
                <a:srgbClr val="191919"/>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What business concepts are identified by more than the value of their attributes?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What attributes, or rules can we use to establish /verify the identity of a thing?</a:t>
            </a:r>
            <a:endParaRPr sz="1400" b="0" i="0" u="none" strike="noStrike" cap="none">
              <a:solidFill>
                <a:srgbClr val="000000"/>
              </a:solidFill>
              <a:latin typeface="Arial"/>
              <a:ea typeface="Arial"/>
              <a:cs typeface="Arial"/>
              <a:sym typeface="Arial"/>
            </a:endParaRPr>
          </a:p>
        </p:txBody>
      </p:sp>
      <p:sp>
        <p:nvSpPr>
          <p:cNvPr id="1076" name="Google Shape;1076;p41"/>
          <p:cNvSpPr txBox="1"/>
          <p:nvPr/>
        </p:nvSpPr>
        <p:spPr>
          <a:xfrm>
            <a:off x="439077" y="6179784"/>
            <a:ext cx="11582486"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363636"/>
                </a:solidFill>
                <a:latin typeface="Open Sans"/>
                <a:ea typeface="Open Sans"/>
                <a:cs typeface="Open Sans"/>
                <a:sym typeface="Open Sans"/>
              </a:rPr>
              <a:t>Defining Value Objects allows developers to greatly simplify parts of the system through implementation of side effect free functions </a:t>
            </a:r>
            <a:endParaRPr sz="1800" b="0" i="1" u="none" strike="noStrike" cap="none">
              <a:solidFill>
                <a:schemeClr val="dk1"/>
              </a:solidFill>
              <a:latin typeface="Calibri"/>
              <a:ea typeface="Calibri"/>
              <a:cs typeface="Calibri"/>
              <a:sym typeface="Calibri"/>
            </a:endParaRPr>
          </a:p>
        </p:txBody>
      </p:sp>
      <p:sp>
        <p:nvSpPr>
          <p:cNvPr id="1077" name="Google Shape;1077;p41"/>
          <p:cNvSpPr txBox="1"/>
          <p:nvPr/>
        </p:nvSpPr>
        <p:spPr>
          <a:xfrm>
            <a:off x="7279827" y="5700573"/>
            <a:ext cx="4422783" cy="341632"/>
          </a:xfrm>
          <a:prstGeom prst="rect">
            <a:avLst/>
          </a:prstGeom>
          <a:noFill/>
          <a:ln>
            <a:noFill/>
          </a:ln>
        </p:spPr>
        <p:txBody>
          <a:bodyPr spcFirstLastPara="1" wrap="square" lIns="91425" tIns="45700" rIns="91425" bIns="45700" anchor="t" anchorCtr="0">
            <a:spAutoFit/>
          </a:bodyPr>
          <a:lstStyle/>
          <a:p>
            <a:pPr marL="190500" marR="0" lvl="0" indent="-190500" algn="ctr" rtl="0">
              <a:lnSpc>
                <a:spcPct val="90000"/>
              </a:lnSpc>
              <a:spcBef>
                <a:spcPts val="0"/>
              </a:spcBef>
              <a:spcAft>
                <a:spcPts val="0"/>
              </a:spcAft>
              <a:buClr>
                <a:schemeClr val="lt2"/>
              </a:buClr>
              <a:buSzPts val="1800"/>
              <a:buFont typeface="Verdana"/>
              <a:buNone/>
            </a:pPr>
            <a:r>
              <a:rPr lang="en-US" sz="1800" b="0" i="0" u="none" strike="noStrike" cap="none">
                <a:solidFill>
                  <a:schemeClr val="lt2"/>
                </a:solidFill>
                <a:latin typeface="Verdana"/>
                <a:ea typeface="Verdana"/>
                <a:cs typeface="Verdana"/>
                <a:sym typeface="Verdana"/>
              </a:rPr>
              <a:t>Patient Bounded Context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2"/>
          <p:cNvSpPr txBox="1">
            <a:spLocks noGrp="1"/>
          </p:cNvSpPr>
          <p:nvPr>
            <p:ph type="title"/>
          </p:nvPr>
        </p:nvSpPr>
        <p:spPr>
          <a:xfrm>
            <a:off x="626411" y="335322"/>
            <a:ext cx="10895030" cy="108948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3600"/>
              <a:buFont typeface="Calibri"/>
              <a:buNone/>
            </a:pPr>
            <a:r>
              <a:rPr lang="en-US"/>
              <a:t>Design Constraints When Developing Entities and Value Object</a:t>
            </a:r>
            <a:endParaRPr/>
          </a:p>
        </p:txBody>
      </p:sp>
      <p:sp>
        <p:nvSpPr>
          <p:cNvPr id="1084" name="Google Shape;1084;p42"/>
          <p:cNvSpPr txBox="1">
            <a:spLocks noGrp="1"/>
          </p:cNvSpPr>
          <p:nvPr>
            <p:ph type="body" idx="1"/>
          </p:nvPr>
        </p:nvSpPr>
        <p:spPr>
          <a:xfrm>
            <a:off x="756080" y="1721208"/>
            <a:ext cx="4800900" cy="1822500"/>
          </a:xfrm>
          <a:prstGeom prst="rect">
            <a:avLst/>
          </a:prstGeom>
          <a:noFill/>
          <a:ln>
            <a:noFill/>
          </a:ln>
        </p:spPr>
        <p:txBody>
          <a:bodyPr spcFirstLastPara="1" wrap="square" lIns="91425" tIns="45700" rIns="91425" bIns="45700" anchor="t" anchorCtr="0">
            <a:spAutoFit/>
          </a:bodyPr>
          <a:lstStyle/>
          <a:p>
            <a:pPr marL="285750" lvl="0" indent="-285750" algn="l" rtl="0">
              <a:lnSpc>
                <a:spcPct val="100000"/>
              </a:lnSpc>
              <a:spcBef>
                <a:spcPts val="0"/>
              </a:spcBef>
              <a:spcAft>
                <a:spcPts val="0"/>
              </a:spcAft>
              <a:buClr>
                <a:srgbClr val="3E4043"/>
              </a:buClr>
              <a:buSzPts val="1400"/>
              <a:buFont typeface="Arial"/>
              <a:buChar char="•"/>
            </a:pPr>
            <a:r>
              <a:rPr lang="en-US" sz="1400"/>
              <a:t>Entities should have an operation that is guaranteed to produce a unique result that will identify the object within the system..</a:t>
            </a:r>
            <a:endParaRPr/>
          </a:p>
          <a:p>
            <a:pPr marL="285750" lvl="0" indent="-285750" algn="l" rtl="0">
              <a:lnSpc>
                <a:spcPct val="100000"/>
              </a:lnSpc>
              <a:spcBef>
                <a:spcPts val="300"/>
              </a:spcBef>
              <a:spcAft>
                <a:spcPts val="0"/>
              </a:spcAft>
              <a:buClr>
                <a:srgbClr val="3E4043"/>
              </a:buClr>
              <a:buSzPts val="1400"/>
              <a:buFont typeface="Arial"/>
              <a:buChar char="•"/>
            </a:pPr>
            <a:r>
              <a:rPr lang="en-US" sz="1400"/>
              <a:t>The interface of an entity should be reduced to </a:t>
            </a:r>
            <a:endParaRPr/>
          </a:p>
          <a:p>
            <a:pPr marL="971550" lvl="1" indent="-285750" algn="l" rtl="0">
              <a:lnSpc>
                <a:spcPct val="90000"/>
              </a:lnSpc>
              <a:spcBef>
                <a:spcPts val="300"/>
              </a:spcBef>
              <a:spcAft>
                <a:spcPts val="0"/>
              </a:spcAft>
              <a:buClr>
                <a:schemeClr val="dk1"/>
              </a:buClr>
              <a:buSzPts val="1200"/>
              <a:buFont typeface="Calibri"/>
              <a:buAutoNum type="arabicPeriod"/>
            </a:pPr>
            <a:r>
              <a:rPr lang="en-US" sz="1200"/>
              <a:t>those operations and attributes necessary to identify or search for it/match its identity</a:t>
            </a:r>
            <a:endParaRPr/>
          </a:p>
          <a:p>
            <a:pPr marL="971550" lvl="1" indent="-285750" algn="l" rtl="0">
              <a:lnSpc>
                <a:spcPct val="90000"/>
              </a:lnSpc>
              <a:spcBef>
                <a:spcPts val="300"/>
              </a:spcBef>
              <a:spcAft>
                <a:spcPts val="0"/>
              </a:spcAft>
              <a:buClr>
                <a:schemeClr val="dk1"/>
              </a:buClr>
              <a:buSzPts val="1200"/>
              <a:buFont typeface="Calibri"/>
              <a:buAutoNum type="arabicPeriod"/>
            </a:pPr>
            <a:r>
              <a:rPr lang="en-US" sz="1200"/>
              <a:t>to coordinate the operations of the objects that they own.</a:t>
            </a:r>
            <a:endParaRPr/>
          </a:p>
          <a:p>
            <a:pPr marL="285750" lvl="0" indent="-285750" algn="l" rtl="0">
              <a:lnSpc>
                <a:spcPct val="100000"/>
              </a:lnSpc>
              <a:spcBef>
                <a:spcPts val="300"/>
              </a:spcBef>
              <a:spcAft>
                <a:spcPts val="0"/>
              </a:spcAft>
              <a:buClr>
                <a:srgbClr val="3E4043"/>
              </a:buClr>
              <a:buSzPts val="1400"/>
              <a:buFont typeface="Arial"/>
              <a:buChar char="•"/>
            </a:pPr>
            <a:r>
              <a:rPr lang="en-US" sz="1400"/>
              <a:t>Factor out all other behavior to “owned” objects</a:t>
            </a:r>
            <a:endParaRPr/>
          </a:p>
        </p:txBody>
      </p:sp>
      <p:sp>
        <p:nvSpPr>
          <p:cNvPr id="1085" name="Google Shape;1085;p42"/>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1086" name="Google Shape;1086;p42"/>
          <p:cNvPicPr preferRelativeResize="0"/>
          <p:nvPr/>
        </p:nvPicPr>
        <p:blipFill rotWithShape="1">
          <a:blip r:embed="rId3">
            <a:alphaModFix/>
          </a:blip>
          <a:srcRect r="36350"/>
          <a:stretch/>
        </p:blipFill>
        <p:spPr>
          <a:xfrm>
            <a:off x="1498263" y="3732184"/>
            <a:ext cx="2938940" cy="2208976"/>
          </a:xfrm>
          <a:prstGeom prst="rect">
            <a:avLst/>
          </a:prstGeom>
          <a:noFill/>
          <a:ln>
            <a:noFill/>
          </a:ln>
        </p:spPr>
      </p:pic>
      <p:grpSp>
        <p:nvGrpSpPr>
          <p:cNvPr id="1087" name="Google Shape;1087;p42"/>
          <p:cNvGrpSpPr/>
          <p:nvPr/>
        </p:nvGrpSpPr>
        <p:grpSpPr>
          <a:xfrm>
            <a:off x="7308770" y="3845923"/>
            <a:ext cx="2938939" cy="2039970"/>
            <a:chOff x="0" y="0"/>
            <a:chExt cx="3825" cy="2655"/>
          </a:xfrm>
        </p:grpSpPr>
        <p:sp>
          <p:nvSpPr>
            <p:cNvPr id="1088" name="Google Shape;1088;p42"/>
            <p:cNvSpPr/>
            <p:nvPr/>
          </p:nvSpPr>
          <p:spPr>
            <a:xfrm>
              <a:off x="0" y="0"/>
              <a:ext cx="3825" cy="26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9" name="Google Shape;1089;p42"/>
            <p:cNvSpPr/>
            <p:nvPr/>
          </p:nvSpPr>
          <p:spPr>
            <a:xfrm>
              <a:off x="1765" y="470"/>
              <a:ext cx="290" cy="221"/>
            </a:xfrm>
            <a:custGeom>
              <a:avLst/>
              <a:gdLst/>
              <a:ahLst/>
              <a:cxnLst/>
              <a:rect l="l" t="t" r="r" b="b"/>
              <a:pathLst>
                <a:path w="290" h="221" extrusionOk="0">
                  <a:moveTo>
                    <a:pt x="217" y="0"/>
                  </a:moveTo>
                  <a:lnTo>
                    <a:pt x="217" y="56"/>
                  </a:lnTo>
                  <a:lnTo>
                    <a:pt x="0" y="56"/>
                  </a:lnTo>
                  <a:lnTo>
                    <a:pt x="0" y="167"/>
                  </a:lnTo>
                  <a:lnTo>
                    <a:pt x="217" y="167"/>
                  </a:lnTo>
                  <a:lnTo>
                    <a:pt x="217" y="221"/>
                  </a:lnTo>
                  <a:lnTo>
                    <a:pt x="290" y="111"/>
                  </a:lnTo>
                  <a:lnTo>
                    <a:pt x="217" y="0"/>
                  </a:lnTo>
                  <a:close/>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0" name="Google Shape;1090;p42"/>
            <p:cNvSpPr/>
            <p:nvPr/>
          </p:nvSpPr>
          <p:spPr>
            <a:xfrm>
              <a:off x="3" y="5"/>
              <a:ext cx="1623" cy="334"/>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1" name="Google Shape;1091;p42"/>
            <p:cNvSpPr/>
            <p:nvPr/>
          </p:nvSpPr>
          <p:spPr>
            <a:xfrm>
              <a:off x="3" y="5"/>
              <a:ext cx="1623" cy="334"/>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2" name="Google Shape;1092;p42"/>
            <p:cNvSpPr/>
            <p:nvPr/>
          </p:nvSpPr>
          <p:spPr>
            <a:xfrm>
              <a:off x="447" y="84"/>
              <a:ext cx="747" cy="199"/>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Arial"/>
                  <a:ea typeface="Arial"/>
                  <a:cs typeface="Arial"/>
                  <a:sym typeface="Arial"/>
                </a:rPr>
                <a:t>Customer</a:t>
              </a:r>
              <a:endParaRPr sz="1800" b="0" i="0" u="none" strike="noStrike" cap="none">
                <a:solidFill>
                  <a:schemeClr val="dk1"/>
                </a:solidFill>
                <a:latin typeface="Arial"/>
                <a:ea typeface="Arial"/>
                <a:cs typeface="Arial"/>
                <a:sym typeface="Arial"/>
              </a:endParaRPr>
            </a:p>
          </p:txBody>
        </p:sp>
        <p:sp>
          <p:nvSpPr>
            <p:cNvPr id="1093" name="Google Shape;1093;p42"/>
            <p:cNvSpPr/>
            <p:nvPr/>
          </p:nvSpPr>
          <p:spPr>
            <a:xfrm>
              <a:off x="3" y="334"/>
              <a:ext cx="1623" cy="94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4" name="Google Shape;1094;p42"/>
            <p:cNvSpPr/>
            <p:nvPr/>
          </p:nvSpPr>
          <p:spPr>
            <a:xfrm>
              <a:off x="3" y="334"/>
              <a:ext cx="1623" cy="941"/>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5" name="Google Shape;1095;p42"/>
            <p:cNvSpPr/>
            <p:nvPr/>
          </p:nvSpPr>
          <p:spPr>
            <a:xfrm>
              <a:off x="105" y="399"/>
              <a:ext cx="717"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customerID</a:t>
              </a:r>
              <a:endParaRPr sz="1800" b="0" i="0" u="none" strike="noStrike" cap="none">
                <a:solidFill>
                  <a:schemeClr val="dk1"/>
                </a:solidFill>
                <a:latin typeface="Arial"/>
                <a:ea typeface="Arial"/>
                <a:cs typeface="Arial"/>
                <a:sym typeface="Arial"/>
              </a:endParaRPr>
            </a:p>
          </p:txBody>
        </p:sp>
        <p:sp>
          <p:nvSpPr>
            <p:cNvPr id="1096" name="Google Shape;1096;p42"/>
            <p:cNvSpPr/>
            <p:nvPr/>
          </p:nvSpPr>
          <p:spPr>
            <a:xfrm>
              <a:off x="105" y="558"/>
              <a:ext cx="351"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name</a:t>
              </a:r>
              <a:endParaRPr sz="1800" b="0" i="0" u="none" strike="noStrike" cap="none">
                <a:solidFill>
                  <a:schemeClr val="dk1"/>
                </a:solidFill>
                <a:latin typeface="Arial"/>
                <a:ea typeface="Arial"/>
                <a:cs typeface="Arial"/>
                <a:sym typeface="Arial"/>
              </a:endParaRPr>
            </a:p>
          </p:txBody>
        </p:sp>
        <p:sp>
          <p:nvSpPr>
            <p:cNvPr id="1097" name="Google Shape;1097;p42"/>
            <p:cNvSpPr/>
            <p:nvPr/>
          </p:nvSpPr>
          <p:spPr>
            <a:xfrm>
              <a:off x="105" y="716"/>
              <a:ext cx="351"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street</a:t>
              </a:r>
              <a:endParaRPr sz="1800" b="0" i="0" u="none" strike="noStrike" cap="none">
                <a:solidFill>
                  <a:schemeClr val="dk1"/>
                </a:solidFill>
                <a:latin typeface="Arial"/>
                <a:ea typeface="Arial"/>
                <a:cs typeface="Arial"/>
                <a:sym typeface="Arial"/>
              </a:endParaRPr>
            </a:p>
          </p:txBody>
        </p:sp>
        <p:sp>
          <p:nvSpPr>
            <p:cNvPr id="1098" name="Google Shape;1098;p42"/>
            <p:cNvSpPr/>
            <p:nvPr/>
          </p:nvSpPr>
          <p:spPr>
            <a:xfrm>
              <a:off x="105" y="875"/>
              <a:ext cx="210"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city</a:t>
              </a:r>
              <a:endParaRPr sz="1800" b="0" i="0" u="none" strike="noStrike" cap="none">
                <a:solidFill>
                  <a:schemeClr val="dk1"/>
                </a:solidFill>
                <a:latin typeface="Arial"/>
                <a:ea typeface="Arial"/>
                <a:cs typeface="Arial"/>
                <a:sym typeface="Arial"/>
              </a:endParaRPr>
            </a:p>
          </p:txBody>
        </p:sp>
        <p:sp>
          <p:nvSpPr>
            <p:cNvPr id="1099" name="Google Shape;1099;p42"/>
            <p:cNvSpPr/>
            <p:nvPr/>
          </p:nvSpPr>
          <p:spPr>
            <a:xfrm>
              <a:off x="105" y="1033"/>
              <a:ext cx="304"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state</a:t>
              </a:r>
              <a:endParaRPr sz="1800" b="0" i="0" u="none" strike="noStrike" cap="none">
                <a:solidFill>
                  <a:schemeClr val="dk1"/>
                </a:solidFill>
                <a:latin typeface="Arial"/>
                <a:ea typeface="Arial"/>
                <a:cs typeface="Arial"/>
                <a:sym typeface="Arial"/>
              </a:endParaRPr>
            </a:p>
          </p:txBody>
        </p:sp>
        <p:sp>
          <p:nvSpPr>
            <p:cNvPr id="1100" name="Google Shape;1100;p42"/>
            <p:cNvSpPr/>
            <p:nvPr/>
          </p:nvSpPr>
          <p:spPr>
            <a:xfrm>
              <a:off x="3" y="5"/>
              <a:ext cx="1623" cy="334"/>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1" name="Google Shape;1101;p42"/>
            <p:cNvSpPr/>
            <p:nvPr/>
          </p:nvSpPr>
          <p:spPr>
            <a:xfrm>
              <a:off x="3" y="5"/>
              <a:ext cx="1623" cy="334"/>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2" name="Google Shape;1102;p42"/>
            <p:cNvSpPr/>
            <p:nvPr/>
          </p:nvSpPr>
          <p:spPr>
            <a:xfrm>
              <a:off x="447" y="84"/>
              <a:ext cx="747" cy="199"/>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Arial"/>
                  <a:ea typeface="Arial"/>
                  <a:cs typeface="Arial"/>
                  <a:sym typeface="Arial"/>
                </a:rPr>
                <a:t>Customer</a:t>
              </a:r>
              <a:endParaRPr sz="1800" b="0" i="0" u="none" strike="noStrike" cap="none">
                <a:solidFill>
                  <a:schemeClr val="dk1"/>
                </a:solidFill>
                <a:latin typeface="Arial"/>
                <a:ea typeface="Arial"/>
                <a:cs typeface="Arial"/>
                <a:sym typeface="Arial"/>
              </a:endParaRPr>
            </a:p>
          </p:txBody>
        </p:sp>
        <p:sp>
          <p:nvSpPr>
            <p:cNvPr id="1103" name="Google Shape;1103;p42"/>
            <p:cNvSpPr/>
            <p:nvPr/>
          </p:nvSpPr>
          <p:spPr>
            <a:xfrm>
              <a:off x="3" y="334"/>
              <a:ext cx="1623" cy="94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4" name="Google Shape;1104;p42"/>
            <p:cNvSpPr/>
            <p:nvPr/>
          </p:nvSpPr>
          <p:spPr>
            <a:xfrm>
              <a:off x="3" y="334"/>
              <a:ext cx="1623" cy="941"/>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5" name="Google Shape;1105;p42"/>
            <p:cNvSpPr/>
            <p:nvPr/>
          </p:nvSpPr>
          <p:spPr>
            <a:xfrm>
              <a:off x="105" y="399"/>
              <a:ext cx="717"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customerID</a:t>
              </a:r>
              <a:endParaRPr sz="1800" b="0" i="0" u="none" strike="noStrike" cap="none">
                <a:solidFill>
                  <a:schemeClr val="dk1"/>
                </a:solidFill>
                <a:latin typeface="Arial"/>
                <a:ea typeface="Arial"/>
                <a:cs typeface="Arial"/>
                <a:sym typeface="Arial"/>
              </a:endParaRPr>
            </a:p>
          </p:txBody>
        </p:sp>
        <p:sp>
          <p:nvSpPr>
            <p:cNvPr id="1106" name="Google Shape;1106;p42"/>
            <p:cNvSpPr/>
            <p:nvPr/>
          </p:nvSpPr>
          <p:spPr>
            <a:xfrm>
              <a:off x="105" y="558"/>
              <a:ext cx="351"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name</a:t>
              </a:r>
              <a:endParaRPr sz="1800" b="0" i="0" u="none" strike="noStrike" cap="none">
                <a:solidFill>
                  <a:schemeClr val="dk1"/>
                </a:solidFill>
                <a:latin typeface="Arial"/>
                <a:ea typeface="Arial"/>
                <a:cs typeface="Arial"/>
                <a:sym typeface="Arial"/>
              </a:endParaRPr>
            </a:p>
          </p:txBody>
        </p:sp>
        <p:sp>
          <p:nvSpPr>
            <p:cNvPr id="1107" name="Google Shape;1107;p42"/>
            <p:cNvSpPr/>
            <p:nvPr/>
          </p:nvSpPr>
          <p:spPr>
            <a:xfrm>
              <a:off x="105" y="716"/>
              <a:ext cx="351"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street</a:t>
              </a:r>
              <a:endParaRPr sz="1800" b="0" i="0" u="none" strike="noStrike" cap="none">
                <a:solidFill>
                  <a:schemeClr val="dk1"/>
                </a:solidFill>
                <a:latin typeface="Arial"/>
                <a:ea typeface="Arial"/>
                <a:cs typeface="Arial"/>
                <a:sym typeface="Arial"/>
              </a:endParaRPr>
            </a:p>
          </p:txBody>
        </p:sp>
        <p:sp>
          <p:nvSpPr>
            <p:cNvPr id="1108" name="Google Shape;1108;p42"/>
            <p:cNvSpPr/>
            <p:nvPr/>
          </p:nvSpPr>
          <p:spPr>
            <a:xfrm>
              <a:off x="105" y="875"/>
              <a:ext cx="210"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city</a:t>
              </a:r>
              <a:endParaRPr sz="1800" b="0" i="0" u="none" strike="noStrike" cap="none">
                <a:solidFill>
                  <a:schemeClr val="dk1"/>
                </a:solidFill>
                <a:latin typeface="Arial"/>
                <a:ea typeface="Arial"/>
                <a:cs typeface="Arial"/>
                <a:sym typeface="Arial"/>
              </a:endParaRPr>
            </a:p>
          </p:txBody>
        </p:sp>
        <p:sp>
          <p:nvSpPr>
            <p:cNvPr id="1109" name="Google Shape;1109;p42"/>
            <p:cNvSpPr/>
            <p:nvPr/>
          </p:nvSpPr>
          <p:spPr>
            <a:xfrm>
              <a:off x="105" y="1033"/>
              <a:ext cx="304"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state</a:t>
              </a:r>
              <a:endParaRPr sz="1800" b="0" i="0" u="none" strike="noStrike" cap="none">
                <a:solidFill>
                  <a:schemeClr val="dk1"/>
                </a:solidFill>
                <a:latin typeface="Arial"/>
                <a:ea typeface="Arial"/>
                <a:cs typeface="Arial"/>
                <a:sym typeface="Arial"/>
              </a:endParaRPr>
            </a:p>
          </p:txBody>
        </p:sp>
        <p:sp>
          <p:nvSpPr>
            <p:cNvPr id="1110" name="Google Shape;1110;p42"/>
            <p:cNvSpPr/>
            <p:nvPr/>
          </p:nvSpPr>
          <p:spPr>
            <a:xfrm>
              <a:off x="2182" y="190"/>
              <a:ext cx="1622" cy="333"/>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1" name="Google Shape;1111;p42"/>
            <p:cNvSpPr/>
            <p:nvPr/>
          </p:nvSpPr>
          <p:spPr>
            <a:xfrm>
              <a:off x="2182" y="190"/>
              <a:ext cx="1622" cy="333"/>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2" name="Google Shape;1112;p42"/>
            <p:cNvSpPr/>
            <p:nvPr/>
          </p:nvSpPr>
          <p:spPr>
            <a:xfrm>
              <a:off x="2626" y="270"/>
              <a:ext cx="747" cy="199"/>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Arial"/>
                  <a:ea typeface="Arial"/>
                  <a:cs typeface="Arial"/>
                  <a:sym typeface="Arial"/>
                </a:rPr>
                <a:t>Customer</a:t>
              </a:r>
              <a:endParaRPr sz="1800" b="0" i="0" u="none" strike="noStrike" cap="none">
                <a:solidFill>
                  <a:schemeClr val="dk1"/>
                </a:solidFill>
                <a:latin typeface="Arial"/>
                <a:ea typeface="Arial"/>
                <a:cs typeface="Arial"/>
                <a:sym typeface="Arial"/>
              </a:endParaRPr>
            </a:p>
          </p:txBody>
        </p:sp>
        <p:sp>
          <p:nvSpPr>
            <p:cNvPr id="1113" name="Google Shape;1113;p42"/>
            <p:cNvSpPr/>
            <p:nvPr/>
          </p:nvSpPr>
          <p:spPr>
            <a:xfrm>
              <a:off x="2182" y="520"/>
              <a:ext cx="1622" cy="57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4" name="Google Shape;1114;p42"/>
            <p:cNvSpPr/>
            <p:nvPr/>
          </p:nvSpPr>
          <p:spPr>
            <a:xfrm>
              <a:off x="2182" y="520"/>
              <a:ext cx="1622" cy="571"/>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5" name="Google Shape;1115;p42"/>
            <p:cNvSpPr/>
            <p:nvPr/>
          </p:nvSpPr>
          <p:spPr>
            <a:xfrm>
              <a:off x="2283" y="585"/>
              <a:ext cx="717"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customerID</a:t>
              </a:r>
              <a:endParaRPr sz="1800" b="0" i="0" u="none" strike="noStrike" cap="none">
                <a:solidFill>
                  <a:schemeClr val="dk1"/>
                </a:solidFill>
                <a:latin typeface="Arial"/>
                <a:ea typeface="Arial"/>
                <a:cs typeface="Arial"/>
                <a:sym typeface="Arial"/>
              </a:endParaRPr>
            </a:p>
          </p:txBody>
        </p:sp>
        <p:sp>
          <p:nvSpPr>
            <p:cNvPr id="1116" name="Google Shape;1116;p42"/>
            <p:cNvSpPr/>
            <p:nvPr/>
          </p:nvSpPr>
          <p:spPr>
            <a:xfrm>
              <a:off x="2283" y="743"/>
              <a:ext cx="351"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name</a:t>
              </a:r>
              <a:endParaRPr sz="1800" b="0" i="0" u="none" strike="noStrike" cap="none">
                <a:solidFill>
                  <a:schemeClr val="dk1"/>
                </a:solidFill>
                <a:latin typeface="Arial"/>
                <a:ea typeface="Arial"/>
                <a:cs typeface="Arial"/>
                <a:sym typeface="Arial"/>
              </a:endParaRPr>
            </a:p>
          </p:txBody>
        </p:sp>
        <p:sp>
          <p:nvSpPr>
            <p:cNvPr id="1117" name="Google Shape;1117;p42"/>
            <p:cNvSpPr/>
            <p:nvPr/>
          </p:nvSpPr>
          <p:spPr>
            <a:xfrm>
              <a:off x="2283" y="902"/>
              <a:ext cx="499"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address</a:t>
              </a:r>
              <a:endParaRPr sz="1800" b="0" i="0" u="none" strike="noStrike" cap="none">
                <a:solidFill>
                  <a:schemeClr val="dk1"/>
                </a:solidFill>
                <a:latin typeface="Arial"/>
                <a:ea typeface="Arial"/>
                <a:cs typeface="Arial"/>
                <a:sym typeface="Arial"/>
              </a:endParaRPr>
            </a:p>
          </p:txBody>
        </p:sp>
        <p:sp>
          <p:nvSpPr>
            <p:cNvPr id="1118" name="Google Shape;1118;p42"/>
            <p:cNvSpPr/>
            <p:nvPr/>
          </p:nvSpPr>
          <p:spPr>
            <a:xfrm>
              <a:off x="2182" y="190"/>
              <a:ext cx="1622" cy="333"/>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9" name="Google Shape;1119;p42"/>
            <p:cNvSpPr/>
            <p:nvPr/>
          </p:nvSpPr>
          <p:spPr>
            <a:xfrm>
              <a:off x="2182" y="190"/>
              <a:ext cx="1622" cy="333"/>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0" name="Google Shape;1120;p42"/>
            <p:cNvSpPr/>
            <p:nvPr/>
          </p:nvSpPr>
          <p:spPr>
            <a:xfrm>
              <a:off x="2626" y="270"/>
              <a:ext cx="747" cy="199"/>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Arial"/>
                  <a:ea typeface="Arial"/>
                  <a:cs typeface="Arial"/>
                  <a:sym typeface="Arial"/>
                </a:rPr>
                <a:t>Customer</a:t>
              </a:r>
              <a:endParaRPr sz="1800" b="0" i="0" u="none" strike="noStrike" cap="none">
                <a:solidFill>
                  <a:schemeClr val="dk1"/>
                </a:solidFill>
                <a:latin typeface="Arial"/>
                <a:ea typeface="Arial"/>
                <a:cs typeface="Arial"/>
                <a:sym typeface="Arial"/>
              </a:endParaRPr>
            </a:p>
          </p:txBody>
        </p:sp>
        <p:sp>
          <p:nvSpPr>
            <p:cNvPr id="1121" name="Google Shape;1121;p42"/>
            <p:cNvSpPr/>
            <p:nvPr/>
          </p:nvSpPr>
          <p:spPr>
            <a:xfrm>
              <a:off x="2182" y="520"/>
              <a:ext cx="1622" cy="57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2" name="Google Shape;1122;p42"/>
            <p:cNvSpPr/>
            <p:nvPr/>
          </p:nvSpPr>
          <p:spPr>
            <a:xfrm>
              <a:off x="2182" y="520"/>
              <a:ext cx="1622" cy="571"/>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3" name="Google Shape;1123;p42"/>
            <p:cNvSpPr/>
            <p:nvPr/>
          </p:nvSpPr>
          <p:spPr>
            <a:xfrm>
              <a:off x="2283" y="585"/>
              <a:ext cx="717"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customerID</a:t>
              </a:r>
              <a:endParaRPr sz="1800" b="0" i="0" u="none" strike="noStrike" cap="none">
                <a:solidFill>
                  <a:schemeClr val="dk1"/>
                </a:solidFill>
                <a:latin typeface="Arial"/>
                <a:ea typeface="Arial"/>
                <a:cs typeface="Arial"/>
                <a:sym typeface="Arial"/>
              </a:endParaRPr>
            </a:p>
          </p:txBody>
        </p:sp>
        <p:sp>
          <p:nvSpPr>
            <p:cNvPr id="1124" name="Google Shape;1124;p42"/>
            <p:cNvSpPr/>
            <p:nvPr/>
          </p:nvSpPr>
          <p:spPr>
            <a:xfrm>
              <a:off x="2283" y="743"/>
              <a:ext cx="351"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name</a:t>
              </a:r>
              <a:endParaRPr sz="1800" b="0" i="0" u="none" strike="noStrike" cap="none">
                <a:solidFill>
                  <a:schemeClr val="dk1"/>
                </a:solidFill>
                <a:latin typeface="Arial"/>
                <a:ea typeface="Arial"/>
                <a:cs typeface="Arial"/>
                <a:sym typeface="Arial"/>
              </a:endParaRPr>
            </a:p>
          </p:txBody>
        </p:sp>
        <p:sp>
          <p:nvSpPr>
            <p:cNvPr id="1125" name="Google Shape;1125;p42"/>
            <p:cNvSpPr/>
            <p:nvPr/>
          </p:nvSpPr>
          <p:spPr>
            <a:xfrm>
              <a:off x="2283" y="902"/>
              <a:ext cx="499"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address</a:t>
              </a:r>
              <a:endParaRPr sz="1800" b="0" i="0" u="none" strike="noStrike" cap="none">
                <a:solidFill>
                  <a:schemeClr val="dk1"/>
                </a:solidFill>
                <a:latin typeface="Arial"/>
                <a:ea typeface="Arial"/>
                <a:cs typeface="Arial"/>
                <a:sym typeface="Arial"/>
              </a:endParaRPr>
            </a:p>
          </p:txBody>
        </p:sp>
        <p:sp>
          <p:nvSpPr>
            <p:cNvPr id="1126" name="Google Shape;1126;p42"/>
            <p:cNvSpPr/>
            <p:nvPr/>
          </p:nvSpPr>
          <p:spPr>
            <a:xfrm>
              <a:off x="2182" y="1708"/>
              <a:ext cx="1622" cy="334"/>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7" name="Google Shape;1127;p42"/>
            <p:cNvSpPr/>
            <p:nvPr/>
          </p:nvSpPr>
          <p:spPr>
            <a:xfrm>
              <a:off x="2182" y="1708"/>
              <a:ext cx="1622" cy="334"/>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8" name="Google Shape;1128;p42"/>
            <p:cNvSpPr/>
            <p:nvPr/>
          </p:nvSpPr>
          <p:spPr>
            <a:xfrm>
              <a:off x="2458" y="1787"/>
              <a:ext cx="543" cy="199"/>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Arial"/>
                  <a:ea typeface="Arial"/>
                  <a:cs typeface="Arial"/>
                  <a:sym typeface="Arial"/>
                </a:rPr>
                <a:t>Adress</a:t>
              </a:r>
              <a:endParaRPr sz="1800" b="0" i="0" u="none" strike="noStrike" cap="none">
                <a:solidFill>
                  <a:schemeClr val="dk1"/>
                </a:solidFill>
                <a:latin typeface="Arial"/>
                <a:ea typeface="Arial"/>
                <a:cs typeface="Arial"/>
                <a:sym typeface="Arial"/>
              </a:endParaRPr>
            </a:p>
          </p:txBody>
        </p:sp>
        <p:sp>
          <p:nvSpPr>
            <p:cNvPr id="1129" name="Google Shape;1129;p42"/>
            <p:cNvSpPr/>
            <p:nvPr/>
          </p:nvSpPr>
          <p:spPr>
            <a:xfrm>
              <a:off x="2182" y="2039"/>
              <a:ext cx="1622" cy="59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0" name="Google Shape;1130;p42"/>
            <p:cNvSpPr/>
            <p:nvPr/>
          </p:nvSpPr>
          <p:spPr>
            <a:xfrm>
              <a:off x="2182" y="2039"/>
              <a:ext cx="1622" cy="597"/>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1" name="Google Shape;1131;p42"/>
            <p:cNvSpPr/>
            <p:nvPr/>
          </p:nvSpPr>
          <p:spPr>
            <a:xfrm>
              <a:off x="2283" y="2102"/>
              <a:ext cx="351"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street</a:t>
              </a:r>
              <a:endParaRPr sz="1800" b="0" i="0" u="none" strike="noStrike" cap="none">
                <a:solidFill>
                  <a:schemeClr val="dk1"/>
                </a:solidFill>
                <a:latin typeface="Arial"/>
                <a:ea typeface="Arial"/>
                <a:cs typeface="Arial"/>
                <a:sym typeface="Arial"/>
              </a:endParaRPr>
            </a:p>
          </p:txBody>
        </p:sp>
        <p:sp>
          <p:nvSpPr>
            <p:cNvPr id="1132" name="Google Shape;1132;p42"/>
            <p:cNvSpPr/>
            <p:nvPr/>
          </p:nvSpPr>
          <p:spPr>
            <a:xfrm>
              <a:off x="2283" y="2261"/>
              <a:ext cx="210"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city</a:t>
              </a:r>
              <a:endParaRPr sz="1800" b="0" i="0" u="none" strike="noStrike" cap="none">
                <a:solidFill>
                  <a:schemeClr val="dk1"/>
                </a:solidFill>
                <a:latin typeface="Arial"/>
                <a:ea typeface="Arial"/>
                <a:cs typeface="Arial"/>
                <a:sym typeface="Arial"/>
              </a:endParaRPr>
            </a:p>
          </p:txBody>
        </p:sp>
        <p:sp>
          <p:nvSpPr>
            <p:cNvPr id="1133" name="Google Shape;1133;p42"/>
            <p:cNvSpPr/>
            <p:nvPr/>
          </p:nvSpPr>
          <p:spPr>
            <a:xfrm>
              <a:off x="2283" y="2419"/>
              <a:ext cx="304"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state</a:t>
              </a:r>
              <a:endParaRPr sz="1800" b="0" i="0" u="none" strike="noStrike" cap="none">
                <a:solidFill>
                  <a:schemeClr val="dk1"/>
                </a:solidFill>
                <a:latin typeface="Arial"/>
                <a:ea typeface="Arial"/>
                <a:cs typeface="Arial"/>
                <a:sym typeface="Arial"/>
              </a:endParaRPr>
            </a:p>
          </p:txBody>
        </p:sp>
        <p:sp>
          <p:nvSpPr>
            <p:cNvPr id="1134" name="Google Shape;1134;p42"/>
            <p:cNvSpPr/>
            <p:nvPr/>
          </p:nvSpPr>
          <p:spPr>
            <a:xfrm>
              <a:off x="2182" y="1708"/>
              <a:ext cx="1622" cy="334"/>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800" b="1" i="0" u="none" strike="noStrike" cap="none">
                  <a:solidFill>
                    <a:schemeClr val="dk1"/>
                  </a:solidFill>
                  <a:latin typeface="Calibri"/>
                  <a:ea typeface="Calibri"/>
                  <a:cs typeface="Calibri"/>
                  <a:sym typeface="Calibri"/>
                </a:rPr>
                <a:t>Address</a:t>
              </a:r>
              <a:endParaRPr sz="1050" b="1" i="0" u="none" strike="noStrike" cap="none">
                <a:solidFill>
                  <a:schemeClr val="dk1"/>
                </a:solidFill>
                <a:latin typeface="Calibri"/>
                <a:ea typeface="Calibri"/>
                <a:cs typeface="Calibri"/>
                <a:sym typeface="Calibri"/>
              </a:endParaRPr>
            </a:p>
          </p:txBody>
        </p:sp>
        <p:sp>
          <p:nvSpPr>
            <p:cNvPr id="1135" name="Google Shape;1135;p42"/>
            <p:cNvSpPr/>
            <p:nvPr/>
          </p:nvSpPr>
          <p:spPr>
            <a:xfrm>
              <a:off x="2182" y="1708"/>
              <a:ext cx="1622" cy="334"/>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6" name="Google Shape;1136;p42"/>
            <p:cNvSpPr/>
            <p:nvPr/>
          </p:nvSpPr>
          <p:spPr>
            <a:xfrm>
              <a:off x="2458" y="1787"/>
              <a:ext cx="109" cy="2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7" name="Google Shape;1137;p42"/>
            <p:cNvSpPr/>
            <p:nvPr/>
          </p:nvSpPr>
          <p:spPr>
            <a:xfrm>
              <a:off x="2182" y="2039"/>
              <a:ext cx="1622" cy="59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8" name="Google Shape;1138;p42"/>
            <p:cNvSpPr/>
            <p:nvPr/>
          </p:nvSpPr>
          <p:spPr>
            <a:xfrm>
              <a:off x="2182" y="2039"/>
              <a:ext cx="1622" cy="597"/>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9" name="Google Shape;1139;p42"/>
            <p:cNvSpPr/>
            <p:nvPr/>
          </p:nvSpPr>
          <p:spPr>
            <a:xfrm>
              <a:off x="2283" y="2102"/>
              <a:ext cx="351"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street</a:t>
              </a:r>
              <a:endParaRPr sz="1800" b="0" i="0" u="none" strike="noStrike" cap="none">
                <a:solidFill>
                  <a:schemeClr val="dk1"/>
                </a:solidFill>
                <a:latin typeface="Arial"/>
                <a:ea typeface="Arial"/>
                <a:cs typeface="Arial"/>
                <a:sym typeface="Arial"/>
              </a:endParaRPr>
            </a:p>
          </p:txBody>
        </p:sp>
        <p:sp>
          <p:nvSpPr>
            <p:cNvPr id="1140" name="Google Shape;1140;p42"/>
            <p:cNvSpPr/>
            <p:nvPr/>
          </p:nvSpPr>
          <p:spPr>
            <a:xfrm>
              <a:off x="2283" y="2261"/>
              <a:ext cx="210"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city</a:t>
              </a:r>
              <a:endParaRPr sz="1800" b="0" i="0" u="none" strike="noStrike" cap="none">
                <a:solidFill>
                  <a:schemeClr val="dk1"/>
                </a:solidFill>
                <a:latin typeface="Arial"/>
                <a:ea typeface="Arial"/>
                <a:cs typeface="Arial"/>
                <a:sym typeface="Arial"/>
              </a:endParaRPr>
            </a:p>
          </p:txBody>
        </p:sp>
        <p:sp>
          <p:nvSpPr>
            <p:cNvPr id="1141" name="Google Shape;1141;p42"/>
            <p:cNvSpPr/>
            <p:nvPr/>
          </p:nvSpPr>
          <p:spPr>
            <a:xfrm>
              <a:off x="2283" y="2419"/>
              <a:ext cx="304" cy="1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Arial"/>
                  <a:ea typeface="Arial"/>
                  <a:cs typeface="Arial"/>
                  <a:sym typeface="Arial"/>
                </a:rPr>
                <a:t>state</a:t>
              </a:r>
              <a:endParaRPr sz="1800" b="0" i="0" u="none" strike="noStrike" cap="none">
                <a:solidFill>
                  <a:schemeClr val="dk1"/>
                </a:solidFill>
                <a:latin typeface="Arial"/>
                <a:ea typeface="Arial"/>
                <a:cs typeface="Arial"/>
                <a:sym typeface="Arial"/>
              </a:endParaRPr>
            </a:p>
          </p:txBody>
        </p:sp>
        <p:sp>
          <p:nvSpPr>
            <p:cNvPr id="1142" name="Google Shape;1142;p42"/>
            <p:cNvSpPr/>
            <p:nvPr/>
          </p:nvSpPr>
          <p:spPr>
            <a:xfrm>
              <a:off x="2927" y="1079"/>
              <a:ext cx="131" cy="614"/>
            </a:xfrm>
            <a:custGeom>
              <a:avLst/>
              <a:gdLst/>
              <a:ahLst/>
              <a:cxnLst/>
              <a:rect l="l" t="t" r="r" b="b"/>
              <a:pathLst>
                <a:path w="131" h="614" extrusionOk="0">
                  <a:moveTo>
                    <a:pt x="60" y="608"/>
                  </a:moveTo>
                  <a:lnTo>
                    <a:pt x="60" y="66"/>
                  </a:lnTo>
                  <a:lnTo>
                    <a:pt x="60" y="63"/>
                  </a:lnTo>
                  <a:lnTo>
                    <a:pt x="61" y="62"/>
                  </a:lnTo>
                  <a:lnTo>
                    <a:pt x="63" y="60"/>
                  </a:lnTo>
                  <a:lnTo>
                    <a:pt x="66" y="60"/>
                  </a:lnTo>
                  <a:lnTo>
                    <a:pt x="68" y="60"/>
                  </a:lnTo>
                  <a:lnTo>
                    <a:pt x="71" y="62"/>
                  </a:lnTo>
                  <a:lnTo>
                    <a:pt x="72" y="63"/>
                  </a:lnTo>
                  <a:lnTo>
                    <a:pt x="72" y="66"/>
                  </a:lnTo>
                  <a:lnTo>
                    <a:pt x="72" y="608"/>
                  </a:lnTo>
                  <a:lnTo>
                    <a:pt x="72" y="610"/>
                  </a:lnTo>
                  <a:lnTo>
                    <a:pt x="71" y="613"/>
                  </a:lnTo>
                  <a:lnTo>
                    <a:pt x="68" y="613"/>
                  </a:lnTo>
                  <a:lnTo>
                    <a:pt x="66" y="614"/>
                  </a:lnTo>
                  <a:lnTo>
                    <a:pt x="63" y="613"/>
                  </a:lnTo>
                  <a:lnTo>
                    <a:pt x="61" y="613"/>
                  </a:lnTo>
                  <a:lnTo>
                    <a:pt x="60" y="610"/>
                  </a:lnTo>
                  <a:lnTo>
                    <a:pt x="60" y="608"/>
                  </a:lnTo>
                  <a:close/>
                  <a:moveTo>
                    <a:pt x="0" y="66"/>
                  </a:moveTo>
                  <a:lnTo>
                    <a:pt x="66" y="0"/>
                  </a:lnTo>
                  <a:lnTo>
                    <a:pt x="131" y="66"/>
                  </a:lnTo>
                  <a:lnTo>
                    <a:pt x="66" y="133"/>
                  </a:lnTo>
                  <a:lnTo>
                    <a:pt x="0" y="6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43" name="Google Shape;1143;p42"/>
          <p:cNvSpPr txBox="1"/>
          <p:nvPr/>
        </p:nvSpPr>
        <p:spPr>
          <a:xfrm>
            <a:off x="6720524" y="1721208"/>
            <a:ext cx="4800900" cy="1893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E4043"/>
              </a:buClr>
              <a:buSzPts val="1400"/>
              <a:buFont typeface="Arial"/>
              <a:buChar char="•"/>
            </a:pPr>
            <a:r>
              <a:rPr lang="en-US" sz="1400" b="0" i="0" u="none" strike="noStrike" cap="none">
                <a:solidFill>
                  <a:srgbClr val="3E4043"/>
                </a:solidFill>
                <a:latin typeface="Calibri"/>
                <a:ea typeface="Calibri"/>
                <a:cs typeface="Calibri"/>
                <a:sym typeface="Calibri"/>
              </a:rPr>
              <a:t>Value objects should be treated as immutable. This helps us to optimize performance as we can now safely share value objects.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3E4043"/>
              </a:buClr>
              <a:buSzPts val="1400"/>
              <a:buFont typeface="Arial"/>
              <a:buChar char="•"/>
            </a:pPr>
            <a:r>
              <a:rPr lang="en-US" sz="1400" b="0" i="0" u="none" strike="noStrike" cap="none">
                <a:solidFill>
                  <a:srgbClr val="3E4043"/>
                </a:solidFill>
                <a:latin typeface="Calibri"/>
                <a:ea typeface="Calibri"/>
                <a:cs typeface="Calibri"/>
                <a:sym typeface="Calibri"/>
              </a:rPr>
              <a:t>A Value object may also safely pass attributes to another object without worrying about it being unsafely modified and possibly corrupting the owner.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3E4043"/>
              </a:buClr>
              <a:buSzPts val="1400"/>
              <a:buFont typeface="Arial"/>
              <a:buChar char="•"/>
            </a:pPr>
            <a:r>
              <a:rPr lang="en-US" sz="1400" b="0" i="0" u="none" strike="noStrike" cap="none">
                <a:solidFill>
                  <a:srgbClr val="3E4043"/>
                </a:solidFill>
                <a:latin typeface="Calibri"/>
                <a:ea typeface="Calibri"/>
                <a:cs typeface="Calibri"/>
                <a:sym typeface="Calibri"/>
              </a:rPr>
              <a:t>Design value objects so that they are never changed; rather they are created and possibly </a:t>
            </a:r>
            <a:r>
              <a:rPr lang="en-US" sz="1400" b="0" i="0" u="sng" strike="noStrike" cap="none">
                <a:solidFill>
                  <a:srgbClr val="3E4043"/>
                </a:solidFill>
                <a:latin typeface="Calibri"/>
                <a:ea typeface="Calibri"/>
                <a:cs typeface="Calibri"/>
                <a:sym typeface="Calibri"/>
              </a:rPr>
              <a:t>replaced</a:t>
            </a:r>
            <a:endParaRPr sz="1400" b="0" i="0" u="sng" strike="noStrike" cap="none">
              <a:solidFill>
                <a:srgbClr val="000000"/>
              </a:solidFill>
              <a:latin typeface="Arial"/>
              <a:ea typeface="Arial"/>
              <a:cs typeface="Arial"/>
              <a:sym typeface="Arial"/>
            </a:endParaRPr>
          </a:p>
        </p:txBody>
      </p:sp>
      <p:sp>
        <p:nvSpPr>
          <p:cNvPr id="1144" name="Google Shape;1144;p42"/>
          <p:cNvSpPr txBox="1"/>
          <p:nvPr/>
        </p:nvSpPr>
        <p:spPr>
          <a:xfrm>
            <a:off x="1930400" y="6442472"/>
            <a:ext cx="10261600" cy="408830"/>
          </a:xfrm>
          <a:prstGeom prst="rect">
            <a:avLst/>
          </a:prstGeom>
          <a:noFill/>
          <a:ln>
            <a:noFill/>
          </a:ln>
        </p:spPr>
        <p:txBody>
          <a:bodyPr spcFirstLastPara="1" wrap="square" lIns="91425" tIns="45700" rIns="91425" bIns="45700"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1800" b="0" i="0" u="none" strike="noStrike" cap="none">
                <a:solidFill>
                  <a:schemeClr val="dk1"/>
                </a:solidFill>
                <a:latin typeface="Calibri"/>
                <a:ea typeface="Calibri"/>
                <a:cs typeface="Calibri"/>
                <a:sym typeface="Calibri"/>
              </a:rPr>
              <a:t>Please see </a:t>
            </a:r>
            <a:r>
              <a:rPr lang="en-US" sz="1800" b="0" i="0" u="none" strike="noStrike" cap="none">
                <a:solidFill>
                  <a:schemeClr val="accent5"/>
                </a:solidFill>
                <a:latin typeface="Calibri"/>
                <a:ea typeface="Calibri"/>
                <a:cs typeface="Calibri"/>
                <a:sym typeface="Calibri"/>
              </a:rPr>
              <a:t>https://miro.com/app/board/o9J_kvfvWeY=/?moveToWidget=3074457356476780707&amp;cot=14</a:t>
            </a:r>
            <a:endParaRPr sz="1400" b="0" i="0" u="none" strike="noStrike" cap="none">
              <a:solidFill>
                <a:srgbClr val="000000"/>
              </a:solidFill>
              <a:latin typeface="Arial"/>
              <a:ea typeface="Arial"/>
              <a:cs typeface="Arial"/>
              <a:sym typeface="Arial"/>
            </a:endParaRPr>
          </a:p>
        </p:txBody>
      </p:sp>
      <p:sp>
        <p:nvSpPr>
          <p:cNvPr id="1145" name="Google Shape;1145;p42"/>
          <p:cNvSpPr txBox="1"/>
          <p:nvPr/>
        </p:nvSpPr>
        <p:spPr>
          <a:xfrm>
            <a:off x="6407442" y="1341970"/>
            <a:ext cx="13003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Value Objects</a:t>
            </a:r>
            <a:endParaRPr sz="1400" b="0" i="0" u="none" strike="noStrike" cap="none">
              <a:solidFill>
                <a:srgbClr val="000000"/>
              </a:solidFill>
              <a:latin typeface="Arial"/>
              <a:ea typeface="Arial"/>
              <a:cs typeface="Arial"/>
              <a:sym typeface="Arial"/>
            </a:endParaRPr>
          </a:p>
        </p:txBody>
      </p:sp>
      <p:sp>
        <p:nvSpPr>
          <p:cNvPr id="1146" name="Google Shape;1146;p42"/>
          <p:cNvSpPr txBox="1"/>
          <p:nvPr/>
        </p:nvSpPr>
        <p:spPr>
          <a:xfrm>
            <a:off x="420924" y="1341970"/>
            <a:ext cx="7729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Entities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150"/>
        <p:cNvGrpSpPr/>
        <p:nvPr/>
      </p:nvGrpSpPr>
      <p:grpSpPr>
        <a:xfrm>
          <a:off x="0" y="0"/>
          <a:ext cx="0" cy="0"/>
          <a:chOff x="0" y="0"/>
          <a:chExt cx="0" cy="0"/>
        </a:xfrm>
      </p:grpSpPr>
      <p:sp>
        <p:nvSpPr>
          <p:cNvPr id="1151" name="Google Shape;1151;p43"/>
          <p:cNvSpPr/>
          <p:nvPr/>
        </p:nvSpPr>
        <p:spPr>
          <a:xfrm>
            <a:off x="2135324" y="1448689"/>
            <a:ext cx="7921351" cy="2172901"/>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Exercise: Revisit our model and identify Entities and Value Objects</a:t>
            </a:r>
            <a:endParaRPr sz="1400" b="0" i="0" u="none" strike="noStrike" cap="none">
              <a:solidFill>
                <a:srgbClr val="000000"/>
              </a:solidFill>
              <a:latin typeface="Arial"/>
              <a:ea typeface="Arial"/>
              <a:cs typeface="Arial"/>
              <a:sym typeface="Arial"/>
            </a:endParaRPr>
          </a:p>
          <a:p>
            <a:pPr marL="285750" marR="0" lvl="0" indent="-28575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Which elements require thoughtful identity management?</a:t>
            </a:r>
            <a:endParaRPr sz="1400" b="0" i="0" u="none" strike="noStrike" cap="none">
              <a:solidFill>
                <a:srgbClr val="000000"/>
              </a:solidFill>
              <a:latin typeface="Arial"/>
              <a:ea typeface="Arial"/>
              <a:cs typeface="Arial"/>
              <a:sym typeface="Arial"/>
            </a:endParaRPr>
          </a:p>
          <a:p>
            <a:pPr marL="285750" marR="0" lvl="0" indent="-28575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Which elements are really just fancy primitives?</a:t>
            </a:r>
            <a:endParaRPr sz="1400" b="0" i="0" u="none" strike="noStrike" cap="none">
              <a:solidFill>
                <a:srgbClr val="000000"/>
              </a:solidFill>
              <a:latin typeface="Arial"/>
              <a:ea typeface="Arial"/>
              <a:cs typeface="Arial"/>
              <a:sym typeface="Arial"/>
            </a:endParaRPr>
          </a:p>
          <a:p>
            <a:pPr marL="285750" marR="0" lvl="0" indent="-133350" algn="l" rtl="0">
              <a:lnSpc>
                <a:spcPct val="122916"/>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4"/>
          <p:cNvSpPr/>
          <p:nvPr/>
        </p:nvSpPr>
        <p:spPr>
          <a:xfrm>
            <a:off x="7036754" y="1284893"/>
            <a:ext cx="4794648" cy="4411441"/>
          </a:xfrm>
          <a:prstGeom prst="roundRect">
            <a:avLst>
              <a:gd name="adj" fmla="val 10405"/>
            </a:avLst>
          </a:prstGeom>
          <a:solidFill>
            <a:srgbClr val="FFFFFF"/>
          </a:solidFill>
          <a:ln w="28575" cap="flat" cmpd="sng">
            <a:solidFill>
              <a:schemeClr val="lt2"/>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Calibri"/>
              <a:ea typeface="Calibri"/>
              <a:cs typeface="Calibri"/>
              <a:sym typeface="Calibri"/>
            </a:endParaRPr>
          </a:p>
        </p:txBody>
      </p:sp>
      <p:sp>
        <p:nvSpPr>
          <p:cNvPr id="1158" name="Google Shape;1158;p44"/>
          <p:cNvSpPr/>
          <p:nvPr/>
        </p:nvSpPr>
        <p:spPr>
          <a:xfrm>
            <a:off x="7634731" y="1610475"/>
            <a:ext cx="3957194" cy="2562164"/>
          </a:xfrm>
          <a:custGeom>
            <a:avLst/>
            <a:gdLst/>
            <a:ahLst/>
            <a:cxnLst/>
            <a:rect l="l" t="t" r="r" b="b"/>
            <a:pathLst>
              <a:path w="4324350" h="2562164" extrusionOk="0">
                <a:moveTo>
                  <a:pt x="2924175" y="542925"/>
                </a:moveTo>
                <a:cubicBezTo>
                  <a:pt x="2892425" y="539750"/>
                  <a:pt x="2860553" y="537617"/>
                  <a:pt x="2828925" y="533400"/>
                </a:cubicBezTo>
                <a:cubicBezTo>
                  <a:pt x="2812878" y="531260"/>
                  <a:pt x="2797442" y="525117"/>
                  <a:pt x="2781300" y="523875"/>
                </a:cubicBezTo>
                <a:cubicBezTo>
                  <a:pt x="2714746" y="518755"/>
                  <a:pt x="2647923" y="518053"/>
                  <a:pt x="2581275" y="514350"/>
                </a:cubicBezTo>
                <a:cubicBezTo>
                  <a:pt x="2533618" y="511702"/>
                  <a:pt x="2486025" y="508000"/>
                  <a:pt x="2438400" y="504825"/>
                </a:cubicBezTo>
                <a:cubicBezTo>
                  <a:pt x="2362200" y="508000"/>
                  <a:pt x="2285885" y="509103"/>
                  <a:pt x="2209800" y="514350"/>
                </a:cubicBezTo>
                <a:cubicBezTo>
                  <a:pt x="2193649" y="515464"/>
                  <a:pt x="2178103" y="520979"/>
                  <a:pt x="2162175" y="523875"/>
                </a:cubicBezTo>
                <a:cubicBezTo>
                  <a:pt x="2028123" y="548248"/>
                  <a:pt x="2175041" y="519397"/>
                  <a:pt x="2057400" y="542925"/>
                </a:cubicBezTo>
                <a:cubicBezTo>
                  <a:pt x="2038350" y="555625"/>
                  <a:pt x="2012950" y="561975"/>
                  <a:pt x="2000250" y="581025"/>
                </a:cubicBezTo>
                <a:cubicBezTo>
                  <a:pt x="1974850" y="619125"/>
                  <a:pt x="1990725" y="603250"/>
                  <a:pt x="1952625" y="628650"/>
                </a:cubicBezTo>
                <a:cubicBezTo>
                  <a:pt x="1946275" y="638175"/>
                  <a:pt x="1938695" y="646986"/>
                  <a:pt x="1933575" y="657225"/>
                </a:cubicBezTo>
                <a:cubicBezTo>
                  <a:pt x="1920741" y="682892"/>
                  <a:pt x="1929264" y="693144"/>
                  <a:pt x="1905000" y="714375"/>
                </a:cubicBezTo>
                <a:cubicBezTo>
                  <a:pt x="1881032" y="735347"/>
                  <a:pt x="1844861" y="760867"/>
                  <a:pt x="1809750" y="762000"/>
                </a:cubicBezTo>
                <a:cubicBezTo>
                  <a:pt x="1625668" y="767938"/>
                  <a:pt x="1441450" y="768350"/>
                  <a:pt x="1257300" y="771525"/>
                </a:cubicBezTo>
                <a:lnTo>
                  <a:pt x="1200150" y="781050"/>
                </a:lnTo>
                <a:cubicBezTo>
                  <a:pt x="1177960" y="784464"/>
                  <a:pt x="1155351" y="785527"/>
                  <a:pt x="1133475" y="790575"/>
                </a:cubicBezTo>
                <a:cubicBezTo>
                  <a:pt x="1113909" y="795090"/>
                  <a:pt x="1076325" y="809625"/>
                  <a:pt x="1076325" y="809625"/>
                </a:cubicBezTo>
                <a:cubicBezTo>
                  <a:pt x="1064988" y="826631"/>
                  <a:pt x="1043059" y="856964"/>
                  <a:pt x="1038225" y="876300"/>
                </a:cubicBezTo>
                <a:cubicBezTo>
                  <a:pt x="1028857" y="913772"/>
                  <a:pt x="1028543" y="953128"/>
                  <a:pt x="1019175" y="990600"/>
                </a:cubicBezTo>
                <a:cubicBezTo>
                  <a:pt x="1016000" y="1003300"/>
                  <a:pt x="1015504" y="1016991"/>
                  <a:pt x="1009650" y="1028700"/>
                </a:cubicBezTo>
                <a:cubicBezTo>
                  <a:pt x="1002550" y="1042899"/>
                  <a:pt x="993993" y="1057573"/>
                  <a:pt x="981075" y="1066800"/>
                </a:cubicBezTo>
                <a:cubicBezTo>
                  <a:pt x="970423" y="1074409"/>
                  <a:pt x="955675" y="1073150"/>
                  <a:pt x="942975" y="1076325"/>
                </a:cubicBezTo>
                <a:cubicBezTo>
                  <a:pt x="933450" y="1082675"/>
                  <a:pt x="924922" y="1090866"/>
                  <a:pt x="914400" y="1095375"/>
                </a:cubicBezTo>
                <a:cubicBezTo>
                  <a:pt x="900711" y="1101242"/>
                  <a:pt x="839524" y="1111713"/>
                  <a:pt x="828675" y="1114425"/>
                </a:cubicBezTo>
                <a:cubicBezTo>
                  <a:pt x="818935" y="1116860"/>
                  <a:pt x="809945" y="1121981"/>
                  <a:pt x="800100" y="1123950"/>
                </a:cubicBezTo>
                <a:cubicBezTo>
                  <a:pt x="737303" y="1136509"/>
                  <a:pt x="673094" y="1136953"/>
                  <a:pt x="609600" y="1143000"/>
                </a:cubicBezTo>
                <a:cubicBezTo>
                  <a:pt x="572671" y="1146517"/>
                  <a:pt x="504759" y="1156617"/>
                  <a:pt x="466725" y="1162050"/>
                </a:cubicBezTo>
                <a:cubicBezTo>
                  <a:pt x="457200" y="1165225"/>
                  <a:pt x="448190" y="1171575"/>
                  <a:pt x="438150" y="1171575"/>
                </a:cubicBezTo>
                <a:cubicBezTo>
                  <a:pt x="387251" y="1171575"/>
                  <a:pt x="336397" y="1167115"/>
                  <a:pt x="285750" y="1162050"/>
                </a:cubicBezTo>
                <a:cubicBezTo>
                  <a:pt x="272724" y="1160747"/>
                  <a:pt x="260429" y="1155365"/>
                  <a:pt x="247650" y="1152525"/>
                </a:cubicBezTo>
                <a:cubicBezTo>
                  <a:pt x="231846" y="1149013"/>
                  <a:pt x="215900" y="1146175"/>
                  <a:pt x="200025" y="1143000"/>
                </a:cubicBezTo>
                <a:cubicBezTo>
                  <a:pt x="165100" y="1146175"/>
                  <a:pt x="129967" y="1147565"/>
                  <a:pt x="95250" y="1152525"/>
                </a:cubicBezTo>
                <a:cubicBezTo>
                  <a:pt x="85311" y="1153945"/>
                  <a:pt x="72511" y="1153880"/>
                  <a:pt x="66675" y="1162050"/>
                </a:cubicBezTo>
                <a:cubicBezTo>
                  <a:pt x="55003" y="1178390"/>
                  <a:pt x="53975" y="1200150"/>
                  <a:pt x="47625" y="1219200"/>
                </a:cubicBezTo>
                <a:cubicBezTo>
                  <a:pt x="33960" y="1260194"/>
                  <a:pt x="40535" y="1238035"/>
                  <a:pt x="28575" y="1285875"/>
                </a:cubicBezTo>
                <a:cubicBezTo>
                  <a:pt x="25400" y="1362075"/>
                  <a:pt x="24297" y="1438390"/>
                  <a:pt x="19050" y="1514475"/>
                </a:cubicBezTo>
                <a:cubicBezTo>
                  <a:pt x="17936" y="1530626"/>
                  <a:pt x="12421" y="1546172"/>
                  <a:pt x="9525" y="1562100"/>
                </a:cubicBezTo>
                <a:cubicBezTo>
                  <a:pt x="6070" y="1581101"/>
                  <a:pt x="3175" y="1600200"/>
                  <a:pt x="0" y="1619250"/>
                </a:cubicBezTo>
                <a:cubicBezTo>
                  <a:pt x="3175" y="1685925"/>
                  <a:pt x="-1449" y="1753433"/>
                  <a:pt x="9525" y="1819275"/>
                </a:cubicBezTo>
                <a:cubicBezTo>
                  <a:pt x="11740" y="1832562"/>
                  <a:pt x="27752" y="1839226"/>
                  <a:pt x="38100" y="1847850"/>
                </a:cubicBezTo>
                <a:cubicBezTo>
                  <a:pt x="46894" y="1855179"/>
                  <a:pt x="56436" y="1861780"/>
                  <a:pt x="66675" y="1866900"/>
                </a:cubicBezTo>
                <a:cubicBezTo>
                  <a:pt x="116371" y="1891748"/>
                  <a:pt x="247712" y="1885393"/>
                  <a:pt x="257175" y="1885950"/>
                </a:cubicBezTo>
                <a:cubicBezTo>
                  <a:pt x="266700" y="1889125"/>
                  <a:pt x="277910" y="1889203"/>
                  <a:pt x="285750" y="1895475"/>
                </a:cubicBezTo>
                <a:cubicBezTo>
                  <a:pt x="294689" y="1902626"/>
                  <a:pt x="296705" y="1915955"/>
                  <a:pt x="304800" y="1924050"/>
                </a:cubicBezTo>
                <a:cubicBezTo>
                  <a:pt x="312895" y="1932145"/>
                  <a:pt x="323850" y="1936750"/>
                  <a:pt x="333375" y="1943100"/>
                </a:cubicBezTo>
                <a:cubicBezTo>
                  <a:pt x="411328" y="2060029"/>
                  <a:pt x="345141" y="1949827"/>
                  <a:pt x="361950" y="2286000"/>
                </a:cubicBezTo>
                <a:cubicBezTo>
                  <a:pt x="363071" y="2308423"/>
                  <a:pt x="368508" y="2330421"/>
                  <a:pt x="371475" y="2352675"/>
                </a:cubicBezTo>
                <a:cubicBezTo>
                  <a:pt x="383567" y="2443367"/>
                  <a:pt x="357658" y="2417204"/>
                  <a:pt x="419100" y="2447925"/>
                </a:cubicBezTo>
                <a:cubicBezTo>
                  <a:pt x="495300" y="2444750"/>
                  <a:pt x="571603" y="2443473"/>
                  <a:pt x="647700" y="2438400"/>
                </a:cubicBezTo>
                <a:cubicBezTo>
                  <a:pt x="666970" y="2437115"/>
                  <a:pt x="685599" y="2430415"/>
                  <a:pt x="704850" y="2428875"/>
                </a:cubicBezTo>
                <a:cubicBezTo>
                  <a:pt x="765066" y="2424058"/>
                  <a:pt x="825500" y="2422525"/>
                  <a:pt x="885825" y="2419350"/>
                </a:cubicBezTo>
                <a:lnTo>
                  <a:pt x="1085850" y="2428875"/>
                </a:lnTo>
                <a:lnTo>
                  <a:pt x="1543050" y="2438400"/>
                </a:lnTo>
                <a:cubicBezTo>
                  <a:pt x="1559228" y="2439010"/>
                  <a:pt x="1574747" y="2445029"/>
                  <a:pt x="1590675" y="2447925"/>
                </a:cubicBezTo>
                <a:cubicBezTo>
                  <a:pt x="1611977" y="2451798"/>
                  <a:pt x="1662140" y="2458056"/>
                  <a:pt x="1685925" y="2466975"/>
                </a:cubicBezTo>
                <a:cubicBezTo>
                  <a:pt x="1699220" y="2471961"/>
                  <a:pt x="1710842" y="2480752"/>
                  <a:pt x="1724025" y="2486025"/>
                </a:cubicBezTo>
                <a:cubicBezTo>
                  <a:pt x="1739555" y="2492237"/>
                  <a:pt x="1835017" y="2522750"/>
                  <a:pt x="1847850" y="2524125"/>
                </a:cubicBezTo>
                <a:cubicBezTo>
                  <a:pt x="1914221" y="2531236"/>
                  <a:pt x="1981200" y="2530475"/>
                  <a:pt x="2047875" y="2533650"/>
                </a:cubicBezTo>
                <a:cubicBezTo>
                  <a:pt x="2265623" y="2588087"/>
                  <a:pt x="2103088" y="2550947"/>
                  <a:pt x="2647950" y="2533650"/>
                </a:cubicBezTo>
                <a:cubicBezTo>
                  <a:pt x="2661034" y="2533235"/>
                  <a:pt x="2673271" y="2526965"/>
                  <a:pt x="2686050" y="2524125"/>
                </a:cubicBezTo>
                <a:cubicBezTo>
                  <a:pt x="2701854" y="2520613"/>
                  <a:pt x="2717800" y="2517775"/>
                  <a:pt x="2733675" y="2514600"/>
                </a:cubicBezTo>
                <a:cubicBezTo>
                  <a:pt x="2743200" y="2505075"/>
                  <a:pt x="2754778" y="2497233"/>
                  <a:pt x="2762250" y="2486025"/>
                </a:cubicBezTo>
                <a:cubicBezTo>
                  <a:pt x="2767819" y="2477671"/>
                  <a:pt x="2770355" y="2467389"/>
                  <a:pt x="2771775" y="2457450"/>
                </a:cubicBezTo>
                <a:cubicBezTo>
                  <a:pt x="2776735" y="2422733"/>
                  <a:pt x="2776665" y="2387436"/>
                  <a:pt x="2781300" y="2352675"/>
                </a:cubicBezTo>
                <a:cubicBezTo>
                  <a:pt x="2783030" y="2339699"/>
                  <a:pt x="2784330" y="2325941"/>
                  <a:pt x="2790825" y="2314575"/>
                </a:cubicBezTo>
                <a:cubicBezTo>
                  <a:pt x="2807312" y="2285722"/>
                  <a:pt x="2837582" y="2276009"/>
                  <a:pt x="2867025" y="2266950"/>
                </a:cubicBezTo>
                <a:cubicBezTo>
                  <a:pt x="2989867" y="2229152"/>
                  <a:pt x="3022773" y="2244840"/>
                  <a:pt x="3190875" y="2238375"/>
                </a:cubicBezTo>
                <a:cubicBezTo>
                  <a:pt x="3443533" y="2069936"/>
                  <a:pt x="3248334" y="2223168"/>
                  <a:pt x="3238500" y="1495425"/>
                </a:cubicBezTo>
                <a:cubicBezTo>
                  <a:pt x="3263900" y="1479550"/>
                  <a:pt x="3289778" y="1464415"/>
                  <a:pt x="3314700" y="1447800"/>
                </a:cubicBezTo>
                <a:cubicBezTo>
                  <a:pt x="3324225" y="1441450"/>
                  <a:pt x="3332753" y="1433259"/>
                  <a:pt x="3343275" y="1428750"/>
                </a:cubicBezTo>
                <a:cubicBezTo>
                  <a:pt x="3355307" y="1423593"/>
                  <a:pt x="3369118" y="1423822"/>
                  <a:pt x="3381375" y="1419225"/>
                </a:cubicBezTo>
                <a:cubicBezTo>
                  <a:pt x="3394670" y="1414239"/>
                  <a:pt x="3405776" y="1403911"/>
                  <a:pt x="3419475" y="1400175"/>
                </a:cubicBezTo>
                <a:cubicBezTo>
                  <a:pt x="3441135" y="1394268"/>
                  <a:pt x="3463709" y="1391310"/>
                  <a:pt x="3486150" y="1390650"/>
                </a:cubicBezTo>
                <a:cubicBezTo>
                  <a:pt x="3679767" y="1384955"/>
                  <a:pt x="3873500" y="1384300"/>
                  <a:pt x="4067175" y="1381125"/>
                </a:cubicBezTo>
                <a:cubicBezTo>
                  <a:pt x="4092809" y="1374716"/>
                  <a:pt x="4122028" y="1370339"/>
                  <a:pt x="4143375" y="1352550"/>
                </a:cubicBezTo>
                <a:cubicBezTo>
                  <a:pt x="4152169" y="1345221"/>
                  <a:pt x="4154330" y="1332070"/>
                  <a:pt x="4162425" y="1323975"/>
                </a:cubicBezTo>
                <a:cubicBezTo>
                  <a:pt x="4170520" y="1315880"/>
                  <a:pt x="4181475" y="1311275"/>
                  <a:pt x="4191000" y="1304925"/>
                </a:cubicBezTo>
                <a:cubicBezTo>
                  <a:pt x="4209216" y="1250276"/>
                  <a:pt x="4187480" y="1301287"/>
                  <a:pt x="4229100" y="1247775"/>
                </a:cubicBezTo>
                <a:cubicBezTo>
                  <a:pt x="4243156" y="1229703"/>
                  <a:pt x="4254500" y="1209675"/>
                  <a:pt x="4267200" y="1190625"/>
                </a:cubicBezTo>
                <a:cubicBezTo>
                  <a:pt x="4273550" y="1181100"/>
                  <a:pt x="4282630" y="1172910"/>
                  <a:pt x="4286250" y="1162050"/>
                </a:cubicBezTo>
                <a:lnTo>
                  <a:pt x="4305300" y="1104900"/>
                </a:lnTo>
                <a:lnTo>
                  <a:pt x="4314825" y="1076325"/>
                </a:lnTo>
                <a:cubicBezTo>
                  <a:pt x="4318000" y="917575"/>
                  <a:pt x="4324350" y="758857"/>
                  <a:pt x="4324350" y="600075"/>
                </a:cubicBezTo>
                <a:cubicBezTo>
                  <a:pt x="4324350" y="488905"/>
                  <a:pt x="4320668" y="377717"/>
                  <a:pt x="4314825" y="266700"/>
                </a:cubicBezTo>
                <a:cubicBezTo>
                  <a:pt x="4313417" y="239942"/>
                  <a:pt x="4297487" y="232025"/>
                  <a:pt x="4286250" y="209550"/>
                </a:cubicBezTo>
                <a:cubicBezTo>
                  <a:pt x="4270193" y="177437"/>
                  <a:pt x="4284102" y="175909"/>
                  <a:pt x="4257675" y="142875"/>
                </a:cubicBezTo>
                <a:cubicBezTo>
                  <a:pt x="4241681" y="122882"/>
                  <a:pt x="4174207" y="55333"/>
                  <a:pt x="4143375" y="47625"/>
                </a:cubicBezTo>
                <a:cubicBezTo>
                  <a:pt x="4130675" y="44450"/>
                  <a:pt x="4117862" y="41696"/>
                  <a:pt x="4105275" y="38100"/>
                </a:cubicBezTo>
                <a:cubicBezTo>
                  <a:pt x="4049588" y="22189"/>
                  <a:pt x="4105598" y="33938"/>
                  <a:pt x="4038600" y="19050"/>
                </a:cubicBezTo>
                <a:cubicBezTo>
                  <a:pt x="3969636" y="3725"/>
                  <a:pt x="4013462" y="17021"/>
                  <a:pt x="3962400" y="0"/>
                </a:cubicBezTo>
                <a:lnTo>
                  <a:pt x="3619500" y="9525"/>
                </a:lnTo>
                <a:cubicBezTo>
                  <a:pt x="3600209" y="10444"/>
                  <a:pt x="3581438" y="16113"/>
                  <a:pt x="3562350" y="19050"/>
                </a:cubicBezTo>
                <a:cubicBezTo>
                  <a:pt x="3540160" y="22464"/>
                  <a:pt x="3518096" y="27415"/>
                  <a:pt x="3495675" y="28575"/>
                </a:cubicBezTo>
                <a:cubicBezTo>
                  <a:pt x="3333842" y="36946"/>
                  <a:pt x="3009900" y="47625"/>
                  <a:pt x="3009900" y="47625"/>
                </a:cubicBezTo>
                <a:cubicBezTo>
                  <a:pt x="3000375" y="50800"/>
                  <a:pt x="2990102" y="52274"/>
                  <a:pt x="2981325" y="57150"/>
                </a:cubicBezTo>
                <a:cubicBezTo>
                  <a:pt x="2961311" y="68269"/>
                  <a:pt x="2924175" y="95250"/>
                  <a:pt x="2924175" y="95250"/>
                </a:cubicBezTo>
                <a:cubicBezTo>
                  <a:pt x="2905043" y="123948"/>
                  <a:pt x="2900577" y="128088"/>
                  <a:pt x="2886075" y="161925"/>
                </a:cubicBezTo>
                <a:cubicBezTo>
                  <a:pt x="2877876" y="181056"/>
                  <a:pt x="2871858" y="209266"/>
                  <a:pt x="2867025" y="228600"/>
                </a:cubicBezTo>
                <a:cubicBezTo>
                  <a:pt x="2870200" y="301625"/>
                  <a:pt x="2870944" y="374796"/>
                  <a:pt x="2876550" y="447675"/>
                </a:cubicBezTo>
                <a:cubicBezTo>
                  <a:pt x="2877320" y="457686"/>
                  <a:pt x="2881199" y="467473"/>
                  <a:pt x="2886075" y="476250"/>
                </a:cubicBezTo>
                <a:cubicBezTo>
                  <a:pt x="2897194" y="496264"/>
                  <a:pt x="2924175" y="510505"/>
                  <a:pt x="2924175" y="533400"/>
                </a:cubicBezTo>
                <a:lnTo>
                  <a:pt x="2924175" y="542925"/>
                </a:lnTo>
                <a:close/>
              </a:path>
            </a:pathLst>
          </a:custGeom>
          <a:solidFill>
            <a:srgbClr val="FFFFFF"/>
          </a:solidFill>
          <a:ln w="28575" cap="flat" cmpd="sng">
            <a:solidFill>
              <a:srgbClr val="000000"/>
            </a:solidFill>
            <a:prstDash val="dot"/>
            <a:round/>
            <a:headEnd type="none" w="sm" len="sm"/>
            <a:tailEnd type="none" w="sm" len="sm"/>
          </a:ln>
        </p:spPr>
        <p:txBody>
          <a:bodyPr spcFirstLastPara="1" wrap="square" lIns="0" tIns="0" rIns="0" bIns="0" anchor="t" anchorCtr="0">
            <a:noAutofit/>
          </a:bodyPr>
          <a:lstStyle/>
          <a:p>
            <a:pPr marL="190500" marR="0" lvl="0" indent="-190500" algn="l" rtl="0">
              <a:lnSpc>
                <a:spcPct val="90000"/>
              </a:lnSpc>
              <a:spcBef>
                <a:spcPts val="0"/>
              </a:spcBef>
              <a:spcAft>
                <a:spcPts val="0"/>
              </a:spcAft>
              <a:buClr>
                <a:schemeClr val="dk1"/>
              </a:buClr>
              <a:buSzPts val="1600"/>
              <a:buFont typeface="Calibri"/>
              <a:buNone/>
            </a:pPr>
            <a:endParaRPr sz="1600" b="0" i="0" u="none" strike="noStrike" cap="none">
              <a:solidFill>
                <a:schemeClr val="dk1"/>
              </a:solidFill>
              <a:latin typeface="Verdana"/>
              <a:ea typeface="Verdana"/>
              <a:cs typeface="Verdana"/>
              <a:sym typeface="Verdana"/>
            </a:endParaRPr>
          </a:p>
        </p:txBody>
      </p:sp>
      <p:sp>
        <p:nvSpPr>
          <p:cNvPr id="1159" name="Google Shape;1159;p44"/>
          <p:cNvSpPr txBox="1">
            <a:spLocks noGrp="1"/>
          </p:cNvSpPr>
          <p:nvPr>
            <p:ph type="title"/>
          </p:nvPr>
        </p:nvSpPr>
        <p:spPr>
          <a:xfrm>
            <a:off x="307722" y="116898"/>
            <a:ext cx="11750927" cy="75713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Aggregates are a tight collection of objects that are treated as a single unit when undergoing any changes in state</a:t>
            </a:r>
            <a:endParaRPr/>
          </a:p>
        </p:txBody>
      </p:sp>
      <p:sp>
        <p:nvSpPr>
          <p:cNvPr id="1160" name="Google Shape;1160;p44"/>
          <p:cNvSpPr/>
          <p:nvPr/>
        </p:nvSpPr>
        <p:spPr>
          <a:xfrm>
            <a:off x="9788482" y="2310074"/>
            <a:ext cx="1731524"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000000"/>
              </a:buClr>
              <a:buSzPts val="1600"/>
              <a:buFont typeface="Verdana"/>
              <a:buNone/>
            </a:pPr>
            <a:r>
              <a:rPr lang="en-US" sz="1600" b="1" i="0" u="none" strike="noStrike" cap="none">
                <a:solidFill>
                  <a:srgbClr val="000000"/>
                </a:solidFill>
                <a:latin typeface="Verdana"/>
                <a:ea typeface="Verdana"/>
                <a:cs typeface="Verdana"/>
                <a:sym typeface="Verdana"/>
              </a:rPr>
              <a:t>Patient</a:t>
            </a:r>
            <a:endParaRPr sz="1400" b="0" i="0" u="none" strike="noStrike" cap="none">
              <a:solidFill>
                <a:srgbClr val="000000"/>
              </a:solidFill>
              <a:latin typeface="Arial"/>
              <a:ea typeface="Arial"/>
              <a:cs typeface="Arial"/>
              <a:sym typeface="Arial"/>
            </a:endParaRPr>
          </a:p>
        </p:txBody>
      </p:sp>
      <p:sp>
        <p:nvSpPr>
          <p:cNvPr id="1161" name="Google Shape;1161;p44"/>
          <p:cNvSpPr/>
          <p:nvPr/>
        </p:nvSpPr>
        <p:spPr>
          <a:xfrm>
            <a:off x="9304035" y="4421413"/>
            <a:ext cx="1532478" cy="476483"/>
          </a:xfrm>
          <a:prstGeom prst="rect">
            <a:avLst/>
          </a:prstGeom>
          <a:solidFill>
            <a:srgbClr val="FFFFFF"/>
          </a:solidFill>
          <a:ln w="19050" cap="flat" cmpd="sng">
            <a:solidFill>
              <a:srgbClr val="F8F8F8"/>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F8F8F8"/>
              </a:buClr>
              <a:buSzPts val="1600"/>
              <a:buFont typeface="Verdana"/>
              <a:buNone/>
            </a:pPr>
            <a:r>
              <a:rPr lang="en-US" sz="1600" b="0" i="0" u="none" strike="noStrike" cap="none">
                <a:solidFill>
                  <a:srgbClr val="F8F8F8"/>
                </a:solidFill>
                <a:latin typeface="Verdana"/>
                <a:ea typeface="Verdana"/>
                <a:cs typeface="Verdana"/>
                <a:sym typeface="Verdana"/>
              </a:rPr>
              <a:t>Pick Up Method</a:t>
            </a:r>
            <a:endParaRPr sz="1400" b="0" i="0" u="none" strike="noStrike" cap="none">
              <a:solidFill>
                <a:srgbClr val="000000"/>
              </a:solidFill>
              <a:latin typeface="Arial"/>
              <a:ea typeface="Arial"/>
              <a:cs typeface="Arial"/>
              <a:sym typeface="Arial"/>
            </a:endParaRPr>
          </a:p>
        </p:txBody>
      </p:sp>
      <p:sp>
        <p:nvSpPr>
          <p:cNvPr id="1162" name="Google Shape;1162;p44"/>
          <p:cNvSpPr/>
          <p:nvPr/>
        </p:nvSpPr>
        <p:spPr>
          <a:xfrm>
            <a:off x="10170132" y="5012975"/>
            <a:ext cx="1532478" cy="476483"/>
          </a:xfrm>
          <a:prstGeom prst="rect">
            <a:avLst/>
          </a:prstGeom>
          <a:solidFill>
            <a:srgbClr val="FFFFFF"/>
          </a:solidFill>
          <a:ln w="19050" cap="flat" cmpd="sng">
            <a:solidFill>
              <a:srgbClr val="F8F8F8"/>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F8F8F8"/>
              </a:buClr>
              <a:buSzPts val="1600"/>
              <a:buFont typeface="Verdana"/>
              <a:buNone/>
            </a:pPr>
            <a:r>
              <a:rPr lang="en-US" sz="1600" b="0" i="0" u="none" strike="noStrike" cap="none">
                <a:solidFill>
                  <a:srgbClr val="F8F8F8"/>
                </a:solidFill>
                <a:latin typeface="Verdana"/>
                <a:ea typeface="Verdana"/>
                <a:cs typeface="Verdana"/>
                <a:sym typeface="Verdana"/>
              </a:rPr>
              <a:t>Address</a:t>
            </a:r>
            <a:endParaRPr sz="1400" b="0" i="0" u="none" strike="noStrike" cap="none">
              <a:solidFill>
                <a:srgbClr val="000000"/>
              </a:solidFill>
              <a:latin typeface="Arial"/>
              <a:ea typeface="Arial"/>
              <a:cs typeface="Arial"/>
              <a:sym typeface="Arial"/>
            </a:endParaRPr>
          </a:p>
        </p:txBody>
      </p:sp>
      <p:cxnSp>
        <p:nvCxnSpPr>
          <p:cNvPr id="1163" name="Google Shape;1163;p44"/>
          <p:cNvCxnSpPr/>
          <p:nvPr/>
        </p:nvCxnSpPr>
        <p:spPr>
          <a:xfrm>
            <a:off x="11286474" y="2780879"/>
            <a:ext cx="0" cy="2232096"/>
          </a:xfrm>
          <a:prstGeom prst="straightConnector1">
            <a:avLst/>
          </a:prstGeom>
          <a:noFill/>
          <a:ln w="19050" cap="flat" cmpd="sng">
            <a:solidFill>
              <a:srgbClr val="F8F8F8"/>
            </a:solidFill>
            <a:prstDash val="solid"/>
            <a:miter lim="800000"/>
            <a:headEnd type="none" w="sm" len="sm"/>
            <a:tailEnd type="stealth" w="med" len="med"/>
          </a:ln>
        </p:spPr>
      </p:cxnSp>
      <p:sp>
        <p:nvSpPr>
          <p:cNvPr id="1164" name="Google Shape;1164;p44"/>
          <p:cNvSpPr txBox="1"/>
          <p:nvPr/>
        </p:nvSpPr>
        <p:spPr>
          <a:xfrm>
            <a:off x="571980" y="1058640"/>
            <a:ext cx="6300600" cy="1546800"/>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rgbClr val="191919"/>
              </a:buClr>
              <a:buSzPts val="1800"/>
              <a:buFont typeface="Arial"/>
              <a:buChar char="•"/>
            </a:pPr>
            <a:r>
              <a:rPr lang="en-US" sz="1400" b="0" i="0" u="none" strike="noStrike" cap="none">
                <a:solidFill>
                  <a:srgbClr val="191919"/>
                </a:solidFill>
                <a:latin typeface="Calibri"/>
                <a:ea typeface="Calibri"/>
                <a:cs typeface="Calibri"/>
                <a:sym typeface="Calibri"/>
              </a:rPr>
              <a:t>An aggregate is a collection of objects that represent a single concept</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180"/>
              </a:spcBef>
              <a:spcAft>
                <a:spcPts val="0"/>
              </a:spcAft>
              <a:buClr>
                <a:srgbClr val="191919"/>
              </a:buClr>
              <a:buSzPts val="1800"/>
              <a:buFont typeface="Arial"/>
              <a:buChar char="•"/>
            </a:pPr>
            <a:r>
              <a:rPr lang="en-US" sz="1400" b="0" i="0" u="none" strike="noStrike" cap="none">
                <a:solidFill>
                  <a:srgbClr val="191919"/>
                </a:solidFill>
                <a:latin typeface="Calibri"/>
                <a:ea typeface="Calibri"/>
                <a:cs typeface="Calibri"/>
                <a:sym typeface="Calibri"/>
              </a:rPr>
              <a:t>All objects inside an aggregate can only be accessed through a pre-defined </a:t>
            </a:r>
            <a:r>
              <a:rPr lang="en-US" sz="1400" b="0" i="1" u="none" strike="noStrike" cap="none">
                <a:solidFill>
                  <a:srgbClr val="191919"/>
                </a:solidFill>
                <a:latin typeface="Calibri"/>
                <a:ea typeface="Calibri"/>
                <a:cs typeface="Calibri"/>
                <a:sym typeface="Calibri"/>
              </a:rPr>
              <a:t>Root</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180"/>
              </a:spcBef>
              <a:spcAft>
                <a:spcPts val="0"/>
              </a:spcAft>
              <a:buClr>
                <a:srgbClr val="191919"/>
              </a:buClr>
              <a:buSzPts val="1800"/>
              <a:buFont typeface="Arial"/>
              <a:buChar char="•"/>
            </a:pPr>
            <a:r>
              <a:rPr lang="en-US" sz="1400" b="0" i="0" u="none" strike="noStrike" cap="none">
                <a:solidFill>
                  <a:srgbClr val="191919"/>
                </a:solidFill>
                <a:latin typeface="Calibri"/>
                <a:ea typeface="Calibri"/>
                <a:cs typeface="Calibri"/>
                <a:sym typeface="Calibri"/>
              </a:rPr>
              <a:t>All objects that are associated with the Root can only be updated/deleted/etc together, ie they are treated as single concept</a:t>
            </a:r>
            <a:endParaRPr sz="1400" b="0" i="0" u="none" strike="noStrike" cap="none">
              <a:solidFill>
                <a:srgbClr val="191919"/>
              </a:solidFill>
              <a:latin typeface="Calibri"/>
              <a:ea typeface="Calibri"/>
              <a:cs typeface="Calibri"/>
              <a:sym typeface="Calibri"/>
            </a:endParaRPr>
          </a:p>
          <a:p>
            <a:pPr marL="285750" marR="0" lvl="0" indent="-285750" algn="l" rtl="0">
              <a:lnSpc>
                <a:spcPct val="90000"/>
              </a:lnSpc>
              <a:spcBef>
                <a:spcPts val="180"/>
              </a:spcBef>
              <a:spcAft>
                <a:spcPts val="0"/>
              </a:spcAft>
              <a:buClr>
                <a:srgbClr val="191919"/>
              </a:buClr>
              <a:buSzPts val="1800"/>
              <a:buFont typeface="Arial"/>
              <a:buChar char="•"/>
            </a:pPr>
            <a:r>
              <a:rPr lang="en-US" sz="1400" b="0" i="0" u="none" strike="noStrike" cap="none">
                <a:solidFill>
                  <a:srgbClr val="191919"/>
                </a:solidFill>
                <a:latin typeface="Calibri"/>
                <a:ea typeface="Calibri"/>
                <a:cs typeface="Calibri"/>
                <a:sym typeface="Calibri"/>
              </a:rPr>
              <a:t>When object relationships exists across aggregates we must consider how to keep changes synchronized across aggregates</a:t>
            </a:r>
            <a:endParaRPr sz="1400" b="0" i="0" u="none" strike="noStrike" cap="none">
              <a:solidFill>
                <a:srgbClr val="000000"/>
              </a:solidFill>
              <a:latin typeface="Arial"/>
              <a:ea typeface="Arial"/>
              <a:cs typeface="Arial"/>
              <a:sym typeface="Arial"/>
            </a:endParaRPr>
          </a:p>
        </p:txBody>
      </p:sp>
      <p:cxnSp>
        <p:nvCxnSpPr>
          <p:cNvPr id="1165" name="Google Shape;1165;p44"/>
          <p:cNvCxnSpPr>
            <a:endCxn id="1161" idx="3"/>
          </p:cNvCxnSpPr>
          <p:nvPr/>
        </p:nvCxnSpPr>
        <p:spPr>
          <a:xfrm rot="5400000">
            <a:off x="9999813" y="3623154"/>
            <a:ext cx="1873200" cy="199800"/>
          </a:xfrm>
          <a:prstGeom prst="bentConnector2">
            <a:avLst/>
          </a:prstGeom>
          <a:noFill/>
          <a:ln w="19050" cap="flat" cmpd="sng">
            <a:solidFill>
              <a:srgbClr val="F8F8F8"/>
            </a:solidFill>
            <a:prstDash val="solid"/>
            <a:miter lim="800000"/>
            <a:headEnd type="none" w="sm" len="sm"/>
            <a:tailEnd type="stealth" w="med" len="med"/>
          </a:ln>
        </p:spPr>
      </p:cxnSp>
      <p:sp>
        <p:nvSpPr>
          <p:cNvPr id="1166" name="Google Shape;1166;p44"/>
          <p:cNvSpPr/>
          <p:nvPr/>
        </p:nvSpPr>
        <p:spPr>
          <a:xfrm>
            <a:off x="7771830" y="2891557"/>
            <a:ext cx="2161770" cy="476483"/>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dk1"/>
              </a:buClr>
              <a:buSzPts val="1600"/>
              <a:buFont typeface="Verdana"/>
              <a:buNone/>
            </a:pPr>
            <a:r>
              <a:rPr lang="en-US" sz="1600" b="0" i="0" u="none" strike="noStrike" cap="none">
                <a:solidFill>
                  <a:schemeClr val="dk1"/>
                </a:solidFill>
                <a:latin typeface="Verdana"/>
                <a:ea typeface="Verdana"/>
                <a:cs typeface="Verdana"/>
                <a:sym typeface="Verdana"/>
              </a:rPr>
              <a:t>Clinical Information</a:t>
            </a:r>
            <a:endParaRPr sz="1400" b="0" i="0" u="none" strike="noStrike" cap="none">
              <a:solidFill>
                <a:srgbClr val="000000"/>
              </a:solidFill>
              <a:latin typeface="Arial"/>
              <a:ea typeface="Arial"/>
              <a:cs typeface="Arial"/>
              <a:sym typeface="Arial"/>
            </a:endParaRPr>
          </a:p>
        </p:txBody>
      </p:sp>
      <p:cxnSp>
        <p:nvCxnSpPr>
          <p:cNvPr id="1167" name="Google Shape;1167;p44"/>
          <p:cNvCxnSpPr>
            <a:stCxn id="1160" idx="1"/>
            <a:endCxn id="1166" idx="0"/>
          </p:cNvCxnSpPr>
          <p:nvPr/>
        </p:nvCxnSpPr>
        <p:spPr>
          <a:xfrm flipH="1">
            <a:off x="8852782" y="2548316"/>
            <a:ext cx="935700" cy="343200"/>
          </a:xfrm>
          <a:prstGeom prst="bentConnector2">
            <a:avLst/>
          </a:prstGeom>
          <a:noFill/>
          <a:ln w="19050" cap="flat" cmpd="sng">
            <a:solidFill>
              <a:schemeClr val="dk1"/>
            </a:solidFill>
            <a:prstDash val="solid"/>
            <a:miter lim="800000"/>
            <a:headEnd type="none" w="sm" len="sm"/>
            <a:tailEnd type="stealth" w="med" len="med"/>
          </a:ln>
        </p:spPr>
      </p:cxnSp>
      <p:sp>
        <p:nvSpPr>
          <p:cNvPr id="1168" name="Google Shape;1168;p44"/>
          <p:cNvSpPr/>
          <p:nvPr/>
        </p:nvSpPr>
        <p:spPr>
          <a:xfrm>
            <a:off x="8119933" y="3511814"/>
            <a:ext cx="2161770" cy="476483"/>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dk1"/>
              </a:buClr>
              <a:buSzPts val="1600"/>
              <a:buFont typeface="Verdana"/>
              <a:buNone/>
            </a:pPr>
            <a:r>
              <a:rPr lang="en-US" sz="1600" b="0" i="0" u="none" strike="noStrike" cap="none">
                <a:solidFill>
                  <a:schemeClr val="dk1"/>
                </a:solidFill>
                <a:latin typeface="Verdana"/>
                <a:ea typeface="Verdana"/>
                <a:cs typeface="Verdana"/>
                <a:sym typeface="Verdana"/>
              </a:rPr>
              <a:t>Insurance</a:t>
            </a:r>
            <a:endParaRPr sz="1400" b="0" i="0" u="none" strike="noStrike" cap="none">
              <a:solidFill>
                <a:srgbClr val="000000"/>
              </a:solidFill>
              <a:latin typeface="Arial"/>
              <a:ea typeface="Arial"/>
              <a:cs typeface="Arial"/>
              <a:sym typeface="Arial"/>
            </a:endParaRPr>
          </a:p>
        </p:txBody>
      </p:sp>
      <p:cxnSp>
        <p:nvCxnSpPr>
          <p:cNvPr id="1169" name="Google Shape;1169;p44"/>
          <p:cNvCxnSpPr>
            <a:stCxn id="1160" idx="2"/>
            <a:endCxn id="1168" idx="3"/>
          </p:cNvCxnSpPr>
          <p:nvPr/>
        </p:nvCxnSpPr>
        <p:spPr>
          <a:xfrm rot="5400000">
            <a:off x="9986144" y="3082057"/>
            <a:ext cx="963600" cy="372600"/>
          </a:xfrm>
          <a:prstGeom prst="bentConnector2">
            <a:avLst/>
          </a:prstGeom>
          <a:noFill/>
          <a:ln w="19050" cap="flat" cmpd="sng">
            <a:solidFill>
              <a:schemeClr val="dk1"/>
            </a:solidFill>
            <a:prstDash val="solid"/>
            <a:miter lim="800000"/>
            <a:headEnd type="none" w="sm" len="sm"/>
            <a:tailEnd type="stealth" w="med" len="med"/>
          </a:ln>
        </p:spPr>
      </p:cxnSp>
      <p:sp>
        <p:nvSpPr>
          <p:cNvPr id="1170" name="Google Shape;1170;p44"/>
          <p:cNvSpPr/>
          <p:nvPr/>
        </p:nvSpPr>
        <p:spPr>
          <a:xfrm>
            <a:off x="7279828" y="974103"/>
            <a:ext cx="1731524"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Service</a:t>
            </a:r>
            <a:endParaRPr sz="1400" b="0" i="0" u="none" strike="noStrike" cap="none">
              <a:solidFill>
                <a:srgbClr val="000000"/>
              </a:solidFill>
              <a:latin typeface="Arial"/>
              <a:ea typeface="Arial"/>
              <a:cs typeface="Arial"/>
              <a:sym typeface="Arial"/>
            </a:endParaRPr>
          </a:p>
        </p:txBody>
      </p:sp>
      <p:sp>
        <p:nvSpPr>
          <p:cNvPr id="1171" name="Google Shape;1171;p44"/>
          <p:cNvSpPr/>
          <p:nvPr/>
        </p:nvSpPr>
        <p:spPr>
          <a:xfrm>
            <a:off x="7388253" y="4171294"/>
            <a:ext cx="1628775" cy="1079922"/>
          </a:xfrm>
          <a:prstGeom prst="flowChartMagneticDisk">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000000"/>
              </a:buClr>
              <a:buSzPts val="1600"/>
              <a:buFont typeface="Arial"/>
              <a:buNone/>
            </a:pPr>
            <a:r>
              <a:rPr lang="en-US" sz="1600" b="0" i="0" u="none" strike="noStrike" cap="none">
                <a:solidFill>
                  <a:schemeClr val="lt2"/>
                </a:solidFill>
                <a:latin typeface="Verdana"/>
                <a:ea typeface="Verdana"/>
                <a:cs typeface="Verdana"/>
                <a:sym typeface="Verdana"/>
              </a:rPr>
              <a:t>Patients</a:t>
            </a:r>
            <a:endParaRPr sz="1400" b="0" i="0" u="none" strike="noStrike" cap="none">
              <a:solidFill>
                <a:srgbClr val="000000"/>
              </a:solidFill>
              <a:latin typeface="Arial"/>
              <a:ea typeface="Arial"/>
              <a:cs typeface="Arial"/>
              <a:sym typeface="Arial"/>
            </a:endParaRPr>
          </a:p>
        </p:txBody>
      </p:sp>
      <p:sp>
        <p:nvSpPr>
          <p:cNvPr id="1172" name="Google Shape;1172;p44"/>
          <p:cNvSpPr/>
          <p:nvPr/>
        </p:nvSpPr>
        <p:spPr>
          <a:xfrm>
            <a:off x="10706297" y="1044440"/>
            <a:ext cx="1289378"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Created</a:t>
            </a:r>
            <a:endParaRPr sz="1400" b="0" i="0" u="none" strike="noStrike" cap="none">
              <a:solidFill>
                <a:srgbClr val="000000"/>
              </a:solidFill>
              <a:latin typeface="Arial"/>
              <a:ea typeface="Arial"/>
              <a:cs typeface="Arial"/>
              <a:sym typeface="Arial"/>
            </a:endParaRPr>
          </a:p>
        </p:txBody>
      </p:sp>
      <p:sp>
        <p:nvSpPr>
          <p:cNvPr id="1173" name="Google Shape;1173;p44"/>
          <p:cNvSpPr/>
          <p:nvPr/>
        </p:nvSpPr>
        <p:spPr>
          <a:xfrm>
            <a:off x="10413232" y="830301"/>
            <a:ext cx="1289378"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Merged</a:t>
            </a:r>
            <a:endParaRPr sz="1400" b="0" i="0" u="none" strike="noStrike" cap="none">
              <a:solidFill>
                <a:srgbClr val="000000"/>
              </a:solidFill>
              <a:latin typeface="Arial"/>
              <a:ea typeface="Arial"/>
              <a:cs typeface="Arial"/>
              <a:sym typeface="Arial"/>
            </a:endParaRPr>
          </a:p>
        </p:txBody>
      </p:sp>
      <p:sp>
        <p:nvSpPr>
          <p:cNvPr id="1174" name="Google Shape;1174;p44"/>
          <p:cNvSpPr txBox="1"/>
          <p:nvPr/>
        </p:nvSpPr>
        <p:spPr>
          <a:xfrm>
            <a:off x="498759" y="2763464"/>
            <a:ext cx="6344568" cy="25852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4A4A4A"/>
                </a:solidFill>
                <a:latin typeface="Open Sans"/>
                <a:ea typeface="Open Sans"/>
                <a:cs typeface="Open Sans"/>
                <a:sym typeface="Open Sans"/>
              </a:rPr>
              <a:t>Questions That Only The Business Can Answer Regarding Aggregates</a:t>
            </a:r>
            <a:endParaRPr sz="1800" b="0" i="1" u="none" strike="noStrike" cap="none">
              <a:solidFill>
                <a:srgbClr val="4A4A4A"/>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400" b="0" i="1" u="none" strike="noStrike" cap="none">
              <a:solidFill>
                <a:srgbClr val="191919"/>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400" b="0" i="0" u="none" strike="noStrike" cap="none">
                <a:solidFill>
                  <a:schemeClr val="dk1"/>
                </a:solidFill>
                <a:latin typeface="Calibri"/>
                <a:ea typeface="Calibri"/>
                <a:cs typeface="Calibri"/>
                <a:sym typeface="Calibri"/>
              </a:rPr>
              <a:t>Which parts of our domain can we directly access?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400" b="0" i="0" u="none" strike="noStrike" cap="none">
                <a:solidFill>
                  <a:schemeClr val="dk1"/>
                </a:solidFill>
                <a:latin typeface="Calibri"/>
                <a:ea typeface="Calibri"/>
                <a:cs typeface="Calibri"/>
                <a:sym typeface="Calibri"/>
              </a:rPr>
              <a:t>Which domain concepts get updated together as a single cohesive unit? Which domain concepts get updated separately?</a:t>
            </a:r>
            <a:endParaRPr sz="14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400" b="0" i="0" u="none" strike="noStrike" cap="none">
                <a:solidFill>
                  <a:schemeClr val="dk1"/>
                </a:solidFill>
                <a:latin typeface="Calibri"/>
                <a:ea typeface="Calibri"/>
                <a:cs typeface="Calibri"/>
                <a:sym typeface="Calibri"/>
              </a:rPr>
              <a:t>When / How frequently do we coordinate updates made to aggregates that have relationships to other aggregates? </a:t>
            </a:r>
            <a:endParaRPr sz="14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400" b="0" i="0" u="none" strike="noStrike" cap="none">
                <a:solidFill>
                  <a:schemeClr val="dk1"/>
                </a:solidFill>
                <a:latin typeface="Calibri"/>
                <a:ea typeface="Calibri"/>
                <a:cs typeface="Calibri"/>
                <a:sym typeface="Calibri"/>
              </a:rPr>
              <a:t>What attributes, or rules can we use to establish /verify the identity of a thing?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63636"/>
              </a:buClr>
              <a:buSzPts val="1800"/>
              <a:buFont typeface="Arial"/>
              <a:buChar char="•"/>
            </a:pPr>
            <a:r>
              <a:rPr lang="en-US" sz="1400" b="0" i="0" u="none" strike="noStrike" cap="none">
                <a:solidFill>
                  <a:srgbClr val="363636"/>
                </a:solidFill>
                <a:latin typeface="Calibri"/>
                <a:ea typeface="Calibri"/>
                <a:cs typeface="Calibri"/>
                <a:sym typeface="Calibri"/>
              </a:rPr>
              <a:t>If two instances of the same object have different attribute values, but same identity value, are they the same entity?</a:t>
            </a:r>
            <a:endParaRPr sz="1400" b="0" i="0" u="none" strike="noStrike" cap="none">
              <a:solidFill>
                <a:schemeClr val="dk1"/>
              </a:solidFill>
              <a:latin typeface="Calibri"/>
              <a:ea typeface="Calibri"/>
              <a:cs typeface="Calibri"/>
              <a:sym typeface="Calibri"/>
            </a:endParaRPr>
          </a:p>
        </p:txBody>
      </p:sp>
      <p:sp>
        <p:nvSpPr>
          <p:cNvPr id="1175" name="Google Shape;1175;p44"/>
          <p:cNvSpPr txBox="1"/>
          <p:nvPr/>
        </p:nvSpPr>
        <p:spPr>
          <a:xfrm>
            <a:off x="439077" y="6179784"/>
            <a:ext cx="11582486"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363636"/>
                </a:solidFill>
                <a:latin typeface="Open Sans"/>
                <a:ea typeface="Open Sans"/>
                <a:cs typeface="Open Sans"/>
                <a:sym typeface="Open Sans"/>
              </a:rPr>
              <a:t>Aggregates allows developers to design both data integrity and service integration according to the specific business criteria</a:t>
            </a:r>
            <a:endParaRPr sz="1800" b="0" i="1" u="none" strike="noStrike" cap="none">
              <a:solidFill>
                <a:schemeClr val="dk1"/>
              </a:solidFill>
              <a:latin typeface="Calibri"/>
              <a:ea typeface="Calibri"/>
              <a:cs typeface="Calibri"/>
              <a:sym typeface="Calibri"/>
            </a:endParaRPr>
          </a:p>
        </p:txBody>
      </p:sp>
      <p:sp>
        <p:nvSpPr>
          <p:cNvPr id="1176" name="Google Shape;1176;p44"/>
          <p:cNvSpPr txBox="1"/>
          <p:nvPr/>
        </p:nvSpPr>
        <p:spPr>
          <a:xfrm>
            <a:off x="7279827" y="5700573"/>
            <a:ext cx="4422783" cy="341632"/>
          </a:xfrm>
          <a:prstGeom prst="rect">
            <a:avLst/>
          </a:prstGeom>
          <a:noFill/>
          <a:ln>
            <a:noFill/>
          </a:ln>
        </p:spPr>
        <p:txBody>
          <a:bodyPr spcFirstLastPara="1" wrap="square" lIns="91425" tIns="45700" rIns="91425" bIns="45700" anchor="t" anchorCtr="0">
            <a:spAutoFit/>
          </a:bodyPr>
          <a:lstStyle/>
          <a:p>
            <a:pPr marL="190500" marR="0" lvl="0" indent="-190500" algn="ctr" rtl="0">
              <a:lnSpc>
                <a:spcPct val="90000"/>
              </a:lnSpc>
              <a:spcBef>
                <a:spcPts val="0"/>
              </a:spcBef>
              <a:spcAft>
                <a:spcPts val="0"/>
              </a:spcAft>
              <a:buClr>
                <a:schemeClr val="lt2"/>
              </a:buClr>
              <a:buSzPts val="1800"/>
              <a:buFont typeface="Verdana"/>
              <a:buNone/>
            </a:pPr>
            <a:r>
              <a:rPr lang="en-US" sz="1800" b="0" i="0" u="none" strike="noStrike" cap="none">
                <a:solidFill>
                  <a:schemeClr val="lt2"/>
                </a:solidFill>
                <a:latin typeface="Verdana"/>
                <a:ea typeface="Verdana"/>
                <a:cs typeface="Verdana"/>
                <a:sym typeface="Verdana"/>
              </a:rPr>
              <a:t>Patient Bounded Context</a:t>
            </a:r>
            <a:endParaRPr sz="1400" b="0" i="0" u="none" strike="noStrike" cap="none">
              <a:solidFill>
                <a:srgbClr val="000000"/>
              </a:solidFill>
              <a:latin typeface="Arial"/>
              <a:ea typeface="Arial"/>
              <a:cs typeface="Arial"/>
              <a:sym typeface="Arial"/>
            </a:endParaRPr>
          </a:p>
        </p:txBody>
      </p:sp>
      <p:sp>
        <p:nvSpPr>
          <p:cNvPr id="1177" name="Google Shape;1177;p44"/>
          <p:cNvSpPr txBox="1"/>
          <p:nvPr/>
        </p:nvSpPr>
        <p:spPr>
          <a:xfrm>
            <a:off x="11082694" y="2256771"/>
            <a:ext cx="47327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Calibri"/>
                <a:ea typeface="Calibri"/>
                <a:cs typeface="Calibri"/>
                <a:sym typeface="Calibri"/>
              </a:rPr>
              <a:t>Root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45"/>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3600"/>
              <a:buFont typeface="Calibri"/>
              <a:buNone/>
            </a:pPr>
            <a:r>
              <a:rPr lang="en-US"/>
              <a:t>Design Constraints When Developing Aggregates</a:t>
            </a:r>
            <a:endParaRPr/>
          </a:p>
        </p:txBody>
      </p:sp>
      <p:sp>
        <p:nvSpPr>
          <p:cNvPr id="1184" name="Google Shape;1184;p45"/>
          <p:cNvSpPr txBox="1">
            <a:spLocks noGrp="1"/>
          </p:cNvSpPr>
          <p:nvPr>
            <p:ph type="body" idx="1"/>
          </p:nvPr>
        </p:nvSpPr>
        <p:spPr>
          <a:xfrm>
            <a:off x="6959918" y="1028700"/>
            <a:ext cx="4973400" cy="2147100"/>
          </a:xfrm>
          <a:prstGeom prst="rect">
            <a:avLst/>
          </a:prstGeom>
          <a:noFill/>
          <a:ln>
            <a:noFill/>
          </a:ln>
        </p:spPr>
        <p:txBody>
          <a:bodyPr spcFirstLastPara="1" wrap="square" lIns="91425" tIns="45700" rIns="91425" bIns="45700" anchor="t" anchorCtr="0">
            <a:spAutoFit/>
          </a:bodyPr>
          <a:lstStyle/>
          <a:p>
            <a:pPr marL="285750" lvl="0" indent="-285750" algn="l" rtl="0">
              <a:lnSpc>
                <a:spcPct val="100000"/>
              </a:lnSpc>
              <a:spcBef>
                <a:spcPts val="0"/>
              </a:spcBef>
              <a:spcAft>
                <a:spcPts val="0"/>
              </a:spcAft>
              <a:buClr>
                <a:srgbClr val="3E4043"/>
              </a:buClr>
              <a:buSzPts val="1400"/>
              <a:buFont typeface="Arial"/>
              <a:buChar char="•"/>
            </a:pPr>
            <a:r>
              <a:rPr lang="en-US" sz="1400"/>
              <a:t>An aggregate is an abstraction used to represent a cluster of associated objects that should be treated as a single unit for the purpose of data changes.  </a:t>
            </a:r>
            <a:endParaRPr/>
          </a:p>
          <a:p>
            <a:pPr marL="285750" lvl="0" indent="-285750" algn="l" rtl="0">
              <a:lnSpc>
                <a:spcPct val="100000"/>
              </a:lnSpc>
              <a:spcBef>
                <a:spcPts val="300"/>
              </a:spcBef>
              <a:spcAft>
                <a:spcPts val="0"/>
              </a:spcAft>
              <a:buClr>
                <a:srgbClr val="3E4043"/>
              </a:buClr>
              <a:buSzPts val="1400"/>
              <a:buFont typeface="Arial"/>
              <a:buChar char="•"/>
            </a:pPr>
            <a:r>
              <a:rPr lang="en-US" sz="1400"/>
              <a:t>Each aggregate has a root and a boundary.  The root of the aggregate is a single, specific entity.  </a:t>
            </a:r>
            <a:endParaRPr/>
          </a:p>
          <a:p>
            <a:pPr marL="285750" lvl="0" indent="-285750" algn="l" rtl="0">
              <a:lnSpc>
                <a:spcPct val="100000"/>
              </a:lnSpc>
              <a:spcBef>
                <a:spcPts val="300"/>
              </a:spcBef>
              <a:spcAft>
                <a:spcPts val="0"/>
              </a:spcAft>
              <a:buClr>
                <a:srgbClr val="3E4043"/>
              </a:buClr>
              <a:buSzPts val="1400"/>
              <a:buFont typeface="Arial"/>
              <a:buChar char="•"/>
            </a:pPr>
            <a:r>
              <a:rPr lang="en-US" sz="1400"/>
              <a:t>The root is the only member of the aggregate that outside objects are allowed to hold a persistent reference to</a:t>
            </a:r>
            <a:endParaRPr/>
          </a:p>
          <a:p>
            <a:pPr marL="285750" lvl="0" indent="-285750" algn="l" rtl="0">
              <a:lnSpc>
                <a:spcPct val="100000"/>
              </a:lnSpc>
              <a:spcBef>
                <a:spcPts val="300"/>
              </a:spcBef>
              <a:spcAft>
                <a:spcPts val="0"/>
              </a:spcAft>
              <a:buClr>
                <a:srgbClr val="3E4043"/>
              </a:buClr>
              <a:buSzPts val="1400"/>
              <a:buFont typeface="Arial"/>
              <a:buChar char="•"/>
            </a:pPr>
            <a:r>
              <a:rPr lang="en-US" sz="1400"/>
              <a:t>Code outside of an aggregate boundary can only load/save/delete/create an aggregate through its root Entity</a:t>
            </a:r>
            <a:endParaRPr sz="1600"/>
          </a:p>
        </p:txBody>
      </p:sp>
      <p:sp>
        <p:nvSpPr>
          <p:cNvPr id="1185" name="Google Shape;1185;p45"/>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1186" name="Google Shape;1186;p45"/>
          <p:cNvPicPr preferRelativeResize="0"/>
          <p:nvPr/>
        </p:nvPicPr>
        <p:blipFill rotWithShape="1">
          <a:blip r:embed="rId3">
            <a:alphaModFix/>
          </a:blip>
          <a:srcRect/>
          <a:stretch/>
        </p:blipFill>
        <p:spPr>
          <a:xfrm>
            <a:off x="258763" y="1028700"/>
            <a:ext cx="6701155" cy="3075940"/>
          </a:xfrm>
          <a:prstGeom prst="rect">
            <a:avLst/>
          </a:prstGeom>
          <a:noFill/>
          <a:ln>
            <a:noFill/>
          </a:ln>
        </p:spPr>
      </p:pic>
      <p:pic>
        <p:nvPicPr>
          <p:cNvPr id="1187" name="Google Shape;1187;p45"/>
          <p:cNvPicPr preferRelativeResize="0"/>
          <p:nvPr/>
        </p:nvPicPr>
        <p:blipFill rotWithShape="1">
          <a:blip r:embed="rId4">
            <a:alphaModFix/>
          </a:blip>
          <a:srcRect/>
          <a:stretch/>
        </p:blipFill>
        <p:spPr>
          <a:xfrm>
            <a:off x="441643" y="4104640"/>
            <a:ext cx="5286375" cy="2447925"/>
          </a:xfrm>
          <a:prstGeom prst="rect">
            <a:avLst/>
          </a:prstGeom>
          <a:noFill/>
          <a:ln>
            <a:noFill/>
          </a:ln>
        </p:spPr>
      </p:pic>
      <p:sp>
        <p:nvSpPr>
          <p:cNvPr id="1188" name="Google Shape;1188;p45"/>
          <p:cNvSpPr txBox="1"/>
          <p:nvPr/>
        </p:nvSpPr>
        <p:spPr>
          <a:xfrm>
            <a:off x="6905625" y="4101429"/>
            <a:ext cx="5286375" cy="26545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E4043"/>
              </a:buClr>
              <a:buSzPts val="1400"/>
              <a:buFont typeface="Arial"/>
              <a:buNone/>
            </a:pPr>
            <a:r>
              <a:rPr lang="en-US" sz="1400" b="0" i="1" u="none" strike="noStrike" cap="none">
                <a:solidFill>
                  <a:srgbClr val="3E4043"/>
                </a:solidFill>
                <a:latin typeface="Calibri"/>
                <a:ea typeface="Calibri"/>
                <a:cs typeface="Calibri"/>
                <a:sym typeface="Calibri"/>
              </a:rPr>
              <a:t>Invariants</a:t>
            </a:r>
            <a:r>
              <a:rPr lang="en-US" sz="1400" b="0" i="0" u="none" strike="noStrike" cap="none">
                <a:solidFill>
                  <a:srgbClr val="3E4043"/>
                </a:solidFill>
                <a:latin typeface="Calibri"/>
                <a:ea typeface="Calibri"/>
                <a:cs typeface="Calibri"/>
                <a:sym typeface="Calibri"/>
              </a:rPr>
              <a:t> are consistency rules that must be maintained whenever data changes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3E4043"/>
              </a:buClr>
              <a:buSzPts val="1400"/>
              <a:buFont typeface="Arial"/>
              <a:buChar char="•"/>
            </a:pPr>
            <a:r>
              <a:rPr lang="en-US" sz="1400" b="0" i="0" u="none" strike="noStrike" cap="none">
                <a:solidFill>
                  <a:srgbClr val="3E4043"/>
                </a:solidFill>
                <a:latin typeface="Calibri"/>
                <a:ea typeface="Calibri"/>
                <a:cs typeface="Calibri"/>
                <a:sym typeface="Calibri"/>
              </a:rPr>
              <a:t>The root has a global identity and is responsible for all invariant checking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3E4043"/>
              </a:buClr>
              <a:buSzPts val="1400"/>
              <a:buFont typeface="Arial"/>
              <a:buChar char="•"/>
            </a:pPr>
            <a:r>
              <a:rPr lang="en-US" sz="1400" b="0" i="0" u="none" strike="noStrike" cap="none">
                <a:solidFill>
                  <a:srgbClr val="3E4043"/>
                </a:solidFill>
                <a:latin typeface="Calibri"/>
                <a:ea typeface="Calibri"/>
                <a:cs typeface="Calibri"/>
                <a:sym typeface="Calibri"/>
              </a:rPr>
              <a:t>When any change to an aggregate boundary is committed, all invariants must be satisfied</a:t>
            </a:r>
            <a:endParaRPr sz="1400" b="0" i="0" u="none" strike="noStrike" cap="none">
              <a:solidFill>
                <a:srgbClr val="3E4043"/>
              </a:solidFill>
              <a:latin typeface="Calibri"/>
              <a:ea typeface="Calibri"/>
              <a:cs typeface="Calibri"/>
              <a:sym typeface="Calibri"/>
            </a:endParaRPr>
          </a:p>
          <a:p>
            <a:pPr marL="285750" marR="0" lvl="0" indent="-285750" algn="l" rtl="0">
              <a:lnSpc>
                <a:spcPct val="100000"/>
              </a:lnSpc>
              <a:spcBef>
                <a:spcPts val="300"/>
              </a:spcBef>
              <a:spcAft>
                <a:spcPts val="0"/>
              </a:spcAft>
              <a:buClr>
                <a:srgbClr val="3E4043"/>
              </a:buClr>
              <a:buSzPts val="1400"/>
              <a:buFont typeface="Arial"/>
              <a:buChar char="•"/>
            </a:pPr>
            <a:r>
              <a:rPr lang="en-US" sz="1400" b="0" i="0" u="none" strike="noStrike" cap="none">
                <a:solidFill>
                  <a:srgbClr val="3E4043"/>
                </a:solidFill>
                <a:latin typeface="Calibri"/>
                <a:ea typeface="Calibri"/>
                <a:cs typeface="Calibri"/>
                <a:sym typeface="Calibri"/>
              </a:rPr>
              <a:t>Entities within the boundary of an aggregate have a local identity, and are unique within the aggregate</a:t>
            </a:r>
            <a:endParaRPr sz="1400" b="0" i="0" u="none" strike="noStrike" cap="none">
              <a:solidFill>
                <a:srgbClr val="3E4043"/>
              </a:solidFill>
              <a:latin typeface="Calibri"/>
              <a:ea typeface="Calibri"/>
              <a:cs typeface="Calibri"/>
              <a:sym typeface="Calibri"/>
            </a:endParaRPr>
          </a:p>
          <a:p>
            <a:pPr marL="285750" marR="0" lvl="0" indent="-285750" algn="l" rtl="0">
              <a:lnSpc>
                <a:spcPct val="100000"/>
              </a:lnSpc>
              <a:spcBef>
                <a:spcPts val="300"/>
              </a:spcBef>
              <a:spcAft>
                <a:spcPts val="0"/>
              </a:spcAft>
              <a:buClr>
                <a:srgbClr val="3E4043"/>
              </a:buClr>
              <a:buSzPts val="1400"/>
              <a:buFont typeface="Arial"/>
              <a:buChar char="•"/>
            </a:pPr>
            <a:r>
              <a:rPr lang="en-US" sz="1400" b="0" i="0" u="none" strike="noStrike" cap="none">
                <a:solidFill>
                  <a:srgbClr val="3E4043"/>
                </a:solidFill>
                <a:latin typeface="Calibri"/>
                <a:ea typeface="Calibri"/>
                <a:cs typeface="Calibri"/>
                <a:sym typeface="Calibri"/>
              </a:rPr>
              <a:t>Delete operations must remove everything within the aggregate boundary at once</a:t>
            </a:r>
            <a:endParaRPr sz="1400" b="0" i="0" u="none" strike="noStrike" cap="none">
              <a:solidFill>
                <a:srgbClr val="3E4043"/>
              </a:solidFill>
              <a:latin typeface="Calibri"/>
              <a:ea typeface="Calibri"/>
              <a:cs typeface="Calibri"/>
              <a:sym typeface="Calibri"/>
            </a:endParaRPr>
          </a:p>
          <a:p>
            <a:pPr marL="285750" marR="0" lvl="0" indent="-196850" algn="l" rtl="0">
              <a:lnSpc>
                <a:spcPct val="100000"/>
              </a:lnSpc>
              <a:spcBef>
                <a:spcPts val="300"/>
              </a:spcBef>
              <a:spcAft>
                <a:spcPts val="0"/>
              </a:spcAft>
              <a:buClr>
                <a:srgbClr val="3E4043"/>
              </a:buClr>
              <a:buSzPts val="1400"/>
              <a:buFont typeface="Arial"/>
              <a:buNone/>
            </a:pPr>
            <a:endParaRPr sz="1400" b="0" i="0" u="none" strike="noStrike" cap="none">
              <a:solidFill>
                <a:srgbClr val="3E4043"/>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6"/>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3600"/>
              <a:buFont typeface="Calibri"/>
              <a:buNone/>
            </a:pPr>
            <a:r>
              <a:rPr lang="en-US"/>
              <a:t>A Simple Example:</a:t>
            </a:r>
            <a:endParaRPr/>
          </a:p>
        </p:txBody>
      </p:sp>
      <p:sp>
        <p:nvSpPr>
          <p:cNvPr id="1195" name="Google Shape;1195;p46"/>
          <p:cNvSpPr txBox="1">
            <a:spLocks noGrp="1"/>
          </p:cNvSpPr>
          <p:nvPr>
            <p:ph type="body" idx="1"/>
          </p:nvPr>
        </p:nvSpPr>
        <p:spPr>
          <a:xfrm>
            <a:off x="6377782" y="2303526"/>
            <a:ext cx="4800916" cy="1246495"/>
          </a:xfrm>
          <a:prstGeom prst="rect">
            <a:avLst/>
          </a:prstGeom>
          <a:noFill/>
          <a:ln>
            <a:noFill/>
          </a:ln>
        </p:spPr>
        <p:txBody>
          <a:bodyPr spcFirstLastPara="1" wrap="square" lIns="91425" tIns="45700" rIns="91425" bIns="45700" anchor="t" anchorCtr="0">
            <a:spAutoFit/>
          </a:bodyPr>
          <a:lstStyle/>
          <a:p>
            <a:pPr marL="285750" lvl="0" indent="-285750" algn="l" rtl="0">
              <a:lnSpc>
                <a:spcPct val="100000"/>
              </a:lnSpc>
              <a:spcBef>
                <a:spcPts val="0"/>
              </a:spcBef>
              <a:spcAft>
                <a:spcPts val="0"/>
              </a:spcAft>
              <a:buClr>
                <a:srgbClr val="3E4043"/>
              </a:buClr>
              <a:buSzPts val="1400"/>
              <a:buFont typeface="Arial"/>
              <a:buChar char="•"/>
            </a:pPr>
            <a:r>
              <a:rPr lang="en-US" sz="1400"/>
              <a:t>Parts are used by many POs</a:t>
            </a:r>
            <a:endParaRPr/>
          </a:p>
          <a:p>
            <a:pPr marL="285750" lvl="0" indent="-285750" algn="l" rtl="0">
              <a:lnSpc>
                <a:spcPct val="100000"/>
              </a:lnSpc>
              <a:spcBef>
                <a:spcPts val="300"/>
              </a:spcBef>
              <a:spcAft>
                <a:spcPts val="0"/>
              </a:spcAft>
              <a:buClr>
                <a:srgbClr val="3E4043"/>
              </a:buClr>
              <a:buSzPts val="1400"/>
              <a:buFont typeface="Arial"/>
              <a:buChar char="•"/>
            </a:pPr>
            <a:r>
              <a:rPr lang="en-US" sz="1400"/>
              <a:t>Parts change less often than POs</a:t>
            </a:r>
            <a:endParaRPr/>
          </a:p>
          <a:p>
            <a:pPr marL="285750" lvl="0" indent="-285750" algn="l" rtl="0">
              <a:lnSpc>
                <a:spcPct val="100000"/>
              </a:lnSpc>
              <a:spcBef>
                <a:spcPts val="300"/>
              </a:spcBef>
              <a:spcAft>
                <a:spcPts val="0"/>
              </a:spcAft>
              <a:buClr>
                <a:srgbClr val="3E4043"/>
              </a:buClr>
              <a:buSzPts val="1400"/>
              <a:buFont typeface="Arial"/>
              <a:buChar char="•"/>
            </a:pPr>
            <a:r>
              <a:rPr lang="en-US" sz="1400"/>
              <a:t>Changes to the prices of a part </a:t>
            </a:r>
            <a:r>
              <a:rPr lang="en-US" sz="1400" i="1"/>
              <a:t>do not necessarily propagate to existing POs</a:t>
            </a:r>
            <a:r>
              <a:rPr lang="en-US" sz="1400"/>
              <a:t>.  This depends on the time that the price was changed relative to the status of the PO</a:t>
            </a:r>
            <a:endParaRPr/>
          </a:p>
        </p:txBody>
      </p:sp>
      <p:sp>
        <p:nvSpPr>
          <p:cNvPr id="1196" name="Google Shape;1196;p46"/>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pic>
        <p:nvPicPr>
          <p:cNvPr id="1197" name="Google Shape;1197;p46"/>
          <p:cNvPicPr preferRelativeResize="0"/>
          <p:nvPr/>
        </p:nvPicPr>
        <p:blipFill rotWithShape="1">
          <a:blip r:embed="rId3">
            <a:alphaModFix/>
          </a:blip>
          <a:srcRect/>
          <a:stretch/>
        </p:blipFill>
        <p:spPr>
          <a:xfrm>
            <a:off x="1100138" y="2190750"/>
            <a:ext cx="4271645" cy="1910679"/>
          </a:xfrm>
          <a:prstGeom prst="rect">
            <a:avLst/>
          </a:prstGeom>
          <a:noFill/>
          <a:ln>
            <a:noFill/>
          </a:ln>
        </p:spPr>
      </p:pic>
      <p:sp>
        <p:nvSpPr>
          <p:cNvPr id="1198" name="Google Shape;1198;p46"/>
          <p:cNvSpPr/>
          <p:nvPr/>
        </p:nvSpPr>
        <p:spPr>
          <a:xfrm>
            <a:off x="0" y="-276999"/>
            <a:ext cx="184731" cy="553998"/>
          </a:xfrm>
          <a:prstGeom prst="rect">
            <a:avLst/>
          </a:prstGeom>
          <a:noFill/>
          <a:ln>
            <a:noFill/>
          </a:ln>
        </p:spPr>
        <p:txBody>
          <a:bodyPr spcFirstLastPara="1" wrap="square" lIns="91425" tIns="0" rIns="91425" bIns="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199" name="Google Shape;1199;p46"/>
          <p:cNvSpPr txBox="1"/>
          <p:nvPr/>
        </p:nvSpPr>
        <p:spPr>
          <a:xfrm>
            <a:off x="2095500" y="6448701"/>
            <a:ext cx="10261600" cy="408830"/>
          </a:xfrm>
          <a:prstGeom prst="rect">
            <a:avLst/>
          </a:prstGeom>
          <a:noFill/>
          <a:ln>
            <a:noFill/>
          </a:ln>
        </p:spPr>
        <p:txBody>
          <a:bodyPr spcFirstLastPara="1" wrap="square" lIns="91425" tIns="45700" rIns="91425" bIns="45700"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1800" b="0" i="0" u="none" strike="noStrike" cap="none">
                <a:solidFill>
                  <a:schemeClr val="dk1"/>
                </a:solidFill>
                <a:latin typeface="Calibri"/>
                <a:ea typeface="Calibri"/>
                <a:cs typeface="Calibri"/>
                <a:sym typeface="Calibri"/>
              </a:rPr>
              <a:t>Please see </a:t>
            </a:r>
            <a:r>
              <a:rPr lang="en-US" sz="1800" b="0" i="0" u="none" strike="noStrike" cap="none">
                <a:solidFill>
                  <a:schemeClr val="accent5"/>
                </a:solidFill>
                <a:latin typeface="Calibri"/>
                <a:ea typeface="Calibri"/>
                <a:cs typeface="Calibri"/>
                <a:sym typeface="Calibri"/>
              </a:rPr>
              <a:t>https://miro.com/app/board/o9J_kvfvWeY=/?moveToWidget=3074457356476780707&amp;cot=14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03"/>
        <p:cNvGrpSpPr/>
        <p:nvPr/>
      </p:nvGrpSpPr>
      <p:grpSpPr>
        <a:xfrm>
          <a:off x="0" y="0"/>
          <a:ext cx="0" cy="0"/>
          <a:chOff x="0" y="0"/>
          <a:chExt cx="0" cy="0"/>
        </a:xfrm>
      </p:grpSpPr>
      <p:sp>
        <p:nvSpPr>
          <p:cNvPr id="1204" name="Google Shape;1204;p47"/>
          <p:cNvSpPr/>
          <p:nvPr/>
        </p:nvSpPr>
        <p:spPr>
          <a:xfrm>
            <a:off x="2135324" y="1448689"/>
            <a:ext cx="7921351" cy="3081483"/>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Exercise: Revisit our model and identify Aggregates</a:t>
            </a:r>
            <a:endParaRPr sz="1400" b="0" i="0" u="none" strike="noStrike" cap="none">
              <a:solidFill>
                <a:srgbClr val="000000"/>
              </a:solidFill>
              <a:latin typeface="Arial"/>
              <a:ea typeface="Arial"/>
              <a:cs typeface="Arial"/>
              <a:sym typeface="Arial"/>
            </a:endParaRPr>
          </a:p>
          <a:p>
            <a:pPr marL="285750" marR="0" lvl="0" indent="-28575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Which elements do we directly access and which elements change with them?</a:t>
            </a:r>
            <a:endParaRPr sz="1400" b="0" i="0" u="none" strike="noStrike" cap="none">
              <a:solidFill>
                <a:srgbClr val="000000"/>
              </a:solidFill>
              <a:latin typeface="Arial"/>
              <a:ea typeface="Arial"/>
              <a:cs typeface="Arial"/>
              <a:sym typeface="Arial"/>
            </a:endParaRPr>
          </a:p>
          <a:p>
            <a:pPr marL="285750" marR="0" lvl="0" indent="-28575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Where in our model should element changes not occur In real time?</a:t>
            </a:r>
            <a:endParaRPr sz="1400" b="0" i="0" u="none" strike="noStrike" cap="none">
              <a:solidFill>
                <a:srgbClr val="000000"/>
              </a:solidFill>
              <a:latin typeface="Arial"/>
              <a:ea typeface="Arial"/>
              <a:cs typeface="Arial"/>
              <a:sym typeface="Arial"/>
            </a:endParaRPr>
          </a:p>
          <a:p>
            <a:pPr marL="285750" marR="0" lvl="0" indent="-133350" algn="l" rtl="0">
              <a:lnSpc>
                <a:spcPct val="122916"/>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a:p>
            <a:pPr marL="285750" marR="0" lvl="0" indent="-133350" algn="l" rtl="0">
              <a:lnSpc>
                <a:spcPct val="122916"/>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48"/>
          <p:cNvSpPr/>
          <p:nvPr/>
        </p:nvSpPr>
        <p:spPr>
          <a:xfrm>
            <a:off x="7036754" y="1284893"/>
            <a:ext cx="4794648" cy="4411441"/>
          </a:xfrm>
          <a:prstGeom prst="roundRect">
            <a:avLst>
              <a:gd name="adj" fmla="val 10405"/>
            </a:avLst>
          </a:prstGeom>
          <a:solidFill>
            <a:srgbClr val="FFFFFF"/>
          </a:solidFill>
          <a:ln w="28575" cap="flat" cmpd="sng">
            <a:solidFill>
              <a:schemeClr val="dk1"/>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Calibri"/>
              <a:ea typeface="Calibri"/>
              <a:cs typeface="Calibri"/>
              <a:sym typeface="Calibri"/>
            </a:endParaRPr>
          </a:p>
        </p:txBody>
      </p:sp>
      <p:sp>
        <p:nvSpPr>
          <p:cNvPr id="1211" name="Google Shape;1211;p48"/>
          <p:cNvSpPr/>
          <p:nvPr/>
        </p:nvSpPr>
        <p:spPr>
          <a:xfrm>
            <a:off x="7634731" y="1610475"/>
            <a:ext cx="3957194" cy="2562164"/>
          </a:xfrm>
          <a:custGeom>
            <a:avLst/>
            <a:gdLst/>
            <a:ahLst/>
            <a:cxnLst/>
            <a:rect l="l" t="t" r="r" b="b"/>
            <a:pathLst>
              <a:path w="4324350" h="2562164" extrusionOk="0">
                <a:moveTo>
                  <a:pt x="2924175" y="542925"/>
                </a:moveTo>
                <a:cubicBezTo>
                  <a:pt x="2892425" y="539750"/>
                  <a:pt x="2860553" y="537617"/>
                  <a:pt x="2828925" y="533400"/>
                </a:cubicBezTo>
                <a:cubicBezTo>
                  <a:pt x="2812878" y="531260"/>
                  <a:pt x="2797442" y="525117"/>
                  <a:pt x="2781300" y="523875"/>
                </a:cubicBezTo>
                <a:cubicBezTo>
                  <a:pt x="2714746" y="518755"/>
                  <a:pt x="2647923" y="518053"/>
                  <a:pt x="2581275" y="514350"/>
                </a:cubicBezTo>
                <a:cubicBezTo>
                  <a:pt x="2533618" y="511702"/>
                  <a:pt x="2486025" y="508000"/>
                  <a:pt x="2438400" y="504825"/>
                </a:cubicBezTo>
                <a:cubicBezTo>
                  <a:pt x="2362200" y="508000"/>
                  <a:pt x="2285885" y="509103"/>
                  <a:pt x="2209800" y="514350"/>
                </a:cubicBezTo>
                <a:cubicBezTo>
                  <a:pt x="2193649" y="515464"/>
                  <a:pt x="2178103" y="520979"/>
                  <a:pt x="2162175" y="523875"/>
                </a:cubicBezTo>
                <a:cubicBezTo>
                  <a:pt x="2028123" y="548248"/>
                  <a:pt x="2175041" y="519397"/>
                  <a:pt x="2057400" y="542925"/>
                </a:cubicBezTo>
                <a:cubicBezTo>
                  <a:pt x="2038350" y="555625"/>
                  <a:pt x="2012950" y="561975"/>
                  <a:pt x="2000250" y="581025"/>
                </a:cubicBezTo>
                <a:cubicBezTo>
                  <a:pt x="1974850" y="619125"/>
                  <a:pt x="1990725" y="603250"/>
                  <a:pt x="1952625" y="628650"/>
                </a:cubicBezTo>
                <a:cubicBezTo>
                  <a:pt x="1946275" y="638175"/>
                  <a:pt x="1938695" y="646986"/>
                  <a:pt x="1933575" y="657225"/>
                </a:cubicBezTo>
                <a:cubicBezTo>
                  <a:pt x="1920741" y="682892"/>
                  <a:pt x="1929264" y="693144"/>
                  <a:pt x="1905000" y="714375"/>
                </a:cubicBezTo>
                <a:cubicBezTo>
                  <a:pt x="1881032" y="735347"/>
                  <a:pt x="1844861" y="760867"/>
                  <a:pt x="1809750" y="762000"/>
                </a:cubicBezTo>
                <a:cubicBezTo>
                  <a:pt x="1625668" y="767938"/>
                  <a:pt x="1441450" y="768350"/>
                  <a:pt x="1257300" y="771525"/>
                </a:cubicBezTo>
                <a:lnTo>
                  <a:pt x="1200150" y="781050"/>
                </a:lnTo>
                <a:cubicBezTo>
                  <a:pt x="1177960" y="784464"/>
                  <a:pt x="1155351" y="785527"/>
                  <a:pt x="1133475" y="790575"/>
                </a:cubicBezTo>
                <a:cubicBezTo>
                  <a:pt x="1113909" y="795090"/>
                  <a:pt x="1076325" y="809625"/>
                  <a:pt x="1076325" y="809625"/>
                </a:cubicBezTo>
                <a:cubicBezTo>
                  <a:pt x="1064988" y="826631"/>
                  <a:pt x="1043059" y="856964"/>
                  <a:pt x="1038225" y="876300"/>
                </a:cubicBezTo>
                <a:cubicBezTo>
                  <a:pt x="1028857" y="913772"/>
                  <a:pt x="1028543" y="953128"/>
                  <a:pt x="1019175" y="990600"/>
                </a:cubicBezTo>
                <a:cubicBezTo>
                  <a:pt x="1016000" y="1003300"/>
                  <a:pt x="1015504" y="1016991"/>
                  <a:pt x="1009650" y="1028700"/>
                </a:cubicBezTo>
                <a:cubicBezTo>
                  <a:pt x="1002550" y="1042899"/>
                  <a:pt x="993993" y="1057573"/>
                  <a:pt x="981075" y="1066800"/>
                </a:cubicBezTo>
                <a:cubicBezTo>
                  <a:pt x="970423" y="1074409"/>
                  <a:pt x="955675" y="1073150"/>
                  <a:pt x="942975" y="1076325"/>
                </a:cubicBezTo>
                <a:cubicBezTo>
                  <a:pt x="933450" y="1082675"/>
                  <a:pt x="924922" y="1090866"/>
                  <a:pt x="914400" y="1095375"/>
                </a:cubicBezTo>
                <a:cubicBezTo>
                  <a:pt x="900711" y="1101242"/>
                  <a:pt x="839524" y="1111713"/>
                  <a:pt x="828675" y="1114425"/>
                </a:cubicBezTo>
                <a:cubicBezTo>
                  <a:pt x="818935" y="1116860"/>
                  <a:pt x="809945" y="1121981"/>
                  <a:pt x="800100" y="1123950"/>
                </a:cubicBezTo>
                <a:cubicBezTo>
                  <a:pt x="737303" y="1136509"/>
                  <a:pt x="673094" y="1136953"/>
                  <a:pt x="609600" y="1143000"/>
                </a:cubicBezTo>
                <a:cubicBezTo>
                  <a:pt x="572671" y="1146517"/>
                  <a:pt x="504759" y="1156617"/>
                  <a:pt x="466725" y="1162050"/>
                </a:cubicBezTo>
                <a:cubicBezTo>
                  <a:pt x="457200" y="1165225"/>
                  <a:pt x="448190" y="1171575"/>
                  <a:pt x="438150" y="1171575"/>
                </a:cubicBezTo>
                <a:cubicBezTo>
                  <a:pt x="387251" y="1171575"/>
                  <a:pt x="336397" y="1167115"/>
                  <a:pt x="285750" y="1162050"/>
                </a:cubicBezTo>
                <a:cubicBezTo>
                  <a:pt x="272724" y="1160747"/>
                  <a:pt x="260429" y="1155365"/>
                  <a:pt x="247650" y="1152525"/>
                </a:cubicBezTo>
                <a:cubicBezTo>
                  <a:pt x="231846" y="1149013"/>
                  <a:pt x="215900" y="1146175"/>
                  <a:pt x="200025" y="1143000"/>
                </a:cubicBezTo>
                <a:cubicBezTo>
                  <a:pt x="165100" y="1146175"/>
                  <a:pt x="129967" y="1147565"/>
                  <a:pt x="95250" y="1152525"/>
                </a:cubicBezTo>
                <a:cubicBezTo>
                  <a:pt x="85311" y="1153945"/>
                  <a:pt x="72511" y="1153880"/>
                  <a:pt x="66675" y="1162050"/>
                </a:cubicBezTo>
                <a:cubicBezTo>
                  <a:pt x="55003" y="1178390"/>
                  <a:pt x="53975" y="1200150"/>
                  <a:pt x="47625" y="1219200"/>
                </a:cubicBezTo>
                <a:cubicBezTo>
                  <a:pt x="33960" y="1260194"/>
                  <a:pt x="40535" y="1238035"/>
                  <a:pt x="28575" y="1285875"/>
                </a:cubicBezTo>
                <a:cubicBezTo>
                  <a:pt x="25400" y="1362075"/>
                  <a:pt x="24297" y="1438390"/>
                  <a:pt x="19050" y="1514475"/>
                </a:cubicBezTo>
                <a:cubicBezTo>
                  <a:pt x="17936" y="1530626"/>
                  <a:pt x="12421" y="1546172"/>
                  <a:pt x="9525" y="1562100"/>
                </a:cubicBezTo>
                <a:cubicBezTo>
                  <a:pt x="6070" y="1581101"/>
                  <a:pt x="3175" y="1600200"/>
                  <a:pt x="0" y="1619250"/>
                </a:cubicBezTo>
                <a:cubicBezTo>
                  <a:pt x="3175" y="1685925"/>
                  <a:pt x="-1449" y="1753433"/>
                  <a:pt x="9525" y="1819275"/>
                </a:cubicBezTo>
                <a:cubicBezTo>
                  <a:pt x="11740" y="1832562"/>
                  <a:pt x="27752" y="1839226"/>
                  <a:pt x="38100" y="1847850"/>
                </a:cubicBezTo>
                <a:cubicBezTo>
                  <a:pt x="46894" y="1855179"/>
                  <a:pt x="56436" y="1861780"/>
                  <a:pt x="66675" y="1866900"/>
                </a:cubicBezTo>
                <a:cubicBezTo>
                  <a:pt x="116371" y="1891748"/>
                  <a:pt x="247712" y="1885393"/>
                  <a:pt x="257175" y="1885950"/>
                </a:cubicBezTo>
                <a:cubicBezTo>
                  <a:pt x="266700" y="1889125"/>
                  <a:pt x="277910" y="1889203"/>
                  <a:pt x="285750" y="1895475"/>
                </a:cubicBezTo>
                <a:cubicBezTo>
                  <a:pt x="294689" y="1902626"/>
                  <a:pt x="296705" y="1915955"/>
                  <a:pt x="304800" y="1924050"/>
                </a:cubicBezTo>
                <a:cubicBezTo>
                  <a:pt x="312895" y="1932145"/>
                  <a:pt x="323850" y="1936750"/>
                  <a:pt x="333375" y="1943100"/>
                </a:cubicBezTo>
                <a:cubicBezTo>
                  <a:pt x="411328" y="2060029"/>
                  <a:pt x="345141" y="1949827"/>
                  <a:pt x="361950" y="2286000"/>
                </a:cubicBezTo>
                <a:cubicBezTo>
                  <a:pt x="363071" y="2308423"/>
                  <a:pt x="368508" y="2330421"/>
                  <a:pt x="371475" y="2352675"/>
                </a:cubicBezTo>
                <a:cubicBezTo>
                  <a:pt x="383567" y="2443367"/>
                  <a:pt x="357658" y="2417204"/>
                  <a:pt x="419100" y="2447925"/>
                </a:cubicBezTo>
                <a:cubicBezTo>
                  <a:pt x="495300" y="2444750"/>
                  <a:pt x="571603" y="2443473"/>
                  <a:pt x="647700" y="2438400"/>
                </a:cubicBezTo>
                <a:cubicBezTo>
                  <a:pt x="666970" y="2437115"/>
                  <a:pt x="685599" y="2430415"/>
                  <a:pt x="704850" y="2428875"/>
                </a:cubicBezTo>
                <a:cubicBezTo>
                  <a:pt x="765066" y="2424058"/>
                  <a:pt x="825500" y="2422525"/>
                  <a:pt x="885825" y="2419350"/>
                </a:cubicBezTo>
                <a:lnTo>
                  <a:pt x="1085850" y="2428875"/>
                </a:lnTo>
                <a:lnTo>
                  <a:pt x="1543050" y="2438400"/>
                </a:lnTo>
                <a:cubicBezTo>
                  <a:pt x="1559228" y="2439010"/>
                  <a:pt x="1574747" y="2445029"/>
                  <a:pt x="1590675" y="2447925"/>
                </a:cubicBezTo>
                <a:cubicBezTo>
                  <a:pt x="1611977" y="2451798"/>
                  <a:pt x="1662140" y="2458056"/>
                  <a:pt x="1685925" y="2466975"/>
                </a:cubicBezTo>
                <a:cubicBezTo>
                  <a:pt x="1699220" y="2471961"/>
                  <a:pt x="1710842" y="2480752"/>
                  <a:pt x="1724025" y="2486025"/>
                </a:cubicBezTo>
                <a:cubicBezTo>
                  <a:pt x="1739555" y="2492237"/>
                  <a:pt x="1835017" y="2522750"/>
                  <a:pt x="1847850" y="2524125"/>
                </a:cubicBezTo>
                <a:cubicBezTo>
                  <a:pt x="1914221" y="2531236"/>
                  <a:pt x="1981200" y="2530475"/>
                  <a:pt x="2047875" y="2533650"/>
                </a:cubicBezTo>
                <a:cubicBezTo>
                  <a:pt x="2265623" y="2588087"/>
                  <a:pt x="2103088" y="2550947"/>
                  <a:pt x="2647950" y="2533650"/>
                </a:cubicBezTo>
                <a:cubicBezTo>
                  <a:pt x="2661034" y="2533235"/>
                  <a:pt x="2673271" y="2526965"/>
                  <a:pt x="2686050" y="2524125"/>
                </a:cubicBezTo>
                <a:cubicBezTo>
                  <a:pt x="2701854" y="2520613"/>
                  <a:pt x="2717800" y="2517775"/>
                  <a:pt x="2733675" y="2514600"/>
                </a:cubicBezTo>
                <a:cubicBezTo>
                  <a:pt x="2743200" y="2505075"/>
                  <a:pt x="2754778" y="2497233"/>
                  <a:pt x="2762250" y="2486025"/>
                </a:cubicBezTo>
                <a:cubicBezTo>
                  <a:pt x="2767819" y="2477671"/>
                  <a:pt x="2770355" y="2467389"/>
                  <a:pt x="2771775" y="2457450"/>
                </a:cubicBezTo>
                <a:cubicBezTo>
                  <a:pt x="2776735" y="2422733"/>
                  <a:pt x="2776665" y="2387436"/>
                  <a:pt x="2781300" y="2352675"/>
                </a:cubicBezTo>
                <a:cubicBezTo>
                  <a:pt x="2783030" y="2339699"/>
                  <a:pt x="2784330" y="2325941"/>
                  <a:pt x="2790825" y="2314575"/>
                </a:cubicBezTo>
                <a:cubicBezTo>
                  <a:pt x="2807312" y="2285722"/>
                  <a:pt x="2837582" y="2276009"/>
                  <a:pt x="2867025" y="2266950"/>
                </a:cubicBezTo>
                <a:cubicBezTo>
                  <a:pt x="2989867" y="2229152"/>
                  <a:pt x="3022773" y="2244840"/>
                  <a:pt x="3190875" y="2238375"/>
                </a:cubicBezTo>
                <a:cubicBezTo>
                  <a:pt x="3443533" y="2069936"/>
                  <a:pt x="3248334" y="2223168"/>
                  <a:pt x="3238500" y="1495425"/>
                </a:cubicBezTo>
                <a:cubicBezTo>
                  <a:pt x="3263900" y="1479550"/>
                  <a:pt x="3289778" y="1464415"/>
                  <a:pt x="3314700" y="1447800"/>
                </a:cubicBezTo>
                <a:cubicBezTo>
                  <a:pt x="3324225" y="1441450"/>
                  <a:pt x="3332753" y="1433259"/>
                  <a:pt x="3343275" y="1428750"/>
                </a:cubicBezTo>
                <a:cubicBezTo>
                  <a:pt x="3355307" y="1423593"/>
                  <a:pt x="3369118" y="1423822"/>
                  <a:pt x="3381375" y="1419225"/>
                </a:cubicBezTo>
                <a:cubicBezTo>
                  <a:pt x="3394670" y="1414239"/>
                  <a:pt x="3405776" y="1403911"/>
                  <a:pt x="3419475" y="1400175"/>
                </a:cubicBezTo>
                <a:cubicBezTo>
                  <a:pt x="3441135" y="1394268"/>
                  <a:pt x="3463709" y="1391310"/>
                  <a:pt x="3486150" y="1390650"/>
                </a:cubicBezTo>
                <a:cubicBezTo>
                  <a:pt x="3679767" y="1384955"/>
                  <a:pt x="3873500" y="1384300"/>
                  <a:pt x="4067175" y="1381125"/>
                </a:cubicBezTo>
                <a:cubicBezTo>
                  <a:pt x="4092809" y="1374716"/>
                  <a:pt x="4122028" y="1370339"/>
                  <a:pt x="4143375" y="1352550"/>
                </a:cubicBezTo>
                <a:cubicBezTo>
                  <a:pt x="4152169" y="1345221"/>
                  <a:pt x="4154330" y="1332070"/>
                  <a:pt x="4162425" y="1323975"/>
                </a:cubicBezTo>
                <a:cubicBezTo>
                  <a:pt x="4170520" y="1315880"/>
                  <a:pt x="4181475" y="1311275"/>
                  <a:pt x="4191000" y="1304925"/>
                </a:cubicBezTo>
                <a:cubicBezTo>
                  <a:pt x="4209216" y="1250276"/>
                  <a:pt x="4187480" y="1301287"/>
                  <a:pt x="4229100" y="1247775"/>
                </a:cubicBezTo>
                <a:cubicBezTo>
                  <a:pt x="4243156" y="1229703"/>
                  <a:pt x="4254500" y="1209675"/>
                  <a:pt x="4267200" y="1190625"/>
                </a:cubicBezTo>
                <a:cubicBezTo>
                  <a:pt x="4273550" y="1181100"/>
                  <a:pt x="4282630" y="1172910"/>
                  <a:pt x="4286250" y="1162050"/>
                </a:cubicBezTo>
                <a:lnTo>
                  <a:pt x="4305300" y="1104900"/>
                </a:lnTo>
                <a:lnTo>
                  <a:pt x="4314825" y="1076325"/>
                </a:lnTo>
                <a:cubicBezTo>
                  <a:pt x="4318000" y="917575"/>
                  <a:pt x="4324350" y="758857"/>
                  <a:pt x="4324350" y="600075"/>
                </a:cubicBezTo>
                <a:cubicBezTo>
                  <a:pt x="4324350" y="488905"/>
                  <a:pt x="4320668" y="377717"/>
                  <a:pt x="4314825" y="266700"/>
                </a:cubicBezTo>
                <a:cubicBezTo>
                  <a:pt x="4313417" y="239942"/>
                  <a:pt x="4297487" y="232025"/>
                  <a:pt x="4286250" y="209550"/>
                </a:cubicBezTo>
                <a:cubicBezTo>
                  <a:pt x="4270193" y="177437"/>
                  <a:pt x="4284102" y="175909"/>
                  <a:pt x="4257675" y="142875"/>
                </a:cubicBezTo>
                <a:cubicBezTo>
                  <a:pt x="4241681" y="122882"/>
                  <a:pt x="4174207" y="55333"/>
                  <a:pt x="4143375" y="47625"/>
                </a:cubicBezTo>
                <a:cubicBezTo>
                  <a:pt x="4130675" y="44450"/>
                  <a:pt x="4117862" y="41696"/>
                  <a:pt x="4105275" y="38100"/>
                </a:cubicBezTo>
                <a:cubicBezTo>
                  <a:pt x="4049588" y="22189"/>
                  <a:pt x="4105598" y="33938"/>
                  <a:pt x="4038600" y="19050"/>
                </a:cubicBezTo>
                <a:cubicBezTo>
                  <a:pt x="3969636" y="3725"/>
                  <a:pt x="4013462" y="17021"/>
                  <a:pt x="3962400" y="0"/>
                </a:cubicBezTo>
                <a:lnTo>
                  <a:pt x="3619500" y="9525"/>
                </a:lnTo>
                <a:cubicBezTo>
                  <a:pt x="3600209" y="10444"/>
                  <a:pt x="3581438" y="16113"/>
                  <a:pt x="3562350" y="19050"/>
                </a:cubicBezTo>
                <a:cubicBezTo>
                  <a:pt x="3540160" y="22464"/>
                  <a:pt x="3518096" y="27415"/>
                  <a:pt x="3495675" y="28575"/>
                </a:cubicBezTo>
                <a:cubicBezTo>
                  <a:pt x="3333842" y="36946"/>
                  <a:pt x="3009900" y="47625"/>
                  <a:pt x="3009900" y="47625"/>
                </a:cubicBezTo>
                <a:cubicBezTo>
                  <a:pt x="3000375" y="50800"/>
                  <a:pt x="2990102" y="52274"/>
                  <a:pt x="2981325" y="57150"/>
                </a:cubicBezTo>
                <a:cubicBezTo>
                  <a:pt x="2961311" y="68269"/>
                  <a:pt x="2924175" y="95250"/>
                  <a:pt x="2924175" y="95250"/>
                </a:cubicBezTo>
                <a:cubicBezTo>
                  <a:pt x="2905043" y="123948"/>
                  <a:pt x="2900577" y="128088"/>
                  <a:pt x="2886075" y="161925"/>
                </a:cubicBezTo>
                <a:cubicBezTo>
                  <a:pt x="2877876" y="181056"/>
                  <a:pt x="2871858" y="209266"/>
                  <a:pt x="2867025" y="228600"/>
                </a:cubicBezTo>
                <a:cubicBezTo>
                  <a:pt x="2870200" y="301625"/>
                  <a:pt x="2870944" y="374796"/>
                  <a:pt x="2876550" y="447675"/>
                </a:cubicBezTo>
                <a:cubicBezTo>
                  <a:pt x="2877320" y="457686"/>
                  <a:pt x="2881199" y="467473"/>
                  <a:pt x="2886075" y="476250"/>
                </a:cubicBezTo>
                <a:cubicBezTo>
                  <a:pt x="2897194" y="496264"/>
                  <a:pt x="2924175" y="510505"/>
                  <a:pt x="2924175" y="533400"/>
                </a:cubicBezTo>
                <a:lnTo>
                  <a:pt x="2924175" y="542925"/>
                </a:lnTo>
                <a:close/>
              </a:path>
            </a:pathLst>
          </a:custGeom>
          <a:solidFill>
            <a:srgbClr val="FFFFFF"/>
          </a:solidFill>
          <a:ln w="28575" cap="flat" cmpd="sng">
            <a:solidFill>
              <a:schemeClr val="lt2"/>
            </a:solidFill>
            <a:prstDash val="dot"/>
            <a:round/>
            <a:headEnd type="none" w="sm" len="sm"/>
            <a:tailEnd type="none" w="sm" len="sm"/>
          </a:ln>
        </p:spPr>
        <p:txBody>
          <a:bodyPr spcFirstLastPara="1" wrap="square" lIns="0" tIns="0" rIns="0" bIns="0" anchor="t" anchorCtr="0">
            <a:noAutofit/>
          </a:bodyPr>
          <a:lstStyle/>
          <a:p>
            <a:pPr marL="190500" marR="0" lvl="0" indent="-190500" algn="l" rtl="0">
              <a:lnSpc>
                <a:spcPct val="90000"/>
              </a:lnSpc>
              <a:spcBef>
                <a:spcPts val="0"/>
              </a:spcBef>
              <a:spcAft>
                <a:spcPts val="0"/>
              </a:spcAft>
              <a:buClr>
                <a:schemeClr val="dk1"/>
              </a:buClr>
              <a:buSzPts val="1600"/>
              <a:buFont typeface="Calibri"/>
              <a:buNone/>
            </a:pPr>
            <a:endParaRPr sz="1600" b="0" i="0" u="none" strike="noStrike" cap="none">
              <a:solidFill>
                <a:schemeClr val="dk1"/>
              </a:solidFill>
              <a:latin typeface="Verdana"/>
              <a:ea typeface="Verdana"/>
              <a:cs typeface="Verdana"/>
              <a:sym typeface="Verdana"/>
            </a:endParaRPr>
          </a:p>
        </p:txBody>
      </p:sp>
      <p:sp>
        <p:nvSpPr>
          <p:cNvPr id="1212" name="Google Shape;1212;p48"/>
          <p:cNvSpPr txBox="1">
            <a:spLocks noGrp="1"/>
          </p:cNvSpPr>
          <p:nvPr>
            <p:ph type="title"/>
          </p:nvPr>
        </p:nvSpPr>
        <p:spPr>
          <a:xfrm>
            <a:off x="307722" y="116898"/>
            <a:ext cx="11750927" cy="75713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A Bounded Context defines where the details of subset of our Domain is set to be consistent and true</a:t>
            </a:r>
            <a:endParaRPr/>
          </a:p>
        </p:txBody>
      </p:sp>
      <p:sp>
        <p:nvSpPr>
          <p:cNvPr id="1213" name="Google Shape;1213;p48"/>
          <p:cNvSpPr/>
          <p:nvPr/>
        </p:nvSpPr>
        <p:spPr>
          <a:xfrm>
            <a:off x="9788482" y="2310074"/>
            <a:ext cx="1731524"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a:t>
            </a:r>
            <a:endParaRPr sz="1400" b="0" i="0" u="none" strike="noStrike" cap="none">
              <a:solidFill>
                <a:srgbClr val="000000"/>
              </a:solidFill>
              <a:latin typeface="Arial"/>
              <a:ea typeface="Arial"/>
              <a:cs typeface="Arial"/>
              <a:sym typeface="Arial"/>
            </a:endParaRPr>
          </a:p>
        </p:txBody>
      </p:sp>
      <p:sp>
        <p:nvSpPr>
          <p:cNvPr id="1214" name="Google Shape;1214;p48"/>
          <p:cNvSpPr/>
          <p:nvPr/>
        </p:nvSpPr>
        <p:spPr>
          <a:xfrm>
            <a:off x="9304035" y="4421413"/>
            <a:ext cx="1532478" cy="476483"/>
          </a:xfrm>
          <a:prstGeom prst="rect">
            <a:avLst/>
          </a:prstGeom>
          <a:solidFill>
            <a:srgbClr val="FFFFFF"/>
          </a:solidFill>
          <a:ln w="19050" cap="flat" cmpd="sng">
            <a:solidFill>
              <a:srgbClr val="F8F8F8"/>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F8F8F8"/>
              </a:buClr>
              <a:buSzPts val="1600"/>
              <a:buFont typeface="Verdana"/>
              <a:buNone/>
            </a:pPr>
            <a:r>
              <a:rPr lang="en-US" sz="1600" b="0" i="0" u="none" strike="noStrike" cap="none">
                <a:solidFill>
                  <a:srgbClr val="F8F8F8"/>
                </a:solidFill>
                <a:latin typeface="Verdana"/>
                <a:ea typeface="Verdana"/>
                <a:cs typeface="Verdana"/>
                <a:sym typeface="Verdana"/>
              </a:rPr>
              <a:t>Pick Up Method</a:t>
            </a:r>
            <a:endParaRPr sz="1400" b="0" i="0" u="none" strike="noStrike" cap="none">
              <a:solidFill>
                <a:srgbClr val="000000"/>
              </a:solidFill>
              <a:latin typeface="Arial"/>
              <a:ea typeface="Arial"/>
              <a:cs typeface="Arial"/>
              <a:sym typeface="Arial"/>
            </a:endParaRPr>
          </a:p>
        </p:txBody>
      </p:sp>
      <p:sp>
        <p:nvSpPr>
          <p:cNvPr id="1215" name="Google Shape;1215;p48"/>
          <p:cNvSpPr/>
          <p:nvPr/>
        </p:nvSpPr>
        <p:spPr>
          <a:xfrm>
            <a:off x="10170132" y="5012975"/>
            <a:ext cx="1532478" cy="476483"/>
          </a:xfrm>
          <a:prstGeom prst="rect">
            <a:avLst/>
          </a:prstGeom>
          <a:solidFill>
            <a:srgbClr val="FFFFFF"/>
          </a:solidFill>
          <a:ln w="19050" cap="flat" cmpd="sng">
            <a:solidFill>
              <a:srgbClr val="F8F8F8"/>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F8F8F8"/>
              </a:buClr>
              <a:buSzPts val="1600"/>
              <a:buFont typeface="Verdana"/>
              <a:buNone/>
            </a:pPr>
            <a:r>
              <a:rPr lang="en-US" sz="1600" b="0" i="0" u="none" strike="noStrike" cap="none">
                <a:solidFill>
                  <a:srgbClr val="F8F8F8"/>
                </a:solidFill>
                <a:latin typeface="Verdana"/>
                <a:ea typeface="Verdana"/>
                <a:cs typeface="Verdana"/>
                <a:sym typeface="Verdana"/>
              </a:rPr>
              <a:t>Address</a:t>
            </a:r>
            <a:endParaRPr sz="1400" b="0" i="0" u="none" strike="noStrike" cap="none">
              <a:solidFill>
                <a:srgbClr val="000000"/>
              </a:solidFill>
              <a:latin typeface="Arial"/>
              <a:ea typeface="Arial"/>
              <a:cs typeface="Arial"/>
              <a:sym typeface="Arial"/>
            </a:endParaRPr>
          </a:p>
        </p:txBody>
      </p:sp>
      <p:cxnSp>
        <p:nvCxnSpPr>
          <p:cNvPr id="1216" name="Google Shape;1216;p48"/>
          <p:cNvCxnSpPr/>
          <p:nvPr/>
        </p:nvCxnSpPr>
        <p:spPr>
          <a:xfrm>
            <a:off x="11286474" y="2780879"/>
            <a:ext cx="0" cy="2232096"/>
          </a:xfrm>
          <a:prstGeom prst="straightConnector1">
            <a:avLst/>
          </a:prstGeom>
          <a:noFill/>
          <a:ln w="19050" cap="flat" cmpd="sng">
            <a:solidFill>
              <a:srgbClr val="F8F8F8"/>
            </a:solidFill>
            <a:prstDash val="solid"/>
            <a:miter lim="800000"/>
            <a:headEnd type="none" w="sm" len="sm"/>
            <a:tailEnd type="stealth" w="med" len="med"/>
          </a:ln>
        </p:spPr>
      </p:cxnSp>
      <p:sp>
        <p:nvSpPr>
          <p:cNvPr id="1217" name="Google Shape;1217;p48"/>
          <p:cNvSpPr txBox="1"/>
          <p:nvPr/>
        </p:nvSpPr>
        <p:spPr>
          <a:xfrm>
            <a:off x="515471" y="974103"/>
            <a:ext cx="6281449" cy="2133877"/>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rgbClr val="191919"/>
              </a:buClr>
              <a:buSzPts val="1800"/>
              <a:buFont typeface="Arial"/>
              <a:buChar char="•"/>
            </a:pPr>
            <a:r>
              <a:rPr lang="en-US" sz="1400" b="0" i="0" u="none" strike="noStrike" cap="none">
                <a:solidFill>
                  <a:srgbClr val="191919"/>
                </a:solidFill>
                <a:latin typeface="Calibri"/>
                <a:ea typeface="Calibri"/>
                <a:cs typeface="Calibri"/>
                <a:sym typeface="Calibri"/>
              </a:rPr>
              <a:t>A hard boundary that is explicitly managed so that all concepts within it are kept consistent.</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180"/>
              </a:spcBef>
              <a:spcAft>
                <a:spcPts val="0"/>
              </a:spcAft>
              <a:buClr>
                <a:srgbClr val="191919"/>
              </a:buClr>
              <a:buSzPts val="1800"/>
              <a:buFont typeface="Arial"/>
              <a:buChar char="•"/>
            </a:pPr>
            <a:r>
              <a:rPr lang="en-US" sz="1400" b="0" i="0" u="none" strike="noStrike" cap="none">
                <a:solidFill>
                  <a:srgbClr val="191919"/>
                </a:solidFill>
                <a:latin typeface="Calibri"/>
                <a:ea typeface="Calibri"/>
                <a:cs typeface="Calibri"/>
                <a:sym typeface="Calibri"/>
              </a:rPr>
              <a:t>Pertains to all artifacts inside the boundary, the model, the language, and the code</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180"/>
              </a:spcBef>
              <a:spcAft>
                <a:spcPts val="0"/>
              </a:spcAft>
              <a:buClr>
                <a:srgbClr val="191919"/>
              </a:buClr>
              <a:buSzPts val="1800"/>
              <a:buFont typeface="Arial"/>
              <a:buChar char="•"/>
            </a:pPr>
            <a:r>
              <a:rPr lang="en-US" sz="1400" b="0" i="0" u="none" strike="noStrike" cap="none">
                <a:solidFill>
                  <a:srgbClr val="191919"/>
                </a:solidFill>
                <a:latin typeface="Calibri"/>
                <a:ea typeface="Calibri"/>
                <a:cs typeface="Calibri"/>
                <a:sym typeface="Calibri"/>
              </a:rPr>
              <a:t>Often a one-to-one match to a team, ie a </a:t>
            </a:r>
            <a:r>
              <a:rPr lang="en-US" sz="1400" b="0" i="1" u="none" strike="noStrike" cap="none">
                <a:solidFill>
                  <a:srgbClr val="191919"/>
                </a:solidFill>
                <a:latin typeface="Calibri"/>
                <a:ea typeface="Calibri"/>
                <a:cs typeface="Calibri"/>
                <a:sym typeface="Calibri"/>
              </a:rPr>
              <a:t>team operates and owns one bounded context</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180"/>
              </a:spcBef>
              <a:spcAft>
                <a:spcPts val="0"/>
              </a:spcAft>
              <a:buClr>
                <a:srgbClr val="191919"/>
              </a:buClr>
              <a:buSzPts val="1800"/>
              <a:buFont typeface="Arial"/>
              <a:buChar char="•"/>
            </a:pPr>
            <a:r>
              <a:rPr lang="en-US" sz="1400" b="0" i="0" u="none" strike="noStrike" cap="none">
                <a:solidFill>
                  <a:srgbClr val="191919"/>
                </a:solidFill>
                <a:latin typeface="Calibri"/>
                <a:ea typeface="Calibri"/>
                <a:cs typeface="Calibri"/>
                <a:sym typeface="Calibri"/>
              </a:rPr>
              <a:t>Many systems operate across multiple organizational and solution specific Bounded Contexts.</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180"/>
              </a:spcBef>
              <a:spcAft>
                <a:spcPts val="0"/>
              </a:spcAft>
              <a:buClr>
                <a:srgbClr val="191919"/>
              </a:buClr>
              <a:buSzPts val="1800"/>
              <a:buFont typeface="Arial"/>
              <a:buChar char="•"/>
            </a:pPr>
            <a:r>
              <a:rPr lang="en-US" sz="1400" b="0" i="0" u="none" strike="noStrike" cap="none">
                <a:solidFill>
                  <a:srgbClr val="191919"/>
                </a:solidFill>
                <a:latin typeface="Calibri"/>
                <a:ea typeface="Calibri"/>
                <a:cs typeface="Calibri"/>
                <a:sym typeface="Calibri"/>
              </a:rPr>
              <a:t>We illustrate how to translate across these contexts by using a </a:t>
            </a:r>
            <a:r>
              <a:rPr lang="en-US" sz="1400" b="0" i="1" u="none" strike="noStrike" cap="none">
                <a:solidFill>
                  <a:srgbClr val="191919"/>
                </a:solidFill>
                <a:latin typeface="Calibri"/>
                <a:ea typeface="Calibri"/>
                <a:cs typeface="Calibri"/>
                <a:sym typeface="Calibri"/>
              </a:rPr>
              <a:t>Bounded Context Map</a:t>
            </a:r>
            <a:endParaRPr sz="1400" b="0" i="0" u="none" strike="noStrike" cap="none">
              <a:solidFill>
                <a:srgbClr val="000000"/>
              </a:solidFill>
              <a:latin typeface="Arial"/>
              <a:ea typeface="Arial"/>
              <a:cs typeface="Arial"/>
              <a:sym typeface="Arial"/>
            </a:endParaRPr>
          </a:p>
        </p:txBody>
      </p:sp>
      <p:cxnSp>
        <p:nvCxnSpPr>
          <p:cNvPr id="1218" name="Google Shape;1218;p48"/>
          <p:cNvCxnSpPr>
            <a:endCxn id="1214" idx="3"/>
          </p:cNvCxnSpPr>
          <p:nvPr/>
        </p:nvCxnSpPr>
        <p:spPr>
          <a:xfrm rot="5400000">
            <a:off x="9999813" y="3623154"/>
            <a:ext cx="1873200" cy="199800"/>
          </a:xfrm>
          <a:prstGeom prst="bentConnector2">
            <a:avLst/>
          </a:prstGeom>
          <a:noFill/>
          <a:ln w="19050" cap="flat" cmpd="sng">
            <a:solidFill>
              <a:srgbClr val="F8F8F8"/>
            </a:solidFill>
            <a:prstDash val="solid"/>
            <a:miter lim="800000"/>
            <a:headEnd type="none" w="sm" len="sm"/>
            <a:tailEnd type="stealth" w="med" len="med"/>
          </a:ln>
        </p:spPr>
      </p:cxnSp>
      <p:sp>
        <p:nvSpPr>
          <p:cNvPr id="1219" name="Google Shape;1219;p48"/>
          <p:cNvSpPr/>
          <p:nvPr/>
        </p:nvSpPr>
        <p:spPr>
          <a:xfrm>
            <a:off x="7771830" y="2891557"/>
            <a:ext cx="2161770"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Clinical Information</a:t>
            </a:r>
            <a:endParaRPr sz="1400" b="0" i="0" u="none" strike="noStrike" cap="none">
              <a:solidFill>
                <a:srgbClr val="000000"/>
              </a:solidFill>
              <a:latin typeface="Arial"/>
              <a:ea typeface="Arial"/>
              <a:cs typeface="Arial"/>
              <a:sym typeface="Arial"/>
            </a:endParaRPr>
          </a:p>
        </p:txBody>
      </p:sp>
      <p:cxnSp>
        <p:nvCxnSpPr>
          <p:cNvPr id="1220" name="Google Shape;1220;p48"/>
          <p:cNvCxnSpPr>
            <a:stCxn id="1213" idx="1"/>
            <a:endCxn id="1219" idx="0"/>
          </p:cNvCxnSpPr>
          <p:nvPr/>
        </p:nvCxnSpPr>
        <p:spPr>
          <a:xfrm flipH="1">
            <a:off x="8852782" y="2548316"/>
            <a:ext cx="935700" cy="343200"/>
          </a:xfrm>
          <a:prstGeom prst="bentConnector2">
            <a:avLst/>
          </a:prstGeom>
          <a:noFill/>
          <a:ln w="19050" cap="flat" cmpd="sng">
            <a:solidFill>
              <a:schemeClr val="lt2"/>
            </a:solidFill>
            <a:prstDash val="solid"/>
            <a:miter lim="800000"/>
            <a:headEnd type="none" w="sm" len="sm"/>
            <a:tailEnd type="stealth" w="med" len="med"/>
          </a:ln>
        </p:spPr>
      </p:cxnSp>
      <p:sp>
        <p:nvSpPr>
          <p:cNvPr id="1221" name="Google Shape;1221;p48"/>
          <p:cNvSpPr/>
          <p:nvPr/>
        </p:nvSpPr>
        <p:spPr>
          <a:xfrm>
            <a:off x="8119933" y="3511814"/>
            <a:ext cx="2161770"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Insurance</a:t>
            </a:r>
            <a:endParaRPr sz="1400" b="0" i="0" u="none" strike="noStrike" cap="none">
              <a:solidFill>
                <a:srgbClr val="000000"/>
              </a:solidFill>
              <a:latin typeface="Arial"/>
              <a:ea typeface="Arial"/>
              <a:cs typeface="Arial"/>
              <a:sym typeface="Arial"/>
            </a:endParaRPr>
          </a:p>
        </p:txBody>
      </p:sp>
      <p:cxnSp>
        <p:nvCxnSpPr>
          <p:cNvPr id="1222" name="Google Shape;1222;p48"/>
          <p:cNvCxnSpPr>
            <a:stCxn id="1213" idx="2"/>
            <a:endCxn id="1221" idx="3"/>
          </p:cNvCxnSpPr>
          <p:nvPr/>
        </p:nvCxnSpPr>
        <p:spPr>
          <a:xfrm rot="5400000">
            <a:off x="9986144" y="3082057"/>
            <a:ext cx="963600" cy="372600"/>
          </a:xfrm>
          <a:prstGeom prst="bentConnector2">
            <a:avLst/>
          </a:prstGeom>
          <a:noFill/>
          <a:ln w="19050" cap="flat" cmpd="sng">
            <a:solidFill>
              <a:schemeClr val="lt2"/>
            </a:solidFill>
            <a:prstDash val="solid"/>
            <a:miter lim="800000"/>
            <a:headEnd type="none" w="sm" len="sm"/>
            <a:tailEnd type="stealth" w="med" len="med"/>
          </a:ln>
        </p:spPr>
      </p:cxnSp>
      <p:sp>
        <p:nvSpPr>
          <p:cNvPr id="1223" name="Google Shape;1223;p48"/>
          <p:cNvSpPr/>
          <p:nvPr/>
        </p:nvSpPr>
        <p:spPr>
          <a:xfrm>
            <a:off x="7279828" y="974103"/>
            <a:ext cx="1731524"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Service</a:t>
            </a:r>
            <a:endParaRPr sz="1400" b="0" i="0" u="none" strike="noStrike" cap="none">
              <a:solidFill>
                <a:srgbClr val="000000"/>
              </a:solidFill>
              <a:latin typeface="Arial"/>
              <a:ea typeface="Arial"/>
              <a:cs typeface="Arial"/>
              <a:sym typeface="Arial"/>
            </a:endParaRPr>
          </a:p>
        </p:txBody>
      </p:sp>
      <p:sp>
        <p:nvSpPr>
          <p:cNvPr id="1224" name="Google Shape;1224;p48"/>
          <p:cNvSpPr/>
          <p:nvPr/>
        </p:nvSpPr>
        <p:spPr>
          <a:xfrm>
            <a:off x="7388253" y="4171294"/>
            <a:ext cx="1628775" cy="1079922"/>
          </a:xfrm>
          <a:prstGeom prst="flowChartMagneticDisk">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000000"/>
              </a:buClr>
              <a:buSzPts val="1600"/>
              <a:buFont typeface="Arial"/>
              <a:buNone/>
            </a:pPr>
            <a:r>
              <a:rPr lang="en-US" sz="1600" b="0" i="0" u="none" strike="noStrike" cap="none">
                <a:solidFill>
                  <a:schemeClr val="lt2"/>
                </a:solidFill>
                <a:latin typeface="Verdana"/>
                <a:ea typeface="Verdana"/>
                <a:cs typeface="Verdana"/>
                <a:sym typeface="Verdana"/>
              </a:rPr>
              <a:t>Patients</a:t>
            </a:r>
            <a:endParaRPr sz="1400" b="0" i="0" u="none" strike="noStrike" cap="none">
              <a:solidFill>
                <a:srgbClr val="000000"/>
              </a:solidFill>
              <a:latin typeface="Arial"/>
              <a:ea typeface="Arial"/>
              <a:cs typeface="Arial"/>
              <a:sym typeface="Arial"/>
            </a:endParaRPr>
          </a:p>
        </p:txBody>
      </p:sp>
      <p:sp>
        <p:nvSpPr>
          <p:cNvPr id="1225" name="Google Shape;1225;p48"/>
          <p:cNvSpPr/>
          <p:nvPr/>
        </p:nvSpPr>
        <p:spPr>
          <a:xfrm>
            <a:off x="10706297" y="1044440"/>
            <a:ext cx="1289378"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Created</a:t>
            </a:r>
            <a:endParaRPr sz="1400" b="0" i="0" u="none" strike="noStrike" cap="none">
              <a:solidFill>
                <a:srgbClr val="000000"/>
              </a:solidFill>
              <a:latin typeface="Arial"/>
              <a:ea typeface="Arial"/>
              <a:cs typeface="Arial"/>
              <a:sym typeface="Arial"/>
            </a:endParaRPr>
          </a:p>
        </p:txBody>
      </p:sp>
      <p:sp>
        <p:nvSpPr>
          <p:cNvPr id="1226" name="Google Shape;1226;p48"/>
          <p:cNvSpPr/>
          <p:nvPr/>
        </p:nvSpPr>
        <p:spPr>
          <a:xfrm>
            <a:off x="10413232" y="830301"/>
            <a:ext cx="1289378" cy="476483"/>
          </a:xfrm>
          <a:prstGeom prst="rect">
            <a:avLst/>
          </a:prstGeom>
          <a:solidFill>
            <a:srgbClr val="FFFFFF"/>
          </a:solidFill>
          <a:ln w="19050"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chemeClr val="lt2"/>
              </a:buClr>
              <a:buSzPts val="1600"/>
              <a:buFont typeface="Verdana"/>
              <a:buNone/>
            </a:pPr>
            <a:r>
              <a:rPr lang="en-US" sz="1600" b="0" i="0" u="none" strike="noStrike" cap="none">
                <a:solidFill>
                  <a:schemeClr val="lt2"/>
                </a:solidFill>
                <a:latin typeface="Verdana"/>
                <a:ea typeface="Verdana"/>
                <a:cs typeface="Verdana"/>
                <a:sym typeface="Verdana"/>
              </a:rPr>
              <a:t>Patient Merged</a:t>
            </a:r>
            <a:endParaRPr sz="1400" b="0" i="0" u="none" strike="noStrike" cap="none">
              <a:solidFill>
                <a:srgbClr val="000000"/>
              </a:solidFill>
              <a:latin typeface="Arial"/>
              <a:ea typeface="Arial"/>
              <a:cs typeface="Arial"/>
              <a:sym typeface="Arial"/>
            </a:endParaRPr>
          </a:p>
        </p:txBody>
      </p:sp>
      <p:sp>
        <p:nvSpPr>
          <p:cNvPr id="1227" name="Google Shape;1227;p48"/>
          <p:cNvSpPr txBox="1"/>
          <p:nvPr/>
        </p:nvSpPr>
        <p:spPr>
          <a:xfrm>
            <a:off x="515472" y="3252370"/>
            <a:ext cx="6281449" cy="21543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4A4A4A"/>
                </a:solidFill>
                <a:latin typeface="Open Sans"/>
                <a:ea typeface="Open Sans"/>
                <a:cs typeface="Open Sans"/>
                <a:sym typeface="Open Sans"/>
              </a:rPr>
              <a:t>Questions That Only The Business Can Answer Regarding Bounded Contexts</a:t>
            </a:r>
            <a:endParaRPr sz="1800" b="0" i="1" u="none" strike="noStrike" cap="none">
              <a:solidFill>
                <a:srgbClr val="4A4A4A"/>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000"/>
              <a:buFont typeface="Arial"/>
              <a:buNone/>
            </a:pPr>
            <a:endParaRPr sz="1400" b="0" i="1" u="none" strike="noStrike" cap="none">
              <a:solidFill>
                <a:srgbClr val="191919"/>
              </a:solidFill>
              <a:latin typeface="Calibri"/>
              <a:ea typeface="Calibri"/>
              <a:cs typeface="Calibri"/>
              <a:sym typeface="Calibri"/>
            </a:endParaRPr>
          </a:p>
          <a:p>
            <a:pPr marL="285750" marR="0" lvl="0" indent="-285750" algn="l" rtl="0">
              <a:lnSpc>
                <a:spcPct val="100000"/>
              </a:lnSpc>
              <a:spcBef>
                <a:spcPts val="0"/>
              </a:spcBef>
              <a:spcAft>
                <a:spcPts val="0"/>
              </a:spcAft>
              <a:buClr>
                <a:srgbClr val="363636"/>
              </a:buClr>
              <a:buSzPts val="1800"/>
              <a:buFont typeface="Arial"/>
              <a:buChar char="•"/>
            </a:pPr>
            <a:r>
              <a:rPr lang="en-US" sz="1400" b="0" i="0" u="none" strike="noStrike" cap="none">
                <a:solidFill>
                  <a:srgbClr val="363636"/>
                </a:solidFill>
                <a:latin typeface="Calibri"/>
                <a:ea typeface="Calibri"/>
                <a:cs typeface="Calibri"/>
                <a:sym typeface="Calibri"/>
              </a:rPr>
              <a:t>Where in our organization / teams / solutions do similar concepts get represented in different ways, or where the same terms can mean different things?</a:t>
            </a:r>
            <a:endParaRPr sz="14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363636"/>
              </a:buClr>
              <a:buSzPts val="1800"/>
              <a:buFont typeface="Arial"/>
              <a:buChar char="•"/>
            </a:pPr>
            <a:r>
              <a:rPr lang="en-US" sz="1400" b="0" i="0" u="none" strike="noStrike" cap="none">
                <a:solidFill>
                  <a:srgbClr val="363636"/>
                </a:solidFill>
                <a:latin typeface="Calibri"/>
                <a:ea typeface="Calibri"/>
                <a:cs typeface="Calibri"/>
                <a:sym typeface="Calibri"/>
              </a:rPr>
              <a:t>How do we resolve dependencies between domain elements that exist across multiple contexts?</a:t>
            </a:r>
            <a:endParaRPr sz="14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363636"/>
              </a:buClr>
              <a:buSzPts val="1800"/>
              <a:buFont typeface="Arial"/>
              <a:buChar char="•"/>
            </a:pPr>
            <a:r>
              <a:rPr lang="en-US" sz="1400" b="0" i="0" u="none" strike="noStrike" cap="none">
                <a:solidFill>
                  <a:srgbClr val="363636"/>
                </a:solidFill>
                <a:latin typeface="Calibri"/>
                <a:ea typeface="Calibri"/>
                <a:cs typeface="Calibri"/>
                <a:sym typeface="Calibri"/>
              </a:rPr>
              <a:t>What parts of our domain can be thought in a truly independent way?</a:t>
            </a:r>
            <a:endParaRPr sz="1400" b="0" i="0" u="none" strike="noStrike" cap="none">
              <a:solidFill>
                <a:schemeClr val="dk1"/>
              </a:solidFill>
              <a:latin typeface="Calibri"/>
              <a:ea typeface="Calibri"/>
              <a:cs typeface="Calibri"/>
              <a:sym typeface="Calibri"/>
            </a:endParaRPr>
          </a:p>
        </p:txBody>
      </p:sp>
      <p:sp>
        <p:nvSpPr>
          <p:cNvPr id="1228" name="Google Shape;1228;p48"/>
          <p:cNvSpPr txBox="1"/>
          <p:nvPr/>
        </p:nvSpPr>
        <p:spPr>
          <a:xfrm>
            <a:off x="304757" y="6155432"/>
            <a:ext cx="11582486"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Bounded Contexts allow us to deliver completely decoupled sub systems according to our organizational our intended org structure.</a:t>
            </a:r>
            <a:endParaRPr sz="1400" b="0" i="0" u="none" strike="noStrike" cap="none">
              <a:solidFill>
                <a:srgbClr val="000000"/>
              </a:solidFill>
              <a:latin typeface="Arial"/>
              <a:ea typeface="Arial"/>
              <a:cs typeface="Arial"/>
              <a:sym typeface="Arial"/>
            </a:endParaRPr>
          </a:p>
        </p:txBody>
      </p:sp>
      <p:sp>
        <p:nvSpPr>
          <p:cNvPr id="1229" name="Google Shape;1229;p48"/>
          <p:cNvSpPr txBox="1"/>
          <p:nvPr/>
        </p:nvSpPr>
        <p:spPr>
          <a:xfrm>
            <a:off x="7279827" y="5700573"/>
            <a:ext cx="4422783" cy="341632"/>
          </a:xfrm>
          <a:prstGeom prst="rect">
            <a:avLst/>
          </a:prstGeom>
          <a:noFill/>
          <a:ln>
            <a:noFill/>
          </a:ln>
        </p:spPr>
        <p:txBody>
          <a:bodyPr spcFirstLastPara="1" wrap="square" lIns="91425" tIns="45700" rIns="91425" bIns="45700" anchor="t" anchorCtr="0">
            <a:spAutoFit/>
          </a:bodyPr>
          <a:lstStyle/>
          <a:p>
            <a:pPr marL="190500" marR="0" lvl="0" indent="-190500" algn="ctr" rtl="0">
              <a:lnSpc>
                <a:spcPct val="90000"/>
              </a:lnSpc>
              <a:spcBef>
                <a:spcPts val="0"/>
              </a:spcBef>
              <a:spcAft>
                <a:spcPts val="0"/>
              </a:spcAft>
              <a:buClr>
                <a:srgbClr val="000000"/>
              </a:buClr>
              <a:buSzPts val="1800"/>
              <a:buFont typeface="Verdana"/>
              <a:buNone/>
            </a:pPr>
            <a:r>
              <a:rPr lang="en-US" sz="1800" b="0" i="0" u="none" strike="noStrike" cap="none">
                <a:solidFill>
                  <a:srgbClr val="000000"/>
                </a:solidFill>
                <a:latin typeface="Verdana"/>
                <a:ea typeface="Verdana"/>
                <a:cs typeface="Verdana"/>
                <a:sym typeface="Verdana"/>
              </a:rPr>
              <a:t>Patient Bounded Context</a:t>
            </a:r>
            <a:endParaRPr sz="1400" b="0" i="0" u="none" strike="noStrike" cap="none">
              <a:solidFill>
                <a:srgbClr val="000000"/>
              </a:solidFill>
              <a:latin typeface="Arial"/>
              <a:ea typeface="Arial"/>
              <a:cs typeface="Arial"/>
              <a:sym typeface="Arial"/>
            </a:endParaRPr>
          </a:p>
        </p:txBody>
      </p:sp>
      <p:sp>
        <p:nvSpPr>
          <p:cNvPr id="1230" name="Google Shape;1230;p48"/>
          <p:cNvSpPr txBox="1"/>
          <p:nvPr/>
        </p:nvSpPr>
        <p:spPr>
          <a:xfrm>
            <a:off x="2095500" y="6448701"/>
            <a:ext cx="10261600" cy="408830"/>
          </a:xfrm>
          <a:prstGeom prst="rect">
            <a:avLst/>
          </a:prstGeom>
          <a:noFill/>
          <a:ln>
            <a:noFill/>
          </a:ln>
        </p:spPr>
        <p:txBody>
          <a:bodyPr spcFirstLastPara="1" wrap="square" lIns="91425" tIns="45700" rIns="91425" bIns="45700"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1800" b="0" i="0" u="none" strike="noStrike" cap="none">
                <a:solidFill>
                  <a:schemeClr val="dk1"/>
                </a:solidFill>
                <a:latin typeface="Calibri"/>
                <a:ea typeface="Calibri"/>
                <a:cs typeface="Calibri"/>
                <a:sym typeface="Calibri"/>
              </a:rPr>
              <a:t>Please see </a:t>
            </a:r>
            <a:r>
              <a:rPr lang="en-US" sz="1800" b="0" i="0" u="none" strike="noStrike" cap="none">
                <a:solidFill>
                  <a:schemeClr val="accent5"/>
                </a:solidFill>
                <a:latin typeface="Calibri"/>
                <a:ea typeface="Calibri"/>
                <a:cs typeface="Calibri"/>
                <a:sym typeface="Calibri"/>
              </a:rPr>
              <a:t>https://miro.com/app/board/o9J_kvfvWeY=/?moveToWidget=3074457356476780707&amp;cot=14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34"/>
        <p:cNvGrpSpPr/>
        <p:nvPr/>
      </p:nvGrpSpPr>
      <p:grpSpPr>
        <a:xfrm>
          <a:off x="0" y="0"/>
          <a:ext cx="0" cy="0"/>
          <a:chOff x="0" y="0"/>
          <a:chExt cx="0" cy="0"/>
        </a:xfrm>
      </p:grpSpPr>
      <p:sp>
        <p:nvSpPr>
          <p:cNvPr id="1235" name="Google Shape;1235;p49"/>
          <p:cNvSpPr/>
          <p:nvPr/>
        </p:nvSpPr>
        <p:spPr>
          <a:xfrm>
            <a:off x="2135324" y="1448689"/>
            <a:ext cx="7921351" cy="2172901"/>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Exercise: Revisit our model and identify Bounded Contexts</a:t>
            </a:r>
            <a:endParaRPr sz="1400" b="0" i="0" u="none" strike="noStrike" cap="none">
              <a:solidFill>
                <a:srgbClr val="000000"/>
              </a:solidFill>
              <a:latin typeface="Arial"/>
              <a:ea typeface="Arial"/>
              <a:cs typeface="Arial"/>
              <a:sym typeface="Arial"/>
            </a:endParaRPr>
          </a:p>
          <a:p>
            <a:pPr marL="285750" marR="0" lvl="0" indent="-28575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Which parts of the business can be thought of in a highly decoupled way?</a:t>
            </a:r>
            <a:endParaRPr sz="1400" b="0" i="0" u="none" strike="noStrike" cap="none">
              <a:solidFill>
                <a:srgbClr val="000000"/>
              </a:solidFill>
              <a:latin typeface="Arial"/>
              <a:ea typeface="Arial"/>
              <a:cs typeface="Arial"/>
              <a:sym typeface="Arial"/>
            </a:endParaRPr>
          </a:p>
          <a:p>
            <a:pPr marL="285750" marR="0" lvl="0" indent="-133350" algn="l" rtl="0">
              <a:lnSpc>
                <a:spcPct val="122916"/>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a:p>
            <a:pPr marL="285750" marR="0" lvl="0" indent="-133350" algn="l" rtl="0">
              <a:lnSpc>
                <a:spcPct val="122916"/>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3E4043"/>
              </a:buClr>
              <a:buSzPts val="1200"/>
              <a:buFont typeface="Calibri"/>
              <a:buNone/>
            </a:pPr>
            <a:fld id="{00000000-1234-1234-1234-123412341234}" type="slidenum">
              <a:rPr lang="en-US" sz="1200" b="0" i="0" u="none" strike="noStrike" cap="none">
                <a:solidFill>
                  <a:srgbClr val="3E4043"/>
                </a:solidFill>
                <a:latin typeface="Calibri"/>
                <a:ea typeface="Calibri"/>
                <a:cs typeface="Calibri"/>
                <a:sym typeface="Calibri"/>
              </a:rPr>
              <a:t>5</a:t>
            </a:fld>
            <a:endParaRPr sz="1200" b="0" i="0" u="none" strike="noStrike" cap="none">
              <a:solidFill>
                <a:srgbClr val="3E4043"/>
              </a:solidFill>
              <a:latin typeface="Calibri"/>
              <a:ea typeface="Calibri"/>
              <a:cs typeface="Calibri"/>
              <a:sym typeface="Calibri"/>
            </a:endParaRPr>
          </a:p>
        </p:txBody>
      </p:sp>
      <p:sp>
        <p:nvSpPr>
          <p:cNvPr id="96" name="Google Shape;96;p5"/>
          <p:cNvSpPr txBox="1">
            <a:spLocks noGrp="1"/>
          </p:cNvSpPr>
          <p:nvPr>
            <p:ph type="title"/>
          </p:nvPr>
        </p:nvSpPr>
        <p:spPr>
          <a:xfrm>
            <a:off x="626411" y="335322"/>
            <a:ext cx="10895030" cy="86789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800"/>
              <a:t>Domain Driven Design tackles solution complexity by focusing on the details of the business domain</a:t>
            </a:r>
            <a:endParaRPr sz="4000"/>
          </a:p>
        </p:txBody>
      </p:sp>
      <p:cxnSp>
        <p:nvCxnSpPr>
          <p:cNvPr id="97" name="Google Shape;97;p5"/>
          <p:cNvCxnSpPr/>
          <p:nvPr/>
        </p:nvCxnSpPr>
        <p:spPr>
          <a:xfrm rot="10800000" flipH="1">
            <a:off x="902750" y="3451592"/>
            <a:ext cx="4414746" cy="27904"/>
          </a:xfrm>
          <a:prstGeom prst="straightConnector1">
            <a:avLst/>
          </a:prstGeom>
          <a:noFill/>
          <a:ln w="19050" cap="flat" cmpd="sng">
            <a:solidFill>
              <a:srgbClr val="000000"/>
            </a:solidFill>
            <a:prstDash val="solid"/>
            <a:miter lim="800000"/>
            <a:headEnd type="none" w="sm" len="sm"/>
            <a:tailEnd type="none" w="sm" len="sm"/>
          </a:ln>
        </p:spPr>
      </p:cxnSp>
      <p:sp>
        <p:nvSpPr>
          <p:cNvPr id="98" name="Google Shape;98;p5"/>
          <p:cNvSpPr/>
          <p:nvPr/>
        </p:nvSpPr>
        <p:spPr>
          <a:xfrm>
            <a:off x="2331792" y="3266926"/>
            <a:ext cx="1716560"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Key Principles </a:t>
            </a:r>
            <a:endParaRPr sz="2000" b="0" i="0" u="none" strike="noStrike" cap="none">
              <a:solidFill>
                <a:srgbClr val="000000"/>
              </a:solidFill>
              <a:latin typeface="Calibri"/>
              <a:ea typeface="Calibri"/>
              <a:cs typeface="Calibri"/>
              <a:sym typeface="Calibri"/>
            </a:endParaRPr>
          </a:p>
        </p:txBody>
      </p:sp>
      <p:sp>
        <p:nvSpPr>
          <p:cNvPr id="99" name="Google Shape;99;p5"/>
          <p:cNvSpPr/>
          <p:nvPr/>
        </p:nvSpPr>
        <p:spPr>
          <a:xfrm>
            <a:off x="626410" y="3667036"/>
            <a:ext cx="5677459" cy="230828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1800" b="0" i="0" u="none" strike="noStrike" cap="none">
                <a:solidFill>
                  <a:srgbClr val="000000"/>
                </a:solidFill>
                <a:latin typeface="Calibri"/>
                <a:ea typeface="Calibri"/>
                <a:cs typeface="Calibri"/>
                <a:sym typeface="Calibri"/>
              </a:rPr>
              <a:t>Capture the domain model, in domain terms, through </a:t>
            </a:r>
            <a:r>
              <a:rPr lang="en-US" sz="1800" b="1" i="0" u="none" strike="noStrike" cap="none">
                <a:solidFill>
                  <a:srgbClr val="000000"/>
                </a:solidFill>
                <a:latin typeface="Calibri"/>
                <a:ea typeface="Calibri"/>
                <a:cs typeface="Calibri"/>
                <a:sym typeface="Calibri"/>
              </a:rPr>
              <a:t>frequent interaction with domain experts</a:t>
            </a:r>
            <a:endParaRPr sz="18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1800" b="0" i="0" u="none" strike="noStrike" cap="none">
                <a:solidFill>
                  <a:srgbClr val="000000"/>
                </a:solidFill>
                <a:latin typeface="Calibri"/>
                <a:ea typeface="Calibri"/>
                <a:cs typeface="Calibri"/>
                <a:sym typeface="Calibri"/>
              </a:rPr>
              <a:t>Embed the domain terminology </a:t>
            </a:r>
            <a:r>
              <a:rPr lang="en-US" sz="1800" b="1" i="0" u="none" strike="noStrike" cap="none">
                <a:solidFill>
                  <a:srgbClr val="000000"/>
                </a:solidFill>
                <a:latin typeface="Calibri"/>
                <a:ea typeface="Calibri"/>
                <a:cs typeface="Calibri"/>
                <a:sym typeface="Calibri"/>
              </a:rPr>
              <a:t>into your code</a:t>
            </a:r>
            <a:endParaRPr sz="18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1800" b="0" i="0" u="none" strike="noStrike" cap="none">
                <a:solidFill>
                  <a:srgbClr val="000000"/>
                </a:solidFill>
                <a:latin typeface="Calibri"/>
                <a:ea typeface="Calibri"/>
                <a:cs typeface="Calibri"/>
                <a:sym typeface="Calibri"/>
              </a:rPr>
              <a:t>Separate all domain logic from corruption</a:t>
            </a:r>
            <a:endParaRPr sz="18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1800" b="0" i="0" u="none" strike="noStrike" cap="none">
                <a:solidFill>
                  <a:srgbClr val="000000"/>
                </a:solidFill>
                <a:latin typeface="Calibri"/>
                <a:ea typeface="Calibri"/>
                <a:cs typeface="Calibri"/>
                <a:sym typeface="Calibri"/>
              </a:rPr>
              <a:t>Frame all dialogue about the solution in terms of the model, forming a </a:t>
            </a:r>
            <a:r>
              <a:rPr lang="en-US" sz="1800" b="1" i="1" u="none" strike="noStrike" cap="none">
                <a:solidFill>
                  <a:srgbClr val="000000"/>
                </a:solidFill>
                <a:latin typeface="Calibri"/>
                <a:ea typeface="Calibri"/>
                <a:cs typeface="Calibri"/>
                <a:sym typeface="Calibri"/>
              </a:rPr>
              <a:t>Ubiquitous Language</a:t>
            </a:r>
            <a:endParaRPr sz="18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1800" b="0" i="0" u="none" strike="noStrike" cap="none">
                <a:solidFill>
                  <a:srgbClr val="000000"/>
                </a:solidFill>
                <a:latin typeface="Calibri"/>
                <a:ea typeface="Calibri"/>
                <a:cs typeface="Calibri"/>
                <a:sym typeface="Calibri"/>
              </a:rPr>
              <a:t>Divide the domain into separate sub-domains, separated by </a:t>
            </a:r>
            <a:r>
              <a:rPr lang="en-US" sz="1800" b="1" i="1" u="none" strike="noStrike" cap="none">
                <a:solidFill>
                  <a:srgbClr val="000000"/>
                </a:solidFill>
                <a:latin typeface="Calibri"/>
                <a:ea typeface="Calibri"/>
                <a:cs typeface="Calibri"/>
                <a:sym typeface="Calibri"/>
              </a:rPr>
              <a:t>bounded contexts</a:t>
            </a:r>
            <a:endParaRPr sz="1800" b="0" i="0" u="none" strike="noStrike" cap="none">
              <a:solidFill>
                <a:srgbClr val="000000"/>
              </a:solidFill>
              <a:latin typeface="Arial"/>
              <a:ea typeface="Arial"/>
              <a:cs typeface="Arial"/>
              <a:sym typeface="Arial"/>
            </a:endParaRPr>
          </a:p>
        </p:txBody>
      </p:sp>
      <p:sp>
        <p:nvSpPr>
          <p:cNvPr id="100" name="Google Shape;100;p5"/>
          <p:cNvSpPr/>
          <p:nvPr/>
        </p:nvSpPr>
        <p:spPr>
          <a:xfrm>
            <a:off x="626410" y="1199965"/>
            <a:ext cx="8265041"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US" sz="1800" b="1" i="0" u="none" strike="noStrike" cap="none">
                <a:solidFill>
                  <a:srgbClr val="000000"/>
                </a:solidFill>
                <a:latin typeface="Calibri"/>
                <a:ea typeface="Calibri"/>
                <a:cs typeface="Calibri"/>
                <a:sym typeface="Calibri"/>
              </a:rPr>
              <a:t>Tight collaboration </a:t>
            </a:r>
            <a:r>
              <a:rPr lang="en-US" sz="1800" b="0" i="0" u="none" strike="noStrike" cap="none">
                <a:solidFill>
                  <a:srgbClr val="000000"/>
                </a:solidFill>
                <a:latin typeface="Calibri"/>
                <a:ea typeface="Calibri"/>
                <a:cs typeface="Calibri"/>
                <a:sym typeface="Calibri"/>
              </a:rPr>
              <a:t>between technical and domain experts</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1800" b="0" i="0" u="none" strike="noStrike" cap="none">
                <a:solidFill>
                  <a:srgbClr val="000000"/>
                </a:solidFill>
                <a:latin typeface="Calibri"/>
                <a:ea typeface="Calibri"/>
                <a:cs typeface="Calibri"/>
                <a:sym typeface="Calibri"/>
              </a:rPr>
              <a:t>Divide the domain into separate </a:t>
            </a:r>
            <a:r>
              <a:rPr lang="en-US" sz="1800" b="0" i="1" u="none" strike="noStrike" cap="none">
                <a:solidFill>
                  <a:srgbClr val="000000"/>
                </a:solidFill>
                <a:latin typeface="Calibri"/>
                <a:ea typeface="Calibri"/>
                <a:cs typeface="Calibri"/>
                <a:sym typeface="Calibri"/>
              </a:rPr>
              <a:t>Bounded Contexts </a:t>
            </a:r>
            <a:r>
              <a:rPr lang="en-US" sz="1800" b="1" i="0" u="none" strike="noStrike" cap="none">
                <a:solidFill>
                  <a:srgbClr val="000000"/>
                </a:solidFill>
                <a:latin typeface="Calibri"/>
                <a:ea typeface="Calibri"/>
                <a:cs typeface="Calibri"/>
                <a:sym typeface="Calibri"/>
              </a:rPr>
              <a:t>built by different teams</a:t>
            </a:r>
            <a:endParaRPr sz="18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1800" b="0" i="0" u="none" strike="noStrike" cap="none">
                <a:solidFill>
                  <a:srgbClr val="000000"/>
                </a:solidFill>
                <a:latin typeface="Calibri"/>
                <a:ea typeface="Calibri"/>
                <a:cs typeface="Calibri"/>
                <a:sym typeface="Calibri"/>
              </a:rPr>
              <a:t>Tightly </a:t>
            </a:r>
            <a:r>
              <a:rPr lang="en-US" sz="1800" b="1" i="0" u="none" strike="noStrike" cap="none">
                <a:solidFill>
                  <a:srgbClr val="000000"/>
                </a:solidFill>
                <a:latin typeface="Calibri"/>
                <a:ea typeface="Calibri"/>
                <a:cs typeface="Calibri"/>
                <a:sym typeface="Calibri"/>
              </a:rPr>
              <a:t>aligns</a:t>
            </a:r>
            <a:r>
              <a:rPr lang="en-US" sz="1800" b="0" i="0" u="none" strike="noStrike" cap="none">
                <a:solidFill>
                  <a:srgbClr val="000000"/>
                </a:solidFill>
                <a:latin typeface="Calibri"/>
                <a:ea typeface="Calibri"/>
                <a:cs typeface="Calibri"/>
                <a:sym typeface="Calibri"/>
              </a:rPr>
              <a:t> models, language and business logic code</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1800" b="0" i="0" u="none" strike="noStrike" cap="none">
                <a:solidFill>
                  <a:srgbClr val="000000"/>
                </a:solidFill>
                <a:latin typeface="Calibri"/>
                <a:ea typeface="Calibri"/>
                <a:cs typeface="Calibri"/>
                <a:sym typeface="Calibri"/>
              </a:rPr>
              <a:t>Results in a </a:t>
            </a:r>
            <a:r>
              <a:rPr lang="en-US" sz="1800" b="0" i="1" u="none" strike="noStrike" cap="none">
                <a:solidFill>
                  <a:srgbClr val="000000"/>
                </a:solidFill>
                <a:latin typeface="Calibri"/>
                <a:ea typeface="Calibri"/>
                <a:cs typeface="Calibri"/>
                <a:sym typeface="Calibri"/>
              </a:rPr>
              <a:t>Ubiquitous Language</a:t>
            </a:r>
            <a:endParaRPr sz="1800" b="0" i="0" u="none" strike="noStrike" cap="none">
              <a:solidFill>
                <a:srgbClr val="000000"/>
              </a:solidFill>
              <a:latin typeface="Calibri"/>
              <a:ea typeface="Calibri"/>
              <a:cs typeface="Calibri"/>
              <a:sym typeface="Calibri"/>
            </a:endParaRPr>
          </a:p>
        </p:txBody>
      </p:sp>
      <p:sp>
        <p:nvSpPr>
          <p:cNvPr id="101" name="Google Shape;101;p5"/>
          <p:cNvSpPr/>
          <p:nvPr/>
        </p:nvSpPr>
        <p:spPr>
          <a:xfrm>
            <a:off x="626411" y="2501885"/>
            <a:ext cx="6096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Domain Driven Design tightly aligns the software solution with the business problem</a:t>
            </a:r>
            <a:endParaRPr sz="1400" b="0" i="0" u="none" strike="noStrike" cap="none">
              <a:solidFill>
                <a:srgbClr val="000000"/>
              </a:solidFill>
              <a:latin typeface="Arial"/>
              <a:ea typeface="Arial"/>
              <a:cs typeface="Arial"/>
              <a:sym typeface="Arial"/>
            </a:endParaRPr>
          </a:p>
        </p:txBody>
      </p:sp>
      <p:sp>
        <p:nvSpPr>
          <p:cNvPr id="102" name="Google Shape;102;p5"/>
          <p:cNvSpPr/>
          <p:nvPr/>
        </p:nvSpPr>
        <p:spPr>
          <a:xfrm>
            <a:off x="7910692" y="3406479"/>
            <a:ext cx="2599715" cy="2788201"/>
          </a:xfrm>
          <a:prstGeom prst="flowChartMagneticDisk">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Repository</a:t>
            </a:r>
            <a:endParaRPr sz="1400" b="0" i="0" u="none" strike="noStrike" cap="none">
              <a:solidFill>
                <a:srgbClr val="000000"/>
              </a:solidFill>
              <a:latin typeface="Arial"/>
              <a:ea typeface="Arial"/>
              <a:cs typeface="Arial"/>
              <a:sym typeface="Arial"/>
            </a:endParaRPr>
          </a:p>
        </p:txBody>
      </p:sp>
      <p:sp>
        <p:nvSpPr>
          <p:cNvPr id="103" name="Google Shape;103;p5"/>
          <p:cNvSpPr/>
          <p:nvPr/>
        </p:nvSpPr>
        <p:spPr>
          <a:xfrm>
            <a:off x="6485336" y="1923095"/>
            <a:ext cx="5257145" cy="4702144"/>
          </a:xfrm>
          <a:prstGeom prst="ellipse">
            <a:avLst/>
          </a:prstGeom>
          <a:noFill/>
          <a:ln w="2857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7548794" y="2468263"/>
            <a:ext cx="3162405" cy="650205"/>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Service</a:t>
            </a:r>
            <a:endParaRPr sz="1400" b="0" i="0" u="none" strike="noStrike" cap="none">
              <a:solidFill>
                <a:srgbClr val="000000"/>
              </a:solidFill>
              <a:latin typeface="Arial"/>
              <a:ea typeface="Arial"/>
              <a:cs typeface="Arial"/>
              <a:sym typeface="Arial"/>
            </a:endParaRPr>
          </a:p>
        </p:txBody>
      </p:sp>
      <p:grpSp>
        <p:nvGrpSpPr>
          <p:cNvPr id="105" name="Google Shape;105;p5"/>
          <p:cNvGrpSpPr/>
          <p:nvPr/>
        </p:nvGrpSpPr>
        <p:grpSpPr>
          <a:xfrm>
            <a:off x="8476203" y="4677893"/>
            <a:ext cx="1600112" cy="1362850"/>
            <a:chOff x="8759603" y="3593102"/>
            <a:chExt cx="2229020" cy="2204109"/>
          </a:xfrm>
        </p:grpSpPr>
        <p:sp>
          <p:nvSpPr>
            <p:cNvPr id="106" name="Google Shape;106;p5"/>
            <p:cNvSpPr/>
            <p:nvPr/>
          </p:nvSpPr>
          <p:spPr>
            <a:xfrm>
              <a:off x="8915207" y="3805316"/>
              <a:ext cx="2073416" cy="1991895"/>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107" name="Google Shape;107;p5"/>
            <p:cNvSpPr/>
            <p:nvPr/>
          </p:nvSpPr>
          <p:spPr>
            <a:xfrm>
              <a:off x="8855991" y="3699509"/>
              <a:ext cx="2073416" cy="1991895"/>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108" name="Google Shape;108;p5"/>
            <p:cNvSpPr/>
            <p:nvPr/>
          </p:nvSpPr>
          <p:spPr>
            <a:xfrm>
              <a:off x="8759603" y="3593102"/>
              <a:ext cx="2073416" cy="1991895"/>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cxnSp>
          <p:nvCxnSpPr>
            <p:cNvPr id="109" name="Google Shape;109;p5"/>
            <p:cNvCxnSpPr>
              <a:stCxn id="110" idx="2"/>
              <a:endCxn id="111" idx="1"/>
            </p:cNvCxnSpPr>
            <p:nvPr/>
          </p:nvCxnSpPr>
          <p:spPr>
            <a:xfrm rot="-5400000" flipH="1">
              <a:off x="9455785" y="4448851"/>
              <a:ext cx="324300" cy="276900"/>
            </a:xfrm>
            <a:prstGeom prst="bentConnector2">
              <a:avLst/>
            </a:prstGeom>
            <a:noFill/>
            <a:ln w="19050" cap="flat" cmpd="sng">
              <a:solidFill>
                <a:schemeClr val="dk1"/>
              </a:solidFill>
              <a:prstDash val="solid"/>
              <a:miter lim="800000"/>
              <a:headEnd type="none" w="sm" len="sm"/>
              <a:tailEnd type="stealth" w="med" len="med"/>
            </a:ln>
          </p:spPr>
        </p:cxnSp>
        <p:grpSp>
          <p:nvGrpSpPr>
            <p:cNvPr id="112" name="Google Shape;112;p5"/>
            <p:cNvGrpSpPr/>
            <p:nvPr/>
          </p:nvGrpSpPr>
          <p:grpSpPr>
            <a:xfrm>
              <a:off x="8866037" y="3749795"/>
              <a:ext cx="1818571" cy="1716550"/>
              <a:chOff x="8050176" y="3477324"/>
              <a:chExt cx="1653246" cy="1560500"/>
            </a:xfrm>
          </p:grpSpPr>
          <p:sp>
            <p:nvSpPr>
              <p:cNvPr id="110" name="Google Shape;110;p5"/>
              <p:cNvSpPr/>
              <p:nvPr/>
            </p:nvSpPr>
            <p:spPr>
              <a:xfrm>
                <a:off x="8050176" y="3477324"/>
                <a:ext cx="1115360" cy="613960"/>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Domain Aggregate</a:t>
                </a:r>
                <a:endParaRPr sz="1400" b="0" i="0" u="none" strike="noStrike" cap="none">
                  <a:solidFill>
                    <a:srgbClr val="000000"/>
                  </a:solidFill>
                  <a:latin typeface="Arial"/>
                  <a:ea typeface="Arial"/>
                  <a:cs typeface="Arial"/>
                  <a:sym typeface="Arial"/>
                </a:endParaRPr>
              </a:p>
            </p:txBody>
          </p:sp>
          <p:sp>
            <p:nvSpPr>
              <p:cNvPr id="111" name="Google Shape;111;p5"/>
              <p:cNvSpPr/>
              <p:nvPr/>
            </p:nvSpPr>
            <p:spPr>
              <a:xfrm>
                <a:off x="8859544" y="4195549"/>
                <a:ext cx="837986" cy="381221"/>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113" name="Google Shape;113;p5"/>
              <p:cNvSpPr/>
              <p:nvPr/>
            </p:nvSpPr>
            <p:spPr>
              <a:xfrm>
                <a:off x="8865436" y="4656603"/>
                <a:ext cx="837986" cy="381221"/>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000000"/>
                  </a:solidFill>
                  <a:latin typeface="Calibri"/>
                  <a:ea typeface="Calibri"/>
                  <a:cs typeface="Calibri"/>
                  <a:sym typeface="Calibri"/>
                </a:endParaRPr>
              </a:p>
            </p:txBody>
          </p:sp>
          <p:cxnSp>
            <p:nvCxnSpPr>
              <p:cNvPr id="114" name="Google Shape;114;p5"/>
              <p:cNvCxnSpPr>
                <a:stCxn id="110" idx="2"/>
                <a:endCxn id="113" idx="1"/>
              </p:cNvCxnSpPr>
              <p:nvPr/>
            </p:nvCxnSpPr>
            <p:spPr>
              <a:xfrm rot="-5400000" flipH="1">
                <a:off x="8358706" y="4340434"/>
                <a:ext cx="756000" cy="257700"/>
              </a:xfrm>
              <a:prstGeom prst="bentConnector2">
                <a:avLst/>
              </a:prstGeom>
              <a:noFill/>
              <a:ln w="19050" cap="flat" cmpd="sng">
                <a:solidFill>
                  <a:schemeClr val="dk1"/>
                </a:solidFill>
                <a:prstDash val="solid"/>
                <a:miter lim="800000"/>
                <a:headEnd type="none" w="sm" len="sm"/>
                <a:tailEnd type="stealth" w="med" len="med"/>
              </a:ln>
            </p:spPr>
          </p:cxnSp>
        </p:grpSp>
      </p:grpSp>
      <p:cxnSp>
        <p:nvCxnSpPr>
          <p:cNvPr id="115" name="Google Shape;115;p5"/>
          <p:cNvCxnSpPr/>
          <p:nvPr/>
        </p:nvCxnSpPr>
        <p:spPr>
          <a:xfrm rot="-5400000">
            <a:off x="7890527" y="3548800"/>
            <a:ext cx="861000" cy="600"/>
          </a:xfrm>
          <a:prstGeom prst="bentConnector3">
            <a:avLst>
              <a:gd name="adj1" fmla="val 50007"/>
            </a:avLst>
          </a:prstGeom>
          <a:noFill/>
          <a:ln w="28575" cap="flat" cmpd="sng">
            <a:solidFill>
              <a:schemeClr val="dk1"/>
            </a:solidFill>
            <a:prstDash val="solid"/>
            <a:miter lim="800000"/>
            <a:headEnd type="none" w="sm" len="sm"/>
            <a:tailEnd type="stealth" w="med" len="med"/>
          </a:ln>
        </p:spPr>
      </p:cxnSp>
      <p:cxnSp>
        <p:nvCxnSpPr>
          <p:cNvPr id="116" name="Google Shape;116;p5"/>
          <p:cNvCxnSpPr/>
          <p:nvPr/>
        </p:nvCxnSpPr>
        <p:spPr>
          <a:xfrm rot="-5400000" flipH="1">
            <a:off x="8247276" y="3598784"/>
            <a:ext cx="951300" cy="600"/>
          </a:xfrm>
          <a:prstGeom prst="bentConnector3">
            <a:avLst>
              <a:gd name="adj1" fmla="val 49997"/>
            </a:avLst>
          </a:prstGeom>
          <a:noFill/>
          <a:ln w="28575" cap="flat" cmpd="sng">
            <a:solidFill>
              <a:schemeClr val="dk1"/>
            </a:solidFill>
            <a:prstDash val="solid"/>
            <a:miter lim="800000"/>
            <a:headEnd type="none" w="sm" len="sm"/>
            <a:tailEnd type="stealth" w="med" len="med"/>
          </a:ln>
        </p:spPr>
      </p:cxnSp>
      <p:sp>
        <p:nvSpPr>
          <p:cNvPr id="117" name="Google Shape;117;p5"/>
          <p:cNvSpPr/>
          <p:nvPr/>
        </p:nvSpPr>
        <p:spPr>
          <a:xfrm rot="1944155">
            <a:off x="9792409" y="2244994"/>
            <a:ext cx="1815562" cy="369332"/>
          </a:xfrm>
          <a:prstGeom prst="rect">
            <a:avLst/>
          </a:prstGeom>
        </p:spPr>
        <p:txBody>
          <a:bodyPr>
            <a:prstTxWarp prst="textPlain">
              <a:avLst/>
            </a:prstTxWarp>
          </a:bodyPr>
          <a:lstStyle/>
          <a:p>
            <a:pPr lvl="0" algn="ctr"/>
            <a:r>
              <a:rPr b="0" i="0">
                <a:ln>
                  <a:noFill/>
                </a:ln>
                <a:solidFill>
                  <a:srgbClr val="000000"/>
                </a:solidFill>
                <a:latin typeface="Calibri"/>
              </a:rPr>
              <a:t>Bounded Context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39"/>
        <p:cNvGrpSpPr/>
        <p:nvPr/>
      </p:nvGrpSpPr>
      <p:grpSpPr>
        <a:xfrm>
          <a:off x="0" y="0"/>
          <a:ext cx="0" cy="0"/>
          <a:chOff x="0" y="0"/>
          <a:chExt cx="0" cy="0"/>
        </a:xfrm>
      </p:grpSpPr>
      <p:sp>
        <p:nvSpPr>
          <p:cNvPr id="1240" name="Google Shape;1240;p17"/>
          <p:cNvSpPr/>
          <p:nvPr/>
        </p:nvSpPr>
        <p:spPr>
          <a:xfrm>
            <a:off x="2135324" y="1112181"/>
            <a:ext cx="7921351" cy="5087929"/>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Exercise: Clean Up</a:t>
            </a:r>
            <a:endParaRPr sz="1400" b="0" i="0" u="none" strike="noStrike" cap="none">
              <a:solidFill>
                <a:srgbClr val="000000"/>
              </a:solidFill>
              <a:latin typeface="Arial"/>
              <a:ea typeface="Arial"/>
              <a:cs typeface="Arial"/>
              <a:sym typeface="Arial"/>
            </a:endParaRPr>
          </a:p>
          <a:p>
            <a:pPr marL="0" marR="0" lvl="0" indent="0" algn="l" rtl="0">
              <a:lnSpc>
                <a:spcPct val="122916"/>
              </a:lnSpc>
              <a:spcBef>
                <a:spcPts val="0"/>
              </a:spcBef>
              <a:spcAft>
                <a:spcPts val="0"/>
              </a:spcAft>
              <a:buClr>
                <a:srgbClr val="000000"/>
              </a:buClr>
              <a:buSzPts val="2400"/>
              <a:buFont typeface="Calibri"/>
              <a:buNone/>
            </a:pPr>
            <a:endParaRPr sz="2400" b="1" i="0" u="none" strike="noStrike" cap="none">
              <a:solidFill>
                <a:srgbClr val="000000"/>
              </a:solidFill>
              <a:latin typeface="Calibri"/>
              <a:ea typeface="Calibri"/>
              <a:cs typeface="Calibri"/>
              <a:sym typeface="Calibri"/>
            </a:endParaRPr>
          </a:p>
          <a:p>
            <a:pPr marL="0" marR="0" lvl="0" indent="0" algn="l" rtl="0">
              <a:lnSpc>
                <a:spcPct val="122916"/>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Focus on</a:t>
            </a:r>
            <a:endParaRPr sz="1400" b="0" i="0" u="none" strike="noStrike" cap="none">
              <a:solidFill>
                <a:srgbClr val="000000"/>
              </a:solidFill>
              <a:latin typeface="Arial"/>
              <a:ea typeface="Arial"/>
              <a:cs typeface="Arial"/>
              <a:sym typeface="Arial"/>
            </a:endParaRPr>
          </a:p>
          <a:p>
            <a:pPr marL="285750" marR="0" lvl="0" indent="-28575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Refine the </a:t>
            </a:r>
            <a:r>
              <a:rPr lang="en-US" sz="2400" b="1" i="0" u="sng" strike="noStrike" cap="none">
                <a:solidFill>
                  <a:srgbClr val="000000"/>
                </a:solidFill>
                <a:latin typeface="Calibri"/>
                <a:ea typeface="Calibri"/>
                <a:cs typeface="Calibri"/>
                <a:sym typeface="Calibri"/>
              </a:rPr>
              <a:t>Language</a:t>
            </a:r>
            <a:r>
              <a:rPr lang="en-US" sz="2400" b="1" i="0" u="none" strike="noStrike" cap="none">
                <a:solidFill>
                  <a:srgbClr val="000000"/>
                </a:solidFill>
                <a:latin typeface="Calibri"/>
                <a:ea typeface="Calibri"/>
                <a:cs typeface="Calibri"/>
                <a:sym typeface="Calibri"/>
              </a:rPr>
              <a:t> in the classes for the </a:t>
            </a:r>
            <a:r>
              <a:rPr lang="en-US" sz="2400" b="1" i="0" u="sng" strike="noStrike" cap="none">
                <a:solidFill>
                  <a:srgbClr val="000000"/>
                </a:solidFill>
                <a:latin typeface="Calibri"/>
                <a:ea typeface="Calibri"/>
                <a:cs typeface="Calibri"/>
                <a:sym typeface="Calibri"/>
              </a:rPr>
              <a:t>responsibilities</a:t>
            </a:r>
            <a:endParaRPr sz="1400" b="0" i="0" u="none" strike="noStrike" cap="none">
              <a:solidFill>
                <a:srgbClr val="000000"/>
              </a:solidFill>
              <a:latin typeface="Arial"/>
              <a:ea typeface="Arial"/>
              <a:cs typeface="Arial"/>
              <a:sym typeface="Arial"/>
            </a:endParaRPr>
          </a:p>
          <a:p>
            <a:pPr marL="285750" marR="0" lvl="0" indent="-28575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Make sure the lines connecting to the cards have the appropriate </a:t>
            </a:r>
            <a:r>
              <a:rPr lang="en-US" sz="2400" b="1" i="0" u="sng" strike="noStrike" cap="none">
                <a:solidFill>
                  <a:srgbClr val="000000"/>
                </a:solidFill>
                <a:latin typeface="Calibri"/>
                <a:ea typeface="Calibri"/>
                <a:cs typeface="Calibri"/>
                <a:sym typeface="Calibri"/>
              </a:rPr>
              <a:t>collaborators</a:t>
            </a:r>
            <a:endParaRPr sz="1400" b="0" i="0" u="none" strike="noStrike" cap="none">
              <a:solidFill>
                <a:srgbClr val="000000"/>
              </a:solidFill>
              <a:latin typeface="Arial"/>
              <a:ea typeface="Arial"/>
              <a:cs typeface="Arial"/>
              <a:sym typeface="Arial"/>
            </a:endParaRPr>
          </a:p>
          <a:p>
            <a:pPr marL="285750" marR="0" lvl="0" indent="-28575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Identify any </a:t>
            </a:r>
            <a:r>
              <a:rPr lang="en-US" sz="2400" b="1" i="0" u="sng" strike="noStrike" cap="none">
                <a:solidFill>
                  <a:srgbClr val="000000"/>
                </a:solidFill>
                <a:latin typeface="Calibri"/>
                <a:ea typeface="Calibri"/>
                <a:cs typeface="Calibri"/>
                <a:sym typeface="Calibri"/>
              </a:rPr>
              <a:t>missing</a:t>
            </a:r>
            <a:r>
              <a:rPr lang="en-US" sz="2400" b="1" i="0" u="none" strike="noStrike" cap="none">
                <a:solidFill>
                  <a:srgbClr val="000000"/>
                </a:solidFill>
                <a:latin typeface="Calibri"/>
                <a:ea typeface="Calibri"/>
                <a:cs typeface="Calibri"/>
                <a:sym typeface="Calibri"/>
              </a:rPr>
              <a:t> Entities, Value Objects, Roots, and Aggregates</a:t>
            </a:r>
            <a:endParaRPr sz="1400" b="0" i="0" u="none" strike="noStrike" cap="none">
              <a:solidFill>
                <a:srgbClr val="000000"/>
              </a:solidFill>
              <a:latin typeface="Arial"/>
              <a:ea typeface="Arial"/>
              <a:cs typeface="Arial"/>
              <a:sym typeface="Arial"/>
            </a:endParaRPr>
          </a:p>
          <a:p>
            <a:pPr marL="285750" marR="0" lvl="0" indent="-28575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Identify any Contexts that are </a:t>
            </a:r>
            <a:r>
              <a:rPr lang="en-US" sz="2400" b="1" i="0" u="sng" strike="noStrike" cap="none">
                <a:solidFill>
                  <a:srgbClr val="000000"/>
                </a:solidFill>
                <a:latin typeface="Calibri"/>
                <a:ea typeface="Calibri"/>
                <a:cs typeface="Calibri"/>
                <a:sym typeface="Calibri"/>
              </a:rPr>
              <a:t>outside</a:t>
            </a:r>
            <a:r>
              <a:rPr lang="en-US" sz="2400" b="1" i="0" u="none" strike="noStrike" cap="none">
                <a:solidFill>
                  <a:srgbClr val="000000"/>
                </a:solidFill>
                <a:latin typeface="Calibri"/>
                <a:ea typeface="Calibri"/>
                <a:cs typeface="Calibri"/>
                <a:sym typeface="Calibri"/>
              </a:rPr>
              <a:t> of your primary </a:t>
            </a:r>
            <a:r>
              <a:rPr lang="en-US" sz="2400" b="1" i="0" u="sng" strike="noStrike" cap="none">
                <a:solidFill>
                  <a:srgbClr val="000000"/>
                </a:solidFill>
                <a:latin typeface="Calibri"/>
                <a:ea typeface="Calibri"/>
                <a:cs typeface="Calibri"/>
                <a:sym typeface="Calibri"/>
              </a:rPr>
              <a:t>Bounded Context</a:t>
            </a:r>
            <a:endParaRPr sz="1400" b="0" i="0" u="none" strike="noStrike" cap="none">
              <a:solidFill>
                <a:srgbClr val="000000"/>
              </a:solidFill>
              <a:latin typeface="Arial"/>
              <a:ea typeface="Arial"/>
              <a:cs typeface="Arial"/>
              <a:sym typeface="Arial"/>
            </a:endParaRPr>
          </a:p>
          <a:p>
            <a:pPr marL="285750" marR="0" lvl="0" indent="-285750" algn="l" rtl="0">
              <a:lnSpc>
                <a:spcPct val="122916"/>
              </a:lnSpc>
              <a:spcBef>
                <a:spcPts val="0"/>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Walk through and refine the Story Map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50"/>
          <p:cNvSpPr txBox="1">
            <a:spLocks noGrp="1"/>
          </p:cNvSpPr>
          <p:nvPr>
            <p:ph type="title"/>
          </p:nvPr>
        </p:nvSpPr>
        <p:spPr>
          <a:xfrm>
            <a:off x="630936" y="2357464"/>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Subsystem Shaping</a:t>
            </a:r>
            <a:endParaRPr/>
          </a:p>
        </p:txBody>
      </p:sp>
      <p:sp>
        <p:nvSpPr>
          <p:cNvPr id="1246" name="Google Shape;1246;p50"/>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lt1"/>
              </a:buClr>
              <a:buSzPts val="1200"/>
              <a:buFont typeface="Calibri"/>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51"/>
          <p:cNvSpPr txBox="1"/>
          <p:nvPr/>
        </p:nvSpPr>
        <p:spPr>
          <a:xfrm>
            <a:off x="285037" y="118127"/>
            <a:ext cx="6475469" cy="49244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Kanban – Subsystem Shaping</a:t>
            </a:r>
            <a:endParaRPr sz="3200" b="1" i="0" u="none" strike="noStrike" cap="none">
              <a:solidFill>
                <a:srgbClr val="000000"/>
              </a:solidFill>
              <a:latin typeface="Arial"/>
              <a:ea typeface="Arial"/>
              <a:cs typeface="Arial"/>
              <a:sym typeface="Arial"/>
            </a:endParaRPr>
          </a:p>
        </p:txBody>
      </p:sp>
      <p:sp>
        <p:nvSpPr>
          <p:cNvPr id="1253" name="Google Shape;1253;p51"/>
          <p:cNvSpPr txBox="1"/>
          <p:nvPr/>
        </p:nvSpPr>
        <p:spPr>
          <a:xfrm>
            <a:off x="285040" y="607567"/>
            <a:ext cx="105707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Identify events crossing bounded context boundaries.</a:t>
            </a:r>
            <a:endParaRPr sz="1600" b="0" i="0" u="none" strike="noStrike" cap="none">
              <a:solidFill>
                <a:srgbClr val="000000"/>
              </a:solidFill>
              <a:latin typeface="Arial"/>
              <a:ea typeface="Arial"/>
              <a:cs typeface="Arial"/>
              <a:sym typeface="Arial"/>
            </a:endParaRPr>
          </a:p>
        </p:txBody>
      </p:sp>
      <p:grpSp>
        <p:nvGrpSpPr>
          <p:cNvPr id="1254" name="Google Shape;1254;p51"/>
          <p:cNvGrpSpPr/>
          <p:nvPr/>
        </p:nvGrpSpPr>
        <p:grpSpPr>
          <a:xfrm>
            <a:off x="535586" y="1051916"/>
            <a:ext cx="11089845" cy="2818676"/>
            <a:chOff x="535586" y="1051916"/>
            <a:chExt cx="11089845" cy="2818676"/>
          </a:xfrm>
        </p:grpSpPr>
        <p:cxnSp>
          <p:nvCxnSpPr>
            <p:cNvPr id="1255" name="Google Shape;1255;p51"/>
            <p:cNvCxnSpPr>
              <a:stCxn id="1256" idx="2"/>
              <a:endCxn id="1257" idx="2"/>
            </p:cNvCxnSpPr>
            <p:nvPr/>
          </p:nvCxnSpPr>
          <p:spPr>
            <a:xfrm>
              <a:off x="3302095" y="1654926"/>
              <a:ext cx="0" cy="2215500"/>
            </a:xfrm>
            <a:prstGeom prst="straightConnector1">
              <a:avLst/>
            </a:prstGeom>
            <a:noFill/>
            <a:ln w="9525" cap="flat" cmpd="sng">
              <a:solidFill>
                <a:schemeClr val="accent1"/>
              </a:solidFill>
              <a:prstDash val="dash"/>
              <a:round/>
              <a:headEnd type="none" w="sm" len="sm"/>
              <a:tailEnd type="none" w="sm" len="sm"/>
            </a:ln>
          </p:spPr>
        </p:cxnSp>
        <p:sp>
          <p:nvSpPr>
            <p:cNvPr id="1258" name="Google Shape;1258;p51"/>
            <p:cNvSpPr/>
            <p:nvPr/>
          </p:nvSpPr>
          <p:spPr>
            <a:xfrm>
              <a:off x="4234518" y="1053405"/>
              <a:ext cx="1849969" cy="281704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sp>
          <p:nvSpPr>
            <p:cNvPr id="1259" name="Google Shape;1259;p51"/>
            <p:cNvSpPr/>
            <p:nvPr/>
          </p:nvSpPr>
          <p:spPr>
            <a:xfrm>
              <a:off x="4234518" y="1054475"/>
              <a:ext cx="1849969" cy="60091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Thin-slice Shaping</a:t>
              </a:r>
              <a:endParaRPr sz="1400" b="0" i="0" u="none" strike="noStrike" cap="none">
                <a:solidFill>
                  <a:srgbClr val="000000"/>
                </a:solidFill>
                <a:latin typeface="Arial"/>
                <a:ea typeface="Arial"/>
                <a:cs typeface="Arial"/>
                <a:sym typeface="Arial"/>
              </a:endParaRPr>
            </a:p>
          </p:txBody>
        </p:sp>
        <p:cxnSp>
          <p:nvCxnSpPr>
            <p:cNvPr id="1260" name="Google Shape;1260;p51"/>
            <p:cNvCxnSpPr>
              <a:stCxn id="1259" idx="2"/>
              <a:endCxn id="1258" idx="2"/>
            </p:cNvCxnSpPr>
            <p:nvPr/>
          </p:nvCxnSpPr>
          <p:spPr>
            <a:xfrm>
              <a:off x="5159503" y="1655392"/>
              <a:ext cx="0" cy="2215200"/>
            </a:xfrm>
            <a:prstGeom prst="straightConnector1">
              <a:avLst/>
            </a:prstGeom>
            <a:noFill/>
            <a:ln w="9525" cap="flat" cmpd="sng">
              <a:solidFill>
                <a:schemeClr val="accent1"/>
              </a:solidFill>
              <a:prstDash val="dash"/>
              <a:round/>
              <a:headEnd type="none" w="sm" len="sm"/>
              <a:tailEnd type="none" w="sm" len="sm"/>
            </a:ln>
          </p:spPr>
        </p:cxnSp>
        <p:sp>
          <p:nvSpPr>
            <p:cNvPr id="1261" name="Google Shape;1261;p51"/>
            <p:cNvSpPr/>
            <p:nvPr/>
          </p:nvSpPr>
          <p:spPr>
            <a:xfrm>
              <a:off x="7928192" y="1053405"/>
              <a:ext cx="1849969" cy="281704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sp>
          <p:nvSpPr>
            <p:cNvPr id="1262" name="Google Shape;1262;p51"/>
            <p:cNvSpPr/>
            <p:nvPr/>
          </p:nvSpPr>
          <p:spPr>
            <a:xfrm>
              <a:off x="7928192" y="1051916"/>
              <a:ext cx="1849969" cy="60394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Story Delivery</a:t>
              </a:r>
              <a:endParaRPr sz="1400" b="0" i="0" u="none" strike="noStrike" cap="none">
                <a:solidFill>
                  <a:srgbClr val="000000"/>
                </a:solidFill>
                <a:latin typeface="Arial"/>
                <a:ea typeface="Arial"/>
                <a:cs typeface="Arial"/>
                <a:sym typeface="Arial"/>
              </a:endParaRPr>
            </a:p>
          </p:txBody>
        </p:sp>
        <p:cxnSp>
          <p:nvCxnSpPr>
            <p:cNvPr id="1263" name="Google Shape;1263;p51"/>
            <p:cNvCxnSpPr>
              <a:stCxn id="1262" idx="2"/>
              <a:endCxn id="1261" idx="2"/>
            </p:cNvCxnSpPr>
            <p:nvPr/>
          </p:nvCxnSpPr>
          <p:spPr>
            <a:xfrm>
              <a:off x="8853177" y="1655856"/>
              <a:ext cx="0" cy="2214600"/>
            </a:xfrm>
            <a:prstGeom prst="straightConnector1">
              <a:avLst/>
            </a:prstGeom>
            <a:noFill/>
            <a:ln w="9525" cap="flat" cmpd="sng">
              <a:solidFill>
                <a:schemeClr val="accent1"/>
              </a:solidFill>
              <a:prstDash val="dash"/>
              <a:round/>
              <a:headEnd type="none" w="sm" len="sm"/>
              <a:tailEnd type="none" w="sm" len="sm"/>
            </a:ln>
          </p:spPr>
        </p:cxnSp>
        <p:sp>
          <p:nvSpPr>
            <p:cNvPr id="1264" name="Google Shape;1264;p51"/>
            <p:cNvSpPr/>
            <p:nvPr/>
          </p:nvSpPr>
          <p:spPr>
            <a:xfrm>
              <a:off x="9775462" y="1053405"/>
              <a:ext cx="1849969" cy="281704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sp>
          <p:nvSpPr>
            <p:cNvPr id="1265" name="Google Shape;1265;p51"/>
            <p:cNvSpPr/>
            <p:nvPr/>
          </p:nvSpPr>
          <p:spPr>
            <a:xfrm>
              <a:off x="9775462" y="1051918"/>
              <a:ext cx="1849969" cy="603938"/>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Thin-slice Testing</a:t>
              </a:r>
              <a:endParaRPr sz="1400" b="0" i="0" u="none" strike="noStrike" cap="none">
                <a:solidFill>
                  <a:srgbClr val="000000"/>
                </a:solidFill>
                <a:latin typeface="Arial"/>
                <a:ea typeface="Arial"/>
                <a:cs typeface="Arial"/>
                <a:sym typeface="Arial"/>
              </a:endParaRPr>
            </a:p>
          </p:txBody>
        </p:sp>
        <p:cxnSp>
          <p:nvCxnSpPr>
            <p:cNvPr id="1266" name="Google Shape;1266;p51"/>
            <p:cNvCxnSpPr>
              <a:stCxn id="1265" idx="2"/>
              <a:endCxn id="1264" idx="2"/>
            </p:cNvCxnSpPr>
            <p:nvPr/>
          </p:nvCxnSpPr>
          <p:spPr>
            <a:xfrm>
              <a:off x="10700446" y="1655856"/>
              <a:ext cx="0" cy="2214600"/>
            </a:xfrm>
            <a:prstGeom prst="straightConnector1">
              <a:avLst/>
            </a:prstGeom>
            <a:noFill/>
            <a:ln w="9525" cap="flat" cmpd="sng">
              <a:solidFill>
                <a:schemeClr val="accent1"/>
              </a:solidFill>
              <a:prstDash val="dash"/>
              <a:round/>
              <a:headEnd type="none" w="sm" len="sm"/>
              <a:tailEnd type="none" w="sm" len="sm"/>
            </a:ln>
          </p:spPr>
        </p:cxnSp>
        <p:cxnSp>
          <p:nvCxnSpPr>
            <p:cNvPr id="1267" name="Google Shape;1267;p51"/>
            <p:cNvCxnSpPr/>
            <p:nvPr/>
          </p:nvCxnSpPr>
          <p:spPr>
            <a:xfrm rot="10800000" flipH="1">
              <a:off x="7930464" y="2449439"/>
              <a:ext cx="1845000" cy="2"/>
            </a:xfrm>
            <a:prstGeom prst="straightConnector1">
              <a:avLst/>
            </a:prstGeom>
            <a:noFill/>
            <a:ln w="9525" cap="flat" cmpd="sng">
              <a:solidFill>
                <a:schemeClr val="accent1"/>
              </a:solidFill>
              <a:prstDash val="dash"/>
              <a:round/>
              <a:headEnd type="none" w="sm" len="sm"/>
              <a:tailEnd type="none" w="sm" len="sm"/>
            </a:ln>
          </p:spPr>
        </p:cxnSp>
        <p:cxnSp>
          <p:nvCxnSpPr>
            <p:cNvPr id="1268" name="Google Shape;1268;p51"/>
            <p:cNvCxnSpPr/>
            <p:nvPr/>
          </p:nvCxnSpPr>
          <p:spPr>
            <a:xfrm rot="10800000" flipH="1">
              <a:off x="7942386" y="2917073"/>
              <a:ext cx="1833078" cy="2"/>
            </a:xfrm>
            <a:prstGeom prst="straightConnector1">
              <a:avLst/>
            </a:prstGeom>
            <a:noFill/>
            <a:ln w="9525" cap="flat" cmpd="sng">
              <a:solidFill>
                <a:schemeClr val="accent1"/>
              </a:solidFill>
              <a:prstDash val="dash"/>
              <a:round/>
              <a:headEnd type="none" w="sm" len="sm"/>
              <a:tailEnd type="none" w="sm" len="sm"/>
            </a:ln>
          </p:spPr>
        </p:cxnSp>
        <p:cxnSp>
          <p:nvCxnSpPr>
            <p:cNvPr id="1269" name="Google Shape;1269;p51"/>
            <p:cNvCxnSpPr/>
            <p:nvPr/>
          </p:nvCxnSpPr>
          <p:spPr>
            <a:xfrm rot="10800000" flipH="1">
              <a:off x="7939730" y="3393814"/>
              <a:ext cx="1835732" cy="2"/>
            </a:xfrm>
            <a:prstGeom prst="straightConnector1">
              <a:avLst/>
            </a:prstGeom>
            <a:noFill/>
            <a:ln w="9525" cap="flat" cmpd="sng">
              <a:solidFill>
                <a:schemeClr val="accent1"/>
              </a:solidFill>
              <a:prstDash val="dash"/>
              <a:round/>
              <a:headEnd type="none" w="sm" len="sm"/>
              <a:tailEnd type="none" w="sm" len="sm"/>
            </a:ln>
          </p:spPr>
        </p:cxnSp>
        <p:sp>
          <p:nvSpPr>
            <p:cNvPr id="1257" name="Google Shape;1257;p51"/>
            <p:cNvSpPr/>
            <p:nvPr/>
          </p:nvSpPr>
          <p:spPr>
            <a:xfrm>
              <a:off x="2377111" y="1053405"/>
              <a:ext cx="1849969" cy="281704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sp>
          <p:nvSpPr>
            <p:cNvPr id="1256" name="Google Shape;1256;p51"/>
            <p:cNvSpPr/>
            <p:nvPr/>
          </p:nvSpPr>
          <p:spPr>
            <a:xfrm>
              <a:off x="2377111" y="1057033"/>
              <a:ext cx="1849969" cy="597893"/>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Long-term Planning</a:t>
              </a:r>
              <a:endParaRPr sz="1400" b="0" i="0" u="none" strike="noStrike" cap="none">
                <a:solidFill>
                  <a:srgbClr val="000000"/>
                </a:solidFill>
                <a:latin typeface="Arial"/>
                <a:ea typeface="Arial"/>
                <a:cs typeface="Arial"/>
                <a:sym typeface="Arial"/>
              </a:endParaRPr>
            </a:p>
          </p:txBody>
        </p:sp>
        <p:sp>
          <p:nvSpPr>
            <p:cNvPr id="1270" name="Google Shape;1270;p51"/>
            <p:cNvSpPr/>
            <p:nvPr/>
          </p:nvSpPr>
          <p:spPr>
            <a:xfrm>
              <a:off x="2377111" y="1658320"/>
              <a:ext cx="1849969" cy="33557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1271" name="Google Shape;1271;p51"/>
            <p:cNvSpPr/>
            <p:nvPr/>
          </p:nvSpPr>
          <p:spPr>
            <a:xfrm>
              <a:off x="4234518" y="1660881"/>
              <a:ext cx="1849969" cy="33045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1272" name="Google Shape;1272;p51"/>
            <p:cNvSpPr/>
            <p:nvPr/>
          </p:nvSpPr>
          <p:spPr>
            <a:xfrm>
              <a:off x="7928192" y="1658320"/>
              <a:ext cx="1849969" cy="33557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1273" name="Google Shape;1273;p51"/>
            <p:cNvSpPr/>
            <p:nvPr/>
          </p:nvSpPr>
          <p:spPr>
            <a:xfrm>
              <a:off x="9775462" y="1658320"/>
              <a:ext cx="1849969" cy="33557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1274" name="Google Shape;1274;p51"/>
            <p:cNvSpPr/>
            <p:nvPr/>
          </p:nvSpPr>
          <p:spPr>
            <a:xfrm>
              <a:off x="4594495" y="217841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75" name="Google Shape;1275;p51"/>
            <p:cNvSpPr/>
            <p:nvPr/>
          </p:nvSpPr>
          <p:spPr>
            <a:xfrm>
              <a:off x="3379541" y="2484122"/>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76" name="Google Shape;1276;p51"/>
            <p:cNvSpPr/>
            <p:nvPr/>
          </p:nvSpPr>
          <p:spPr>
            <a:xfrm>
              <a:off x="5336352" y="2734995"/>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77" name="Google Shape;1277;p51"/>
            <p:cNvSpPr/>
            <p:nvPr/>
          </p:nvSpPr>
          <p:spPr>
            <a:xfrm>
              <a:off x="5274350" y="218086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78" name="Google Shape;1278;p51"/>
            <p:cNvSpPr/>
            <p:nvPr/>
          </p:nvSpPr>
          <p:spPr>
            <a:xfrm>
              <a:off x="8221417" y="2066369"/>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79" name="Google Shape;1279;p51"/>
            <p:cNvSpPr/>
            <p:nvPr/>
          </p:nvSpPr>
          <p:spPr>
            <a:xfrm>
              <a:off x="8177077" y="2504630"/>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80" name="Google Shape;1280;p51"/>
            <p:cNvSpPr/>
            <p:nvPr/>
          </p:nvSpPr>
          <p:spPr>
            <a:xfrm>
              <a:off x="9136021" y="3035409"/>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81" name="Google Shape;1281;p51"/>
            <p:cNvSpPr/>
            <p:nvPr/>
          </p:nvSpPr>
          <p:spPr>
            <a:xfrm>
              <a:off x="8283332" y="2573441"/>
              <a:ext cx="303274" cy="303274"/>
            </a:xfrm>
            <a:prstGeom prst="rect">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82" name="Google Shape;1282;p51"/>
            <p:cNvSpPr/>
            <p:nvPr/>
          </p:nvSpPr>
          <p:spPr>
            <a:xfrm>
              <a:off x="10990169" y="229764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83" name="Google Shape;1283;p51"/>
            <p:cNvSpPr/>
            <p:nvPr/>
          </p:nvSpPr>
          <p:spPr>
            <a:xfrm>
              <a:off x="10990169" y="2741771"/>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84" name="Google Shape;1284;p51"/>
            <p:cNvSpPr/>
            <p:nvPr/>
          </p:nvSpPr>
          <p:spPr>
            <a:xfrm>
              <a:off x="535586" y="1057032"/>
              <a:ext cx="1849969" cy="2811647"/>
            </a:xfrm>
            <a:prstGeom prst="rect">
              <a:avLst/>
            </a:prstGeom>
            <a:no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sp>
          <p:nvSpPr>
            <p:cNvPr id="1285" name="Google Shape;1285;p51"/>
            <p:cNvSpPr/>
            <p:nvPr/>
          </p:nvSpPr>
          <p:spPr>
            <a:xfrm>
              <a:off x="535586" y="1056212"/>
              <a:ext cx="1849969" cy="59886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Backlog</a:t>
              </a:r>
              <a:endParaRPr sz="1400" b="0" i="0" u="none" strike="noStrike" cap="none">
                <a:solidFill>
                  <a:srgbClr val="000000"/>
                </a:solidFill>
                <a:latin typeface="Arial"/>
                <a:ea typeface="Arial"/>
                <a:cs typeface="Arial"/>
                <a:sym typeface="Arial"/>
              </a:endParaRPr>
            </a:p>
          </p:txBody>
        </p:sp>
        <p:sp>
          <p:nvSpPr>
            <p:cNvPr id="1286" name="Google Shape;1286;p51"/>
            <p:cNvSpPr/>
            <p:nvPr/>
          </p:nvSpPr>
          <p:spPr>
            <a:xfrm>
              <a:off x="535586" y="1658320"/>
              <a:ext cx="1849969" cy="33557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1287" name="Google Shape;1287;p51"/>
            <p:cNvSpPr/>
            <p:nvPr/>
          </p:nvSpPr>
          <p:spPr>
            <a:xfrm>
              <a:off x="6080495" y="1053405"/>
              <a:ext cx="1849969" cy="281704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endParaRPr sz="1100" b="0" i="0" u="none" strike="noStrike" cap="none">
                <a:solidFill>
                  <a:srgbClr val="000000"/>
                </a:solidFill>
                <a:latin typeface="Arial"/>
                <a:ea typeface="Arial"/>
                <a:cs typeface="Arial"/>
                <a:sym typeface="Arial"/>
              </a:endParaRPr>
            </a:p>
          </p:txBody>
        </p:sp>
        <p:sp>
          <p:nvSpPr>
            <p:cNvPr id="1288" name="Google Shape;1288;p51"/>
            <p:cNvSpPr/>
            <p:nvPr/>
          </p:nvSpPr>
          <p:spPr>
            <a:xfrm>
              <a:off x="6080495" y="1054475"/>
              <a:ext cx="1849969" cy="60091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400"/>
                <a:buFont typeface="Arial"/>
                <a:buNone/>
              </a:pPr>
              <a:r>
                <a:rPr lang="en-US" sz="1400" b="0" i="0" u="none" strike="noStrike" cap="none">
                  <a:solidFill>
                    <a:srgbClr val="4472C4"/>
                  </a:solidFill>
                  <a:latin typeface="Arial"/>
                  <a:ea typeface="Arial"/>
                  <a:cs typeface="Arial"/>
                  <a:sym typeface="Arial"/>
                </a:rPr>
                <a:t>Subsystem Shaping</a:t>
              </a:r>
              <a:endParaRPr sz="1400" b="0" i="0" u="none" strike="noStrike" cap="none">
                <a:solidFill>
                  <a:srgbClr val="000000"/>
                </a:solidFill>
                <a:latin typeface="Arial"/>
                <a:ea typeface="Arial"/>
                <a:cs typeface="Arial"/>
                <a:sym typeface="Arial"/>
              </a:endParaRPr>
            </a:p>
          </p:txBody>
        </p:sp>
        <p:cxnSp>
          <p:nvCxnSpPr>
            <p:cNvPr id="1289" name="Google Shape;1289;p51"/>
            <p:cNvCxnSpPr>
              <a:stCxn id="1288" idx="2"/>
              <a:endCxn id="1287" idx="2"/>
            </p:cNvCxnSpPr>
            <p:nvPr/>
          </p:nvCxnSpPr>
          <p:spPr>
            <a:xfrm>
              <a:off x="7005479" y="1655392"/>
              <a:ext cx="0" cy="2215200"/>
            </a:xfrm>
            <a:prstGeom prst="straightConnector1">
              <a:avLst/>
            </a:prstGeom>
            <a:noFill/>
            <a:ln w="9525" cap="flat" cmpd="sng">
              <a:solidFill>
                <a:schemeClr val="accent1"/>
              </a:solidFill>
              <a:prstDash val="dash"/>
              <a:round/>
              <a:headEnd type="none" w="sm" len="sm"/>
              <a:tailEnd type="none" w="sm" len="sm"/>
            </a:ln>
          </p:spPr>
        </p:cxnSp>
        <p:sp>
          <p:nvSpPr>
            <p:cNvPr id="1290" name="Google Shape;1290;p51"/>
            <p:cNvSpPr/>
            <p:nvPr/>
          </p:nvSpPr>
          <p:spPr>
            <a:xfrm>
              <a:off x="6080495" y="1660881"/>
              <a:ext cx="1849969" cy="33045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4472C4"/>
                </a:buClr>
                <a:buSzPts val="1100"/>
                <a:buFont typeface="Arial"/>
                <a:buNone/>
              </a:pPr>
              <a:r>
                <a:rPr lang="en-US" sz="1100" b="0" i="0" u="none" strike="noStrike" cap="none">
                  <a:solidFill>
                    <a:srgbClr val="4472C4"/>
                  </a:solidFill>
                  <a:latin typeface="Arial"/>
                  <a:ea typeface="Arial"/>
                  <a:cs typeface="Arial"/>
                  <a:sym typeface="Arial"/>
                </a:rPr>
                <a:t>Policies</a:t>
              </a:r>
              <a:endParaRPr sz="1400" b="0" i="0" u="none" strike="noStrike" cap="none">
                <a:solidFill>
                  <a:srgbClr val="000000"/>
                </a:solidFill>
                <a:latin typeface="Arial"/>
                <a:ea typeface="Arial"/>
                <a:cs typeface="Arial"/>
                <a:sym typeface="Arial"/>
              </a:endParaRPr>
            </a:p>
          </p:txBody>
        </p:sp>
        <p:sp>
          <p:nvSpPr>
            <p:cNvPr id="1291" name="Google Shape;1291;p51"/>
            <p:cNvSpPr/>
            <p:nvPr/>
          </p:nvSpPr>
          <p:spPr>
            <a:xfrm>
              <a:off x="6440472" y="217841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92" name="Google Shape;1292;p51"/>
            <p:cNvSpPr/>
            <p:nvPr/>
          </p:nvSpPr>
          <p:spPr>
            <a:xfrm>
              <a:off x="6552539" y="2270167"/>
              <a:ext cx="303274" cy="303274"/>
            </a:xfrm>
            <a:prstGeom prst="rect">
              <a:avLst/>
            </a:prstGeom>
            <a:solidFill>
              <a:srgbClr val="FF9933"/>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93" name="Google Shape;1293;p51"/>
            <p:cNvSpPr/>
            <p:nvPr/>
          </p:nvSpPr>
          <p:spPr>
            <a:xfrm>
              <a:off x="6448528" y="2655572"/>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94" name="Google Shape;1294;p51"/>
            <p:cNvSpPr/>
            <p:nvPr/>
          </p:nvSpPr>
          <p:spPr>
            <a:xfrm>
              <a:off x="6457233" y="3202642"/>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95" name="Google Shape;1295;p51"/>
            <p:cNvSpPr/>
            <p:nvPr/>
          </p:nvSpPr>
          <p:spPr>
            <a:xfrm>
              <a:off x="7120327" y="218086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96" name="Google Shape;1296;p51"/>
            <p:cNvSpPr/>
            <p:nvPr/>
          </p:nvSpPr>
          <p:spPr>
            <a:xfrm>
              <a:off x="1428715" y="2643531"/>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97" name="Google Shape;1297;p51"/>
            <p:cNvSpPr/>
            <p:nvPr/>
          </p:nvSpPr>
          <p:spPr>
            <a:xfrm>
              <a:off x="976488" y="2208986"/>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98" name="Google Shape;1298;p51"/>
            <p:cNvSpPr/>
            <p:nvPr/>
          </p:nvSpPr>
          <p:spPr>
            <a:xfrm>
              <a:off x="1428715" y="2218006"/>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299" name="Google Shape;1299;p51"/>
            <p:cNvSpPr/>
            <p:nvPr/>
          </p:nvSpPr>
          <p:spPr>
            <a:xfrm>
              <a:off x="969775" y="2580203"/>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300" name="Google Shape;1300;p51"/>
            <p:cNvSpPr/>
            <p:nvPr/>
          </p:nvSpPr>
          <p:spPr>
            <a:xfrm>
              <a:off x="976488" y="2978606"/>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sp>
          <p:nvSpPr>
            <p:cNvPr id="1301" name="Google Shape;1301;p51"/>
            <p:cNvSpPr/>
            <p:nvPr/>
          </p:nvSpPr>
          <p:spPr>
            <a:xfrm>
              <a:off x="2886360" y="2438497"/>
              <a:ext cx="303274" cy="303274"/>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42"/>
                <a:buFont typeface="Calibri"/>
                <a:buNone/>
              </a:pPr>
              <a:endParaRPr sz="1542" b="0" i="0" u="none" strike="noStrike" cap="none">
                <a:solidFill>
                  <a:srgbClr val="000000"/>
                </a:solidFill>
                <a:latin typeface="Arial"/>
                <a:ea typeface="Arial"/>
                <a:cs typeface="Arial"/>
                <a:sym typeface="Arial"/>
              </a:endParaRPr>
            </a:p>
          </p:txBody>
        </p:sp>
      </p:grpSp>
      <p:sp>
        <p:nvSpPr>
          <p:cNvPr id="1302" name="Google Shape;1302;p51"/>
          <p:cNvSpPr txBox="1"/>
          <p:nvPr/>
        </p:nvSpPr>
        <p:spPr>
          <a:xfrm>
            <a:off x="2377111" y="4083768"/>
            <a:ext cx="1857408" cy="1323439"/>
          </a:xfrm>
          <a:prstGeom prst="rect">
            <a:avLst/>
          </a:prstGeom>
          <a:noFill/>
          <a:ln>
            <a:noFill/>
          </a:ln>
        </p:spPr>
        <p:txBody>
          <a:bodyPr spcFirstLastPara="1" wrap="square" lIns="90000"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Define testable thin slices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Outline key domains and entities</a:t>
            </a:r>
            <a:endParaRPr sz="1400" b="0" i="0" u="none" strike="noStrike" cap="none">
              <a:solidFill>
                <a:srgbClr val="000000"/>
              </a:solidFill>
              <a:latin typeface="Arial"/>
              <a:ea typeface="Arial"/>
              <a:cs typeface="Arial"/>
              <a:sym typeface="Arial"/>
            </a:endParaRPr>
          </a:p>
        </p:txBody>
      </p:sp>
      <p:sp>
        <p:nvSpPr>
          <p:cNvPr id="1303" name="Google Shape;1303;p51"/>
          <p:cNvSpPr txBox="1"/>
          <p:nvPr/>
        </p:nvSpPr>
        <p:spPr>
          <a:xfrm>
            <a:off x="4218634" y="4083768"/>
            <a:ext cx="1988413" cy="1569660"/>
          </a:xfrm>
          <a:prstGeom prst="rect">
            <a:avLst/>
          </a:prstGeom>
          <a:noFill/>
          <a:ln>
            <a:noFill/>
          </a:ln>
        </p:spPr>
        <p:txBody>
          <a:bodyPr spcFirstLastPara="1" wrap="square" lIns="90000"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Refine story map</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Create thin-slices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Estimate story counts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Identify bounded contexts</a:t>
            </a:r>
            <a:endParaRPr sz="1400" b="0" i="0" u="none" strike="noStrike" cap="none">
              <a:solidFill>
                <a:srgbClr val="000000"/>
              </a:solidFill>
              <a:latin typeface="Arial"/>
              <a:ea typeface="Arial"/>
              <a:cs typeface="Arial"/>
              <a:sym typeface="Arial"/>
            </a:endParaRPr>
          </a:p>
        </p:txBody>
      </p:sp>
      <p:sp>
        <p:nvSpPr>
          <p:cNvPr id="1304" name="Google Shape;1304;p51"/>
          <p:cNvSpPr txBox="1"/>
          <p:nvPr/>
        </p:nvSpPr>
        <p:spPr>
          <a:xfrm>
            <a:off x="6064611" y="4083768"/>
            <a:ext cx="1983957" cy="2062103"/>
          </a:xfrm>
          <a:prstGeom prst="rect">
            <a:avLst/>
          </a:prstGeom>
          <a:noFill/>
          <a:ln>
            <a:noFill/>
          </a:ln>
        </p:spPr>
        <p:txBody>
          <a:bodyPr spcFirstLastPara="1" wrap="square" lIns="90000"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EventStorming to define flow across contexts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Create bounded context map</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Add stories to Jira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Add stories to confluence</a:t>
            </a:r>
            <a:endParaRPr sz="1400" b="0" i="0" u="none" strike="noStrike" cap="none">
              <a:solidFill>
                <a:srgbClr val="000000"/>
              </a:solidFill>
              <a:latin typeface="Arial"/>
              <a:ea typeface="Arial"/>
              <a:cs typeface="Arial"/>
              <a:sym typeface="Arial"/>
            </a:endParaRPr>
          </a:p>
        </p:txBody>
      </p:sp>
      <p:sp>
        <p:nvSpPr>
          <p:cNvPr id="1305" name="Google Shape;1305;p51"/>
          <p:cNvSpPr txBox="1"/>
          <p:nvPr/>
        </p:nvSpPr>
        <p:spPr>
          <a:xfrm>
            <a:off x="7937525" y="4083768"/>
            <a:ext cx="1983957" cy="2800767"/>
          </a:xfrm>
          <a:prstGeom prst="rect">
            <a:avLst/>
          </a:prstGeom>
          <a:noFill/>
          <a:ln>
            <a:noFill/>
          </a:ln>
        </p:spPr>
        <p:txBody>
          <a:bodyPr spcFirstLastPara="1" wrap="square" lIns="90000"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Complete story acceptance criteria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Develop stories using TDD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Track flow</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Refine entities and value objects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Define domain internals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1306" name="Google Shape;1306;p51"/>
          <p:cNvSpPr txBox="1"/>
          <p:nvPr/>
        </p:nvSpPr>
        <p:spPr>
          <a:xfrm>
            <a:off x="9780131" y="4083768"/>
            <a:ext cx="1983957" cy="2062103"/>
          </a:xfrm>
          <a:prstGeom prst="rect">
            <a:avLst/>
          </a:prstGeom>
          <a:noFill/>
          <a:ln>
            <a:noFill/>
          </a:ln>
        </p:spPr>
        <p:txBody>
          <a:bodyPr spcFirstLastPara="1" wrap="square" lIns="90000"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Test all story acceptance criteria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Test thin-slice acceptance criteria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Perform regression test</a:t>
            </a:r>
            <a:endParaRPr sz="1400" b="0" i="0" u="none" strike="noStrike" cap="none">
              <a:solidFill>
                <a:srgbClr val="000000"/>
              </a:solidFill>
              <a:latin typeface="Arial"/>
              <a:ea typeface="Arial"/>
              <a:cs typeface="Arial"/>
              <a:sym typeface="Arial"/>
            </a:endParaRPr>
          </a:p>
        </p:txBody>
      </p:sp>
      <p:sp>
        <p:nvSpPr>
          <p:cNvPr id="1307" name="Google Shape;1307;p51"/>
          <p:cNvSpPr/>
          <p:nvPr/>
        </p:nvSpPr>
        <p:spPr>
          <a:xfrm>
            <a:off x="231045" y="994645"/>
            <a:ext cx="5840173" cy="2909278"/>
          </a:xfrm>
          <a:prstGeom prst="rect">
            <a:avLst/>
          </a:prstGeom>
          <a:solidFill>
            <a:srgbClr val="FFFFFF">
              <a:alpha val="7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08" name="Google Shape;1308;p51"/>
          <p:cNvSpPr/>
          <p:nvPr/>
        </p:nvSpPr>
        <p:spPr>
          <a:xfrm>
            <a:off x="7937500" y="983858"/>
            <a:ext cx="3912089" cy="2909278"/>
          </a:xfrm>
          <a:prstGeom prst="rect">
            <a:avLst/>
          </a:prstGeom>
          <a:solidFill>
            <a:srgbClr val="FFFFFF">
              <a:alpha val="7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52"/>
          <p:cNvSpPr/>
          <p:nvPr/>
        </p:nvSpPr>
        <p:spPr>
          <a:xfrm>
            <a:off x="491655" y="722842"/>
            <a:ext cx="8751640" cy="646290"/>
          </a:xfrm>
          <a:prstGeom prst="rect">
            <a:avLst/>
          </a:prstGeom>
          <a:noFill/>
          <a:ln>
            <a:noFill/>
          </a:ln>
        </p:spPr>
        <p:txBody>
          <a:bodyPr spcFirstLastPara="1" wrap="square" lIns="91425" tIns="45700" rIns="91425" bIns="45700" anchor="t" anchorCtr="0">
            <a:spAutoFit/>
          </a:bodyPr>
          <a:lstStyle/>
          <a:p>
            <a:pPr marL="0" marR="3695"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Goal:</a:t>
            </a:r>
            <a:r>
              <a:rPr lang="en-US" sz="1800" b="0" i="0" u="none" strike="noStrike" cap="none">
                <a:solidFill>
                  <a:srgbClr val="000000"/>
                </a:solidFill>
                <a:latin typeface="Calibri"/>
                <a:ea typeface="Calibri"/>
                <a:cs typeface="Calibri"/>
                <a:sym typeface="Calibri"/>
              </a:rPr>
              <a:t> Identify events crossing bounded context boundaries. Refine thin-slice with stories and add stories to Jira and Confluence.</a:t>
            </a:r>
            <a:endParaRPr sz="1800" b="0" i="0" u="none" strike="noStrike" cap="none">
              <a:solidFill>
                <a:srgbClr val="000000"/>
              </a:solidFill>
              <a:latin typeface="Calibri"/>
              <a:ea typeface="Calibri"/>
              <a:cs typeface="Calibri"/>
              <a:sym typeface="Calibri"/>
            </a:endParaRPr>
          </a:p>
        </p:txBody>
      </p:sp>
      <p:sp>
        <p:nvSpPr>
          <p:cNvPr id="1314" name="Google Shape;1314;p52"/>
          <p:cNvSpPr/>
          <p:nvPr/>
        </p:nvSpPr>
        <p:spPr>
          <a:xfrm>
            <a:off x="491654" y="1835636"/>
            <a:ext cx="5290685"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Key Activities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Extend thin-slice story map with event storming to define flow across bounded contexts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Identify system-stories</a:t>
            </a:r>
            <a:endParaRPr sz="18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Add stories to Jira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Add story details to Confluence</a:t>
            </a:r>
            <a:endParaRPr sz="1400" b="0" i="0" u="none" strike="noStrike" cap="none">
              <a:solidFill>
                <a:srgbClr val="000000"/>
              </a:solidFill>
              <a:latin typeface="Arial"/>
              <a:ea typeface="Arial"/>
              <a:cs typeface="Arial"/>
              <a:sym typeface="Arial"/>
            </a:endParaRPr>
          </a:p>
        </p:txBody>
      </p:sp>
      <p:sp>
        <p:nvSpPr>
          <p:cNvPr id="1315" name="Google Shape;1315;p52"/>
          <p:cNvSpPr/>
          <p:nvPr/>
        </p:nvSpPr>
        <p:spPr>
          <a:xfrm>
            <a:off x="8324808" y="2060403"/>
            <a:ext cx="18924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Key Practices</a:t>
            </a:r>
            <a:endParaRPr sz="1800" b="0" i="0" u="none" strike="noStrike" cap="none">
              <a:solidFill>
                <a:srgbClr val="000000"/>
              </a:solidFill>
              <a:latin typeface="Calibri"/>
              <a:ea typeface="Calibri"/>
              <a:cs typeface="Calibri"/>
              <a:sym typeface="Calibri"/>
            </a:endParaRPr>
          </a:p>
        </p:txBody>
      </p:sp>
      <p:sp>
        <p:nvSpPr>
          <p:cNvPr id="1316" name="Google Shape;1316;p52"/>
          <p:cNvSpPr/>
          <p:nvPr/>
        </p:nvSpPr>
        <p:spPr>
          <a:xfrm>
            <a:off x="8337163" y="2405023"/>
            <a:ext cx="3363182" cy="72323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30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Domain-driven design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30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EventStorming</a:t>
            </a:r>
            <a:endParaRPr sz="1800" b="0" i="0" u="none" strike="noStrike" cap="none">
              <a:solidFill>
                <a:srgbClr val="000000"/>
              </a:solidFill>
              <a:latin typeface="Calibri"/>
              <a:ea typeface="Calibri"/>
              <a:cs typeface="Calibri"/>
              <a:sym typeface="Calibri"/>
            </a:endParaRPr>
          </a:p>
        </p:txBody>
      </p:sp>
      <p:sp>
        <p:nvSpPr>
          <p:cNvPr id="1317" name="Google Shape;1317;p52"/>
          <p:cNvSpPr txBox="1"/>
          <p:nvPr/>
        </p:nvSpPr>
        <p:spPr>
          <a:xfrm>
            <a:off x="491655" y="242711"/>
            <a:ext cx="10895030"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800"/>
              <a:buFont typeface="Calibri"/>
              <a:buNone/>
            </a:pPr>
            <a:r>
              <a:rPr lang="en-US" sz="2800" b="1" i="0" u="none" strike="noStrike" cap="none">
                <a:solidFill>
                  <a:srgbClr val="000000"/>
                </a:solidFill>
                <a:latin typeface="Calibri"/>
                <a:ea typeface="Calibri"/>
                <a:cs typeface="Calibri"/>
                <a:sym typeface="Calibri"/>
              </a:rPr>
              <a:t>A Recap on Subsystem Shaping</a:t>
            </a:r>
            <a:endParaRPr sz="2800" b="1" i="0" u="none" strike="noStrike" cap="none">
              <a:solidFill>
                <a:srgbClr val="000000"/>
              </a:solidFill>
              <a:latin typeface="Calibri"/>
              <a:ea typeface="Calibri"/>
              <a:cs typeface="Calibri"/>
              <a:sym typeface="Calibri"/>
            </a:endParaRPr>
          </a:p>
        </p:txBody>
      </p:sp>
      <p:sp>
        <p:nvSpPr>
          <p:cNvPr id="1318" name="Google Shape;1318;p52"/>
          <p:cNvSpPr/>
          <p:nvPr/>
        </p:nvSpPr>
        <p:spPr>
          <a:xfrm>
            <a:off x="8324808" y="4837056"/>
            <a:ext cx="1892441"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Key Tools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Miro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Jira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Confluence</a:t>
            </a:r>
            <a:endParaRPr sz="1400" b="0" i="0" u="none" strike="noStrike" cap="none">
              <a:solidFill>
                <a:srgbClr val="000000"/>
              </a:solidFill>
              <a:latin typeface="Arial"/>
              <a:ea typeface="Arial"/>
              <a:cs typeface="Arial"/>
              <a:sym typeface="Arial"/>
            </a:endParaRPr>
          </a:p>
        </p:txBody>
      </p:sp>
      <p:sp>
        <p:nvSpPr>
          <p:cNvPr id="1319" name="Google Shape;1319;p52"/>
          <p:cNvSpPr/>
          <p:nvPr/>
        </p:nvSpPr>
        <p:spPr>
          <a:xfrm>
            <a:off x="491654" y="4837056"/>
            <a:ext cx="3245575"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Key Participants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Tech Leads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Product Analysts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grpSp>
        <p:nvGrpSpPr>
          <p:cNvPr id="1325" name="Google Shape;1325;p53"/>
          <p:cNvGrpSpPr/>
          <p:nvPr/>
        </p:nvGrpSpPr>
        <p:grpSpPr>
          <a:xfrm>
            <a:off x="924739" y="3936760"/>
            <a:ext cx="7002725" cy="1130758"/>
            <a:chOff x="446338" y="3734550"/>
            <a:chExt cx="7002725" cy="1130758"/>
          </a:xfrm>
        </p:grpSpPr>
        <p:sp>
          <p:nvSpPr>
            <p:cNvPr id="1326" name="Google Shape;1326;p53"/>
            <p:cNvSpPr/>
            <p:nvPr/>
          </p:nvSpPr>
          <p:spPr>
            <a:xfrm>
              <a:off x="1795942" y="3976784"/>
              <a:ext cx="5653121" cy="64629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Captures a system behaviour that a </a:t>
              </a:r>
              <a:r>
                <a:rPr lang="en-US" sz="1200" b="1" i="0" u="none" strike="noStrike" cap="none">
                  <a:solidFill>
                    <a:srgbClr val="000000"/>
                  </a:solidFill>
                  <a:latin typeface="Arial"/>
                  <a:ea typeface="Arial"/>
                  <a:cs typeface="Arial"/>
                  <a:sym typeface="Arial"/>
                </a:rPr>
                <a:t>user can see</a:t>
              </a:r>
              <a:r>
                <a:rPr lang="en-US" sz="12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Has observable </a:t>
              </a:r>
              <a:r>
                <a:rPr lang="en-US" sz="1200" b="1" i="0" u="none" strike="noStrike" cap="none">
                  <a:solidFill>
                    <a:srgbClr val="000000"/>
                  </a:solidFill>
                  <a:latin typeface="Arial"/>
                  <a:ea typeface="Arial"/>
                  <a:cs typeface="Arial"/>
                  <a:sym typeface="Arial"/>
                </a:rPr>
                <a:t>user or business value</a:t>
              </a:r>
              <a:r>
                <a:rPr lang="en-US" sz="12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Are clearly</a:t>
              </a:r>
              <a:r>
                <a:rPr lang="en-US" sz="1200" b="1" i="0" u="none" strike="noStrike" cap="none">
                  <a:solidFill>
                    <a:srgbClr val="000000"/>
                  </a:solidFill>
                  <a:latin typeface="Arial"/>
                  <a:ea typeface="Arial"/>
                  <a:cs typeface="Arial"/>
                  <a:sym typeface="Arial"/>
                </a:rPr>
                <a:t> testable</a:t>
              </a:r>
              <a:r>
                <a:rPr lang="en-US" sz="1200" b="0" i="0" u="none" strike="noStrike" cap="none">
                  <a:solidFill>
                    <a:srgbClr val="000000"/>
                  </a:solidFill>
                  <a:latin typeface="Arial"/>
                  <a:ea typeface="Arial"/>
                  <a:cs typeface="Arial"/>
                  <a:sym typeface="Arial"/>
                </a:rPr>
                <a:t>;</a:t>
              </a:r>
              <a:r>
                <a:rPr lang="en-US" sz="1200" b="1" i="0" u="none" strike="noStrike" cap="none">
                  <a:solidFill>
                    <a:srgbClr val="000000"/>
                  </a:solidFill>
                  <a:latin typeface="Arial"/>
                  <a:ea typeface="Arial"/>
                  <a:cs typeface="Arial"/>
                  <a:sym typeface="Arial"/>
                </a:rPr>
                <a:t> </a:t>
              </a:r>
              <a:r>
                <a:rPr lang="en-US" sz="1200" b="0" i="0" u="none" strike="noStrike" cap="none">
                  <a:solidFill>
                    <a:srgbClr val="000000"/>
                  </a:solidFill>
                  <a:latin typeface="Arial"/>
                  <a:ea typeface="Arial"/>
                  <a:cs typeface="Arial"/>
                  <a:sym typeface="Arial"/>
                </a:rPr>
                <a:t>we will learn something after we deliver it.</a:t>
              </a:r>
              <a:endParaRPr sz="1400" b="0" i="0" u="none" strike="noStrike" cap="none">
                <a:solidFill>
                  <a:srgbClr val="000000"/>
                </a:solidFill>
                <a:latin typeface="Arial"/>
                <a:ea typeface="Arial"/>
                <a:cs typeface="Arial"/>
                <a:sym typeface="Arial"/>
              </a:endParaRPr>
            </a:p>
          </p:txBody>
        </p:sp>
        <p:grpSp>
          <p:nvGrpSpPr>
            <p:cNvPr id="1327" name="Google Shape;1327;p53"/>
            <p:cNvGrpSpPr/>
            <p:nvPr/>
          </p:nvGrpSpPr>
          <p:grpSpPr>
            <a:xfrm>
              <a:off x="446338" y="3734550"/>
              <a:ext cx="1091966" cy="1130758"/>
              <a:chOff x="446338" y="3734550"/>
              <a:chExt cx="1091966" cy="1130758"/>
            </a:xfrm>
          </p:grpSpPr>
          <p:sp>
            <p:nvSpPr>
              <p:cNvPr id="1328" name="Google Shape;1328;p53"/>
              <p:cNvSpPr/>
              <p:nvPr/>
            </p:nvSpPr>
            <p:spPr>
              <a:xfrm>
                <a:off x="480041" y="4019559"/>
                <a:ext cx="1024561" cy="845749"/>
              </a:xfrm>
              <a:prstGeom prst="rect">
                <a:avLst/>
              </a:prstGeom>
              <a:solidFill>
                <a:schemeClr val="accent4"/>
              </a:solidFill>
              <a:ln w="12700" cap="flat" cmpd="sng">
                <a:solidFill>
                  <a:schemeClr val="accent4"/>
                </a:solidFill>
                <a:prstDash val="solid"/>
                <a:round/>
                <a:headEnd type="none" w="sm" len="sm"/>
                <a:tailEnd type="none" w="sm" len="sm"/>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Search Patient by Name</a:t>
                </a:r>
                <a:endParaRPr sz="1400" b="0" i="0" u="none" strike="noStrike" cap="none">
                  <a:solidFill>
                    <a:srgbClr val="000000"/>
                  </a:solidFill>
                  <a:latin typeface="Arial"/>
                  <a:ea typeface="Arial"/>
                  <a:cs typeface="Arial"/>
                  <a:sym typeface="Arial"/>
                </a:endParaRPr>
              </a:p>
            </p:txBody>
          </p:sp>
          <p:sp>
            <p:nvSpPr>
              <p:cNvPr id="1329" name="Google Shape;1329;p53"/>
              <p:cNvSpPr/>
              <p:nvPr/>
            </p:nvSpPr>
            <p:spPr>
              <a:xfrm>
                <a:off x="446338" y="3734550"/>
                <a:ext cx="109196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User Story</a:t>
                </a:r>
                <a:endParaRPr sz="2000" b="1" i="0" u="none" strike="noStrike" cap="none">
                  <a:solidFill>
                    <a:srgbClr val="005596"/>
                  </a:solidFill>
                  <a:latin typeface="Arial"/>
                  <a:ea typeface="Arial"/>
                  <a:cs typeface="Arial"/>
                  <a:sym typeface="Arial"/>
                </a:endParaRPr>
              </a:p>
            </p:txBody>
          </p:sp>
        </p:grpSp>
      </p:grpSp>
      <p:grpSp>
        <p:nvGrpSpPr>
          <p:cNvPr id="1330" name="Google Shape;1330;p53"/>
          <p:cNvGrpSpPr/>
          <p:nvPr/>
        </p:nvGrpSpPr>
        <p:grpSpPr>
          <a:xfrm>
            <a:off x="805315" y="5213333"/>
            <a:ext cx="7500485" cy="1234577"/>
            <a:chOff x="326914" y="5213333"/>
            <a:chExt cx="7500485" cy="1234577"/>
          </a:xfrm>
        </p:grpSpPr>
        <p:sp>
          <p:nvSpPr>
            <p:cNvPr id="1331" name="Google Shape;1331;p53"/>
            <p:cNvSpPr/>
            <p:nvPr/>
          </p:nvSpPr>
          <p:spPr>
            <a:xfrm>
              <a:off x="1795942" y="5415143"/>
              <a:ext cx="6031457" cy="830956"/>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Captures system behaviour that a </a:t>
              </a:r>
              <a:r>
                <a:rPr lang="en-US" sz="1200" b="1" i="0" u="none" strike="noStrike" cap="none">
                  <a:solidFill>
                    <a:srgbClr val="000000"/>
                  </a:solidFill>
                  <a:latin typeface="Arial"/>
                  <a:ea typeface="Arial"/>
                  <a:cs typeface="Arial"/>
                  <a:sym typeface="Arial"/>
                </a:rPr>
                <a:t>crosses one or more systems or components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Team should use these when trying to capture</a:t>
              </a:r>
              <a:r>
                <a:rPr lang="en-US" sz="1200" b="1" i="0" u="none" strike="noStrike" cap="none">
                  <a:solidFill>
                    <a:srgbClr val="000000"/>
                  </a:solidFill>
                  <a:latin typeface="Arial"/>
                  <a:ea typeface="Arial"/>
                  <a:cs typeface="Arial"/>
                  <a:sym typeface="Arial"/>
                </a:rPr>
                <a:t> cross system or component interactions </a:t>
              </a:r>
              <a:r>
                <a:rPr lang="en-US" sz="1200" b="0" i="0" u="none" strike="noStrike" cap="none">
                  <a:solidFill>
                    <a:srgbClr val="000000"/>
                  </a:solidFill>
                  <a:latin typeface="Arial"/>
                  <a:ea typeface="Arial"/>
                  <a:cs typeface="Arial"/>
                  <a:sym typeface="Arial"/>
                </a:rPr>
                <a:t>when that is where the complexity is.</a:t>
              </a:r>
              <a:endParaRPr sz="1200" b="1"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Are </a:t>
              </a:r>
              <a:r>
                <a:rPr lang="en-US" sz="1200" b="1" i="0" u="none" strike="noStrike" cap="none">
                  <a:solidFill>
                    <a:srgbClr val="000000"/>
                  </a:solidFill>
                  <a:latin typeface="Arial"/>
                  <a:ea typeface="Arial"/>
                  <a:cs typeface="Arial"/>
                  <a:sym typeface="Arial"/>
                </a:rPr>
                <a:t>testable </a:t>
              </a:r>
              <a:r>
                <a:rPr lang="en-US" sz="1200" b="0" i="0" u="none" strike="noStrike" cap="none">
                  <a:solidFill>
                    <a:srgbClr val="000000"/>
                  </a:solidFill>
                  <a:latin typeface="Arial"/>
                  <a:ea typeface="Arial"/>
                  <a:cs typeface="Arial"/>
                  <a:sym typeface="Arial"/>
                </a:rPr>
                <a:t>using the right tooling.</a:t>
              </a:r>
              <a:endParaRPr sz="1400" b="0" i="0" u="none" strike="noStrike" cap="none">
                <a:solidFill>
                  <a:srgbClr val="000000"/>
                </a:solidFill>
                <a:latin typeface="Arial"/>
                <a:ea typeface="Arial"/>
                <a:cs typeface="Arial"/>
                <a:sym typeface="Arial"/>
              </a:endParaRPr>
            </a:p>
          </p:txBody>
        </p:sp>
        <p:grpSp>
          <p:nvGrpSpPr>
            <p:cNvPr id="1332" name="Google Shape;1332;p53"/>
            <p:cNvGrpSpPr/>
            <p:nvPr/>
          </p:nvGrpSpPr>
          <p:grpSpPr>
            <a:xfrm>
              <a:off x="326914" y="5213333"/>
              <a:ext cx="1330814" cy="1234577"/>
              <a:chOff x="326914" y="5213333"/>
              <a:chExt cx="1330814" cy="1234577"/>
            </a:xfrm>
          </p:grpSpPr>
          <p:sp>
            <p:nvSpPr>
              <p:cNvPr id="1333" name="Google Shape;1333;p53"/>
              <p:cNvSpPr/>
              <p:nvPr/>
            </p:nvSpPr>
            <p:spPr>
              <a:xfrm>
                <a:off x="481269" y="5496508"/>
                <a:ext cx="1022105" cy="951402"/>
              </a:xfrm>
              <a:prstGeom prst="rect">
                <a:avLst/>
              </a:prstGeom>
              <a:solidFill>
                <a:srgbClr val="7030A0"/>
              </a:solidFill>
              <a:ln w="12700" cap="flat" cmpd="sng">
                <a:solidFill>
                  <a:srgbClr val="7030A0"/>
                </a:solidFill>
                <a:prstDash val="solid"/>
                <a:round/>
                <a:headEnd type="none" w="sm" len="sm"/>
                <a:tailEnd type="none" w="sm" len="sm"/>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FFFFFF"/>
                    </a:solidFill>
                    <a:latin typeface="Calibri"/>
                    <a:ea typeface="Calibri"/>
                    <a:cs typeface="Calibri"/>
                    <a:sym typeface="Calibri"/>
                  </a:rPr>
                  <a:t>Send Account Search To External Service</a:t>
                </a:r>
                <a:endParaRPr sz="1400" b="0" i="0" u="none" strike="noStrike" cap="none">
                  <a:solidFill>
                    <a:srgbClr val="000000"/>
                  </a:solidFill>
                  <a:latin typeface="Arial"/>
                  <a:ea typeface="Arial"/>
                  <a:cs typeface="Arial"/>
                  <a:sym typeface="Arial"/>
                </a:endParaRPr>
              </a:p>
            </p:txBody>
          </p:sp>
          <p:sp>
            <p:nvSpPr>
              <p:cNvPr id="1334" name="Google Shape;1334;p53"/>
              <p:cNvSpPr/>
              <p:nvPr/>
            </p:nvSpPr>
            <p:spPr>
              <a:xfrm>
                <a:off x="326914" y="5213333"/>
                <a:ext cx="133081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System Story</a:t>
                </a:r>
                <a:endParaRPr sz="2000" b="1" i="0" u="none" strike="noStrike" cap="none">
                  <a:solidFill>
                    <a:srgbClr val="005596"/>
                  </a:solidFill>
                  <a:latin typeface="Arial"/>
                  <a:ea typeface="Arial"/>
                  <a:cs typeface="Arial"/>
                  <a:sym typeface="Arial"/>
                </a:endParaRPr>
              </a:p>
            </p:txBody>
          </p:sp>
        </p:grpSp>
      </p:grpSp>
      <p:grpSp>
        <p:nvGrpSpPr>
          <p:cNvPr id="1335" name="Google Shape;1335;p53"/>
          <p:cNvGrpSpPr/>
          <p:nvPr/>
        </p:nvGrpSpPr>
        <p:grpSpPr>
          <a:xfrm>
            <a:off x="924739" y="2660187"/>
            <a:ext cx="7002725" cy="1165523"/>
            <a:chOff x="446338" y="2541377"/>
            <a:chExt cx="7002725" cy="1165523"/>
          </a:xfrm>
        </p:grpSpPr>
        <p:sp>
          <p:nvSpPr>
            <p:cNvPr id="1336" name="Google Shape;1336;p53"/>
            <p:cNvSpPr/>
            <p:nvPr/>
          </p:nvSpPr>
          <p:spPr>
            <a:xfrm>
              <a:off x="1795942" y="2691278"/>
              <a:ext cx="5653121" cy="1015622"/>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They generally </a:t>
              </a:r>
              <a:r>
                <a:rPr lang="en-US" sz="1200" b="1" i="0" u="none" strike="noStrike" cap="none">
                  <a:solidFill>
                    <a:srgbClr val="000000"/>
                  </a:solidFill>
                  <a:latin typeface="Arial"/>
                  <a:ea typeface="Arial"/>
                  <a:cs typeface="Arial"/>
                  <a:sym typeface="Arial"/>
                </a:rPr>
                <a:t>represent groups of stories</a:t>
              </a:r>
              <a:r>
                <a:rPr lang="en-US" sz="1200" b="0" i="0" u="none" strike="noStrike" cap="none">
                  <a:solidFill>
                    <a:srgbClr val="000000"/>
                  </a:solidFill>
                  <a:latin typeface="Arial"/>
                  <a:ea typeface="Arial"/>
                  <a:cs typeface="Arial"/>
                  <a:sym typeface="Arial"/>
                </a:rPr>
                <a:t> that move as a unit, typically something that is </a:t>
              </a:r>
              <a:r>
                <a:rPr lang="en-US" sz="1200" b="1" i="0" u="none" strike="noStrike" cap="none">
                  <a:solidFill>
                    <a:srgbClr val="000000"/>
                  </a:solidFill>
                  <a:latin typeface="Arial"/>
                  <a:ea typeface="Arial"/>
                  <a:cs typeface="Arial"/>
                  <a:sym typeface="Arial"/>
                </a:rPr>
                <a:t>testable end-to-end</a:t>
              </a:r>
              <a:r>
                <a:rPr lang="en-US" sz="12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Describe functionality that may be the right size for the business, but that are </a:t>
              </a:r>
              <a:r>
                <a:rPr lang="en-US" sz="1200" b="1" i="0" u="none" strike="noStrike" cap="none">
                  <a:solidFill>
                    <a:srgbClr val="000000"/>
                  </a:solidFill>
                  <a:latin typeface="Arial"/>
                  <a:ea typeface="Arial"/>
                  <a:cs typeface="Arial"/>
                  <a:sym typeface="Arial"/>
                </a:rPr>
                <a:t>too big for development</a:t>
              </a:r>
              <a:r>
                <a:rPr lang="en-US" sz="12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Can be broken down into </a:t>
              </a:r>
              <a:r>
                <a:rPr lang="en-US" sz="1200" b="1" i="0" u="none" strike="noStrike" cap="none">
                  <a:solidFill>
                    <a:srgbClr val="000000"/>
                  </a:solidFill>
                  <a:latin typeface="Arial"/>
                  <a:ea typeface="Arial"/>
                  <a:cs typeface="Arial"/>
                  <a:sym typeface="Arial"/>
                </a:rPr>
                <a:t>user stories</a:t>
              </a:r>
              <a:r>
                <a:rPr lang="en-US" sz="1200" b="0" i="0" u="none" strike="noStrike" cap="none">
                  <a:solidFill>
                    <a:srgbClr val="000000"/>
                  </a:solidFill>
                  <a:latin typeface="Arial"/>
                  <a:ea typeface="Arial"/>
                  <a:cs typeface="Arial"/>
                  <a:sym typeface="Arial"/>
                </a:rPr>
                <a:t> and </a:t>
              </a:r>
              <a:r>
                <a:rPr lang="en-US" sz="1200" b="1" i="0" u="none" strike="noStrike" cap="none">
                  <a:solidFill>
                    <a:srgbClr val="000000"/>
                  </a:solidFill>
                  <a:latin typeface="Arial"/>
                  <a:ea typeface="Arial"/>
                  <a:cs typeface="Arial"/>
                  <a:sym typeface="Arial"/>
                </a:rPr>
                <a:t>system stories</a:t>
              </a:r>
              <a:r>
                <a:rPr lang="en-US" sz="12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nvGrpSpPr>
            <p:cNvPr id="1337" name="Google Shape;1337;p53"/>
            <p:cNvGrpSpPr/>
            <p:nvPr/>
          </p:nvGrpSpPr>
          <p:grpSpPr>
            <a:xfrm>
              <a:off x="446338" y="2541377"/>
              <a:ext cx="1091966" cy="1130758"/>
              <a:chOff x="446338" y="2541377"/>
              <a:chExt cx="1091966" cy="1130758"/>
            </a:xfrm>
          </p:grpSpPr>
          <p:sp>
            <p:nvSpPr>
              <p:cNvPr id="1338" name="Google Shape;1338;p53"/>
              <p:cNvSpPr/>
              <p:nvPr/>
            </p:nvSpPr>
            <p:spPr>
              <a:xfrm>
                <a:off x="480041" y="2826386"/>
                <a:ext cx="1024561" cy="845749"/>
              </a:xfrm>
              <a:prstGeom prst="rect">
                <a:avLst/>
              </a:prstGeom>
              <a:solidFill>
                <a:schemeClr val="accent1"/>
              </a:solidFill>
              <a:ln w="12700" cap="flat" cmpd="sng">
                <a:solidFill>
                  <a:schemeClr val="accent1"/>
                </a:solidFill>
                <a:prstDash val="solid"/>
                <a:round/>
                <a:headEnd type="none" w="sm" len="sm"/>
                <a:tailEnd type="none" w="sm" len="sm"/>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FFFFFF"/>
                    </a:solidFill>
                    <a:latin typeface="Calibri"/>
                    <a:ea typeface="Calibri"/>
                    <a:cs typeface="Calibri"/>
                    <a:sym typeface="Calibri"/>
                  </a:rPr>
                  <a:t>Search Patient</a:t>
                </a:r>
                <a:endParaRPr sz="1400" b="0" i="0" u="none" strike="noStrike" cap="none">
                  <a:solidFill>
                    <a:srgbClr val="FFFFFF"/>
                  </a:solidFill>
                  <a:latin typeface="Arial"/>
                  <a:ea typeface="Arial"/>
                  <a:cs typeface="Arial"/>
                  <a:sym typeface="Arial"/>
                </a:endParaRPr>
              </a:p>
            </p:txBody>
          </p:sp>
          <p:sp>
            <p:nvSpPr>
              <p:cNvPr id="1339" name="Google Shape;1339;p53"/>
              <p:cNvSpPr/>
              <p:nvPr/>
            </p:nvSpPr>
            <p:spPr>
              <a:xfrm>
                <a:off x="446338" y="2541377"/>
                <a:ext cx="109196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Epic</a:t>
                </a:r>
                <a:endParaRPr sz="2000" b="1" i="0" u="none" strike="noStrike" cap="none">
                  <a:solidFill>
                    <a:srgbClr val="005596"/>
                  </a:solidFill>
                  <a:latin typeface="Arial"/>
                  <a:ea typeface="Arial"/>
                  <a:cs typeface="Arial"/>
                  <a:sym typeface="Arial"/>
                </a:endParaRPr>
              </a:p>
            </p:txBody>
          </p:sp>
        </p:grpSp>
      </p:grpSp>
      <p:grpSp>
        <p:nvGrpSpPr>
          <p:cNvPr id="1340" name="Google Shape;1340;p53"/>
          <p:cNvGrpSpPr/>
          <p:nvPr/>
        </p:nvGrpSpPr>
        <p:grpSpPr>
          <a:xfrm>
            <a:off x="924739" y="1421714"/>
            <a:ext cx="7002725" cy="1092658"/>
            <a:chOff x="446338" y="1128081"/>
            <a:chExt cx="7002725" cy="1092658"/>
          </a:xfrm>
        </p:grpSpPr>
        <p:sp>
          <p:nvSpPr>
            <p:cNvPr id="1341" name="Google Shape;1341;p53"/>
            <p:cNvSpPr/>
            <p:nvPr/>
          </p:nvSpPr>
          <p:spPr>
            <a:xfrm>
              <a:off x="1795942" y="1351265"/>
              <a:ext cx="5653121" cy="64629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242424"/>
                  </a:solidFill>
                  <a:latin typeface="Arial"/>
                  <a:ea typeface="Arial"/>
                  <a:cs typeface="Arial"/>
                  <a:sym typeface="Arial"/>
                </a:rPr>
                <a:t>These are the </a:t>
              </a:r>
              <a:r>
                <a:rPr lang="en-US" sz="1200" b="1" i="0" u="none" strike="noStrike" cap="none">
                  <a:solidFill>
                    <a:srgbClr val="242424"/>
                  </a:solidFill>
                  <a:latin typeface="Arial"/>
                  <a:ea typeface="Arial"/>
                  <a:cs typeface="Arial"/>
                  <a:sym typeface="Arial"/>
                </a:rPr>
                <a:t>largest </a:t>
              </a:r>
              <a:r>
                <a:rPr lang="en-US" sz="1200" b="0" i="0" u="none" strike="noStrike" cap="none">
                  <a:solidFill>
                    <a:srgbClr val="242424"/>
                  </a:solidFill>
                  <a:latin typeface="Arial"/>
                  <a:ea typeface="Arial"/>
                  <a:cs typeface="Arial"/>
                  <a:sym typeface="Arial"/>
                </a:rPr>
                <a:t>work items in the program.</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242424"/>
                  </a:solidFill>
                  <a:latin typeface="Arial"/>
                  <a:ea typeface="Arial"/>
                  <a:cs typeface="Arial"/>
                  <a:sym typeface="Arial"/>
                </a:rPr>
                <a:t>They represent large pieces of work that might take many months to complete.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242424"/>
                  </a:solidFill>
                  <a:latin typeface="Arial"/>
                  <a:ea typeface="Arial"/>
                  <a:cs typeface="Arial"/>
                  <a:sym typeface="Arial"/>
                </a:rPr>
                <a:t>These items are generally created by Product Owners</a:t>
              </a:r>
              <a:endParaRPr sz="1400" b="0" i="0" u="none" strike="noStrike" cap="none">
                <a:solidFill>
                  <a:srgbClr val="000000"/>
                </a:solidFill>
                <a:latin typeface="Arial"/>
                <a:ea typeface="Arial"/>
                <a:cs typeface="Arial"/>
                <a:sym typeface="Arial"/>
              </a:endParaRPr>
            </a:p>
          </p:txBody>
        </p:sp>
        <p:grpSp>
          <p:nvGrpSpPr>
            <p:cNvPr id="1342" name="Google Shape;1342;p53"/>
            <p:cNvGrpSpPr/>
            <p:nvPr/>
          </p:nvGrpSpPr>
          <p:grpSpPr>
            <a:xfrm>
              <a:off x="446338" y="1128081"/>
              <a:ext cx="1091966" cy="1092658"/>
              <a:chOff x="446338" y="1128081"/>
              <a:chExt cx="1091966" cy="1092658"/>
            </a:xfrm>
          </p:grpSpPr>
          <p:sp>
            <p:nvSpPr>
              <p:cNvPr id="1343" name="Google Shape;1343;p53"/>
              <p:cNvSpPr/>
              <p:nvPr/>
            </p:nvSpPr>
            <p:spPr>
              <a:xfrm>
                <a:off x="480041" y="1374990"/>
                <a:ext cx="1024561" cy="845749"/>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1" i="0" u="none" strike="noStrike" cap="none">
                    <a:solidFill>
                      <a:srgbClr val="FFFFFF"/>
                    </a:solidFill>
                    <a:latin typeface="Calibri"/>
                    <a:ea typeface="Calibri"/>
                    <a:cs typeface="Calibri"/>
                    <a:sym typeface="Calibri"/>
                  </a:rPr>
                  <a:t>Manage Patient</a:t>
                </a:r>
                <a:endParaRPr sz="1400" b="0" i="0" u="none" strike="noStrike" cap="none">
                  <a:solidFill>
                    <a:srgbClr val="000000"/>
                  </a:solidFill>
                  <a:latin typeface="Arial"/>
                  <a:ea typeface="Arial"/>
                  <a:cs typeface="Arial"/>
                  <a:sym typeface="Arial"/>
                </a:endParaRPr>
              </a:p>
            </p:txBody>
          </p:sp>
          <p:sp>
            <p:nvSpPr>
              <p:cNvPr id="1344" name="Google Shape;1344;p53"/>
              <p:cNvSpPr/>
              <p:nvPr/>
            </p:nvSpPr>
            <p:spPr>
              <a:xfrm>
                <a:off x="446338" y="1128081"/>
                <a:ext cx="109196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Feature</a:t>
                </a:r>
                <a:endParaRPr sz="2000" b="1" i="0" u="none" strike="noStrike" cap="none">
                  <a:solidFill>
                    <a:srgbClr val="005596"/>
                  </a:solidFill>
                  <a:latin typeface="Arial"/>
                  <a:ea typeface="Arial"/>
                  <a:cs typeface="Arial"/>
                  <a:sym typeface="Arial"/>
                </a:endParaRPr>
              </a:p>
            </p:txBody>
          </p:sp>
        </p:grpSp>
      </p:grpSp>
      <p:sp>
        <p:nvSpPr>
          <p:cNvPr id="1345" name="Google Shape;1345;p53"/>
          <p:cNvSpPr/>
          <p:nvPr/>
        </p:nvSpPr>
        <p:spPr>
          <a:xfrm>
            <a:off x="805315" y="722842"/>
            <a:ext cx="7284585" cy="369291"/>
          </a:xfrm>
          <a:prstGeom prst="rect">
            <a:avLst/>
          </a:prstGeom>
          <a:noFill/>
          <a:ln>
            <a:noFill/>
          </a:ln>
        </p:spPr>
        <p:txBody>
          <a:bodyPr spcFirstLastPara="1" wrap="square" lIns="91425" tIns="45700" rIns="91425" bIns="45700" anchor="t" anchorCtr="0">
            <a:spAutoFit/>
          </a:bodyPr>
          <a:lstStyle/>
          <a:p>
            <a:pPr marL="0" marR="3695"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Having different work item types helps us align, plan and organize our work.</a:t>
            </a:r>
            <a:endParaRPr sz="1800" b="0" i="0" u="none" strike="noStrike" cap="none">
              <a:solidFill>
                <a:srgbClr val="000000"/>
              </a:solidFill>
              <a:latin typeface="Calibri"/>
              <a:ea typeface="Calibri"/>
              <a:cs typeface="Calibri"/>
              <a:sym typeface="Calibri"/>
            </a:endParaRPr>
          </a:p>
        </p:txBody>
      </p:sp>
      <p:sp>
        <p:nvSpPr>
          <p:cNvPr id="1346" name="Google Shape;1346;p53"/>
          <p:cNvSpPr txBox="1"/>
          <p:nvPr/>
        </p:nvSpPr>
        <p:spPr>
          <a:xfrm>
            <a:off x="805315" y="242711"/>
            <a:ext cx="10895030"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Calibri"/>
              <a:buNone/>
            </a:pPr>
            <a:r>
              <a:rPr lang="en-US" sz="2800" b="1" i="0" u="none" strike="noStrike" cap="none">
                <a:solidFill>
                  <a:srgbClr val="000000"/>
                </a:solidFill>
                <a:latin typeface="Calibri"/>
                <a:ea typeface="Calibri"/>
                <a:cs typeface="Calibri"/>
                <a:sym typeface="Calibri"/>
              </a:rPr>
              <a:t>Work Item Hierarchy Explained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414591"/>
            </a:gs>
            <a:gs pos="12400">
              <a:srgbClr val="0070C0"/>
            </a:gs>
            <a:gs pos="100000">
              <a:srgbClr val="00B0F0"/>
            </a:gs>
          </a:gsLst>
          <a:lin ang="2400000" scaled="0"/>
        </a:gradFill>
        <a:effectLst/>
      </p:bgPr>
    </p:bg>
    <p:spTree>
      <p:nvGrpSpPr>
        <p:cNvPr id="1" name="Shape 1350"/>
        <p:cNvGrpSpPr/>
        <p:nvPr/>
      </p:nvGrpSpPr>
      <p:grpSpPr>
        <a:xfrm>
          <a:off x="0" y="0"/>
          <a:ext cx="0" cy="0"/>
          <a:chOff x="0" y="0"/>
          <a:chExt cx="0" cy="0"/>
        </a:xfrm>
      </p:grpSpPr>
      <p:sp>
        <p:nvSpPr>
          <p:cNvPr id="1351" name="Google Shape;1351;p54"/>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55</a:t>
            </a:fld>
            <a:endParaRPr sz="1200" b="0" i="0" u="none" strike="noStrike" cap="none">
              <a:solidFill>
                <a:srgbClr val="FFFFFF"/>
              </a:solidFill>
              <a:latin typeface="Calibri"/>
              <a:ea typeface="Calibri"/>
              <a:cs typeface="Calibri"/>
              <a:sym typeface="Calibri"/>
            </a:endParaRPr>
          </a:p>
        </p:txBody>
      </p:sp>
      <p:sp>
        <p:nvSpPr>
          <p:cNvPr id="1352" name="Google Shape;1352;p54"/>
          <p:cNvSpPr txBox="1">
            <a:spLocks noGrp="1"/>
          </p:cNvSpPr>
          <p:nvPr>
            <p:ph type="title"/>
          </p:nvPr>
        </p:nvSpPr>
        <p:spPr>
          <a:xfrm>
            <a:off x="899293" y="2579567"/>
            <a:ext cx="10890504" cy="151423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Determining Context Boundaries</a:t>
            </a:r>
            <a:br>
              <a:rPr lang="en-US"/>
            </a:br>
            <a:r>
              <a:rPr lang="en-US"/>
              <a:t>Through EventStorming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5"/>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3E4043"/>
              </a:buClr>
              <a:buSzPts val="1200"/>
              <a:buFont typeface="Calibri"/>
              <a:buNone/>
            </a:pPr>
            <a:fld id="{00000000-1234-1234-1234-123412341234}" type="slidenum">
              <a:rPr lang="en-US" sz="1200" b="0" i="0" u="none" strike="noStrike" cap="none">
                <a:solidFill>
                  <a:srgbClr val="3E4043"/>
                </a:solidFill>
                <a:latin typeface="Calibri"/>
                <a:ea typeface="Calibri"/>
                <a:cs typeface="Calibri"/>
                <a:sym typeface="Calibri"/>
              </a:rPr>
              <a:t>56</a:t>
            </a:fld>
            <a:endParaRPr sz="1200" b="0" i="0" u="none" strike="noStrike" cap="none">
              <a:solidFill>
                <a:srgbClr val="3E4043"/>
              </a:solidFill>
              <a:latin typeface="Calibri"/>
              <a:ea typeface="Calibri"/>
              <a:cs typeface="Calibri"/>
              <a:sym typeface="Calibri"/>
            </a:endParaRPr>
          </a:p>
        </p:txBody>
      </p:sp>
      <p:sp>
        <p:nvSpPr>
          <p:cNvPr id="1358" name="Google Shape;1358;p55"/>
          <p:cNvSpPr/>
          <p:nvPr/>
        </p:nvSpPr>
        <p:spPr>
          <a:xfrm>
            <a:off x="3579541" y="1092452"/>
            <a:ext cx="8285357" cy="4570406"/>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Event Storming Structure</a:t>
            </a:r>
            <a:endParaRPr sz="1400" b="0" i="0" u="none" strike="noStrike" cap="none">
              <a:solidFill>
                <a:srgbClr val="000000"/>
              </a:solidFill>
              <a:latin typeface="Arial"/>
              <a:ea typeface="Arial"/>
              <a:cs typeface="Arial"/>
              <a:sym typeface="Arial"/>
            </a:endParaRPr>
          </a:p>
        </p:txBody>
      </p:sp>
      <p:sp>
        <p:nvSpPr>
          <p:cNvPr id="1359" name="Google Shape;1359;p55"/>
          <p:cNvSpPr txBox="1">
            <a:spLocks noGrp="1"/>
          </p:cNvSpPr>
          <p:nvPr>
            <p:ph type="title"/>
          </p:nvPr>
        </p:nvSpPr>
        <p:spPr>
          <a:xfrm>
            <a:off x="626411" y="335322"/>
            <a:ext cx="10895030" cy="75713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We can extend our story map with EventStorming to identify domain events, system  and identify external systems</a:t>
            </a:r>
            <a:endParaRPr/>
          </a:p>
        </p:txBody>
      </p:sp>
      <p:sp>
        <p:nvSpPr>
          <p:cNvPr id="1360" name="Google Shape;1360;p55"/>
          <p:cNvSpPr/>
          <p:nvPr/>
        </p:nvSpPr>
        <p:spPr>
          <a:xfrm>
            <a:off x="3887129" y="2438630"/>
            <a:ext cx="1171635" cy="1275558"/>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Submit Customer Credit Application Details</a:t>
            </a:r>
            <a:endParaRPr sz="1600" b="0" i="0" u="none" strike="noStrike" cap="none">
              <a:solidFill>
                <a:srgbClr val="FFFFFF"/>
              </a:solidFill>
              <a:latin typeface="Calibri"/>
              <a:ea typeface="Calibri"/>
              <a:cs typeface="Calibri"/>
              <a:sym typeface="Calibri"/>
            </a:endParaRPr>
          </a:p>
        </p:txBody>
      </p:sp>
      <p:sp>
        <p:nvSpPr>
          <p:cNvPr id="1361" name="Google Shape;1361;p55"/>
          <p:cNvSpPr/>
          <p:nvPr/>
        </p:nvSpPr>
        <p:spPr>
          <a:xfrm>
            <a:off x="5214728" y="2438630"/>
            <a:ext cx="1171635" cy="1275558"/>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Credit Application Submitted</a:t>
            </a:r>
            <a:endParaRPr sz="1600" b="0" i="0" u="none" strike="noStrike" cap="none">
              <a:solidFill>
                <a:srgbClr val="FFFFFF"/>
              </a:solidFill>
              <a:latin typeface="Calibri"/>
              <a:ea typeface="Calibri"/>
              <a:cs typeface="Calibri"/>
              <a:sym typeface="Calibri"/>
            </a:endParaRPr>
          </a:p>
        </p:txBody>
      </p:sp>
      <p:sp>
        <p:nvSpPr>
          <p:cNvPr id="1362" name="Google Shape;1362;p55"/>
          <p:cNvSpPr/>
          <p:nvPr/>
        </p:nvSpPr>
        <p:spPr>
          <a:xfrm>
            <a:off x="6542327" y="2438630"/>
            <a:ext cx="1171635" cy="1275558"/>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Evaluate Credit Eligibility</a:t>
            </a:r>
            <a:endParaRPr sz="1600" b="0" i="0" u="none" strike="noStrike" cap="none">
              <a:solidFill>
                <a:srgbClr val="FFFFFF"/>
              </a:solidFill>
              <a:latin typeface="Calibri"/>
              <a:ea typeface="Calibri"/>
              <a:cs typeface="Calibri"/>
              <a:sym typeface="Calibri"/>
            </a:endParaRPr>
          </a:p>
        </p:txBody>
      </p:sp>
      <p:sp>
        <p:nvSpPr>
          <p:cNvPr id="1363" name="Google Shape;1363;p55"/>
          <p:cNvSpPr/>
          <p:nvPr/>
        </p:nvSpPr>
        <p:spPr>
          <a:xfrm>
            <a:off x="7869926" y="3521663"/>
            <a:ext cx="1171635" cy="1275558"/>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Credit Application Approved</a:t>
            </a:r>
            <a:endParaRPr sz="1600" b="0" i="0" u="none" strike="noStrike" cap="none">
              <a:solidFill>
                <a:srgbClr val="FFFFFF"/>
              </a:solidFill>
              <a:latin typeface="Calibri"/>
              <a:ea typeface="Calibri"/>
              <a:cs typeface="Calibri"/>
              <a:sym typeface="Calibri"/>
            </a:endParaRPr>
          </a:p>
        </p:txBody>
      </p:sp>
      <p:sp>
        <p:nvSpPr>
          <p:cNvPr id="1364" name="Google Shape;1364;p55"/>
          <p:cNvSpPr/>
          <p:nvPr/>
        </p:nvSpPr>
        <p:spPr>
          <a:xfrm>
            <a:off x="9197525" y="1332724"/>
            <a:ext cx="1171635" cy="1275558"/>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Send Denied Notification to Customer</a:t>
            </a:r>
            <a:endParaRPr sz="1600" b="0" i="0" u="none" strike="noStrike" cap="none">
              <a:solidFill>
                <a:srgbClr val="FFFFFF"/>
              </a:solidFill>
              <a:latin typeface="Calibri"/>
              <a:ea typeface="Calibri"/>
              <a:cs typeface="Calibri"/>
              <a:sym typeface="Calibri"/>
            </a:endParaRPr>
          </a:p>
        </p:txBody>
      </p:sp>
      <p:sp>
        <p:nvSpPr>
          <p:cNvPr id="1365" name="Google Shape;1365;p55"/>
          <p:cNvSpPr/>
          <p:nvPr/>
        </p:nvSpPr>
        <p:spPr>
          <a:xfrm>
            <a:off x="7869926" y="1332724"/>
            <a:ext cx="1171635" cy="1275558"/>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Credit Application Denied</a:t>
            </a:r>
            <a:endParaRPr sz="1600" b="0" i="0" u="none" strike="noStrike" cap="none">
              <a:solidFill>
                <a:srgbClr val="FFFFFF"/>
              </a:solidFill>
              <a:latin typeface="Calibri"/>
              <a:ea typeface="Calibri"/>
              <a:cs typeface="Calibri"/>
              <a:sym typeface="Calibri"/>
            </a:endParaRPr>
          </a:p>
        </p:txBody>
      </p:sp>
      <p:sp>
        <p:nvSpPr>
          <p:cNvPr id="1366" name="Google Shape;1366;p55"/>
          <p:cNvSpPr/>
          <p:nvPr/>
        </p:nvSpPr>
        <p:spPr>
          <a:xfrm>
            <a:off x="9197525" y="4277641"/>
            <a:ext cx="1171635" cy="1275558"/>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Send Approval Notification to Customer</a:t>
            </a:r>
            <a:endParaRPr sz="1600" b="0" i="0" u="none" strike="noStrike" cap="none">
              <a:solidFill>
                <a:srgbClr val="FFFFFF"/>
              </a:solidFill>
              <a:latin typeface="Calibri"/>
              <a:ea typeface="Calibri"/>
              <a:cs typeface="Calibri"/>
              <a:sym typeface="Calibri"/>
            </a:endParaRPr>
          </a:p>
        </p:txBody>
      </p:sp>
      <p:sp>
        <p:nvSpPr>
          <p:cNvPr id="1367" name="Google Shape;1367;p55"/>
          <p:cNvSpPr/>
          <p:nvPr/>
        </p:nvSpPr>
        <p:spPr>
          <a:xfrm>
            <a:off x="9191723" y="2856375"/>
            <a:ext cx="1171635" cy="1275558"/>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Generate Credit Card Account Number</a:t>
            </a:r>
            <a:endParaRPr sz="1600" b="0" i="0" u="none" strike="noStrike" cap="none">
              <a:solidFill>
                <a:srgbClr val="FFFFFF"/>
              </a:solidFill>
              <a:latin typeface="Calibri"/>
              <a:ea typeface="Calibri"/>
              <a:cs typeface="Calibri"/>
              <a:sym typeface="Calibri"/>
            </a:endParaRPr>
          </a:p>
        </p:txBody>
      </p:sp>
      <p:sp>
        <p:nvSpPr>
          <p:cNvPr id="1368" name="Google Shape;1368;p55"/>
          <p:cNvSpPr/>
          <p:nvPr/>
        </p:nvSpPr>
        <p:spPr>
          <a:xfrm>
            <a:off x="10481388" y="1332724"/>
            <a:ext cx="1171635" cy="1275558"/>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Etc.</a:t>
            </a:r>
            <a:endParaRPr sz="1600" b="0" i="0" u="none" strike="noStrike" cap="none">
              <a:solidFill>
                <a:srgbClr val="000000"/>
              </a:solidFill>
              <a:latin typeface="Calibri"/>
              <a:ea typeface="Calibri"/>
              <a:cs typeface="Calibri"/>
              <a:sym typeface="Calibri"/>
            </a:endParaRPr>
          </a:p>
        </p:txBody>
      </p:sp>
      <p:sp>
        <p:nvSpPr>
          <p:cNvPr id="1369" name="Google Shape;1369;p55"/>
          <p:cNvSpPr/>
          <p:nvPr/>
        </p:nvSpPr>
        <p:spPr>
          <a:xfrm>
            <a:off x="10481388" y="4277641"/>
            <a:ext cx="1171635" cy="1275558"/>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Etc.</a:t>
            </a:r>
            <a:endParaRPr sz="1600" b="0" i="0" u="none" strike="noStrike" cap="none">
              <a:solidFill>
                <a:srgbClr val="000000"/>
              </a:solidFill>
              <a:latin typeface="Calibri"/>
              <a:ea typeface="Calibri"/>
              <a:cs typeface="Calibri"/>
              <a:sym typeface="Calibri"/>
            </a:endParaRPr>
          </a:p>
        </p:txBody>
      </p:sp>
      <p:sp>
        <p:nvSpPr>
          <p:cNvPr id="1370" name="Google Shape;1370;p55"/>
          <p:cNvSpPr/>
          <p:nvPr/>
        </p:nvSpPr>
        <p:spPr>
          <a:xfrm>
            <a:off x="10475586" y="2856375"/>
            <a:ext cx="1171635" cy="1275558"/>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Etc.</a:t>
            </a:r>
            <a:endParaRPr sz="1600" b="0" i="0" u="none" strike="noStrike" cap="none">
              <a:solidFill>
                <a:srgbClr val="000000"/>
              </a:solidFill>
              <a:latin typeface="Calibri"/>
              <a:ea typeface="Calibri"/>
              <a:cs typeface="Calibri"/>
              <a:sym typeface="Calibri"/>
            </a:endParaRPr>
          </a:p>
        </p:txBody>
      </p:sp>
      <p:sp>
        <p:nvSpPr>
          <p:cNvPr id="1371" name="Google Shape;1371;p55"/>
          <p:cNvSpPr/>
          <p:nvPr/>
        </p:nvSpPr>
        <p:spPr>
          <a:xfrm>
            <a:off x="638062" y="1381929"/>
            <a:ext cx="2729604" cy="923289"/>
          </a:xfrm>
          <a:prstGeom prst="rect">
            <a:avLst/>
          </a:prstGeom>
          <a:solidFill>
            <a:srgbClr val="00B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 </a:t>
            </a:r>
            <a:r>
              <a:rPr lang="en-US" sz="1800" b="1" i="1" u="none" strike="noStrike" cap="none">
                <a:solidFill>
                  <a:schemeClr val="lt1"/>
                </a:solidFill>
                <a:latin typeface="Arial"/>
                <a:ea typeface="Arial"/>
                <a:cs typeface="Arial"/>
                <a:sym typeface="Arial"/>
              </a:rPr>
              <a:t>Command</a:t>
            </a:r>
            <a:r>
              <a:rPr lang="en-US" sz="1800" b="0" i="0" u="none" strike="noStrike" cap="none">
                <a:solidFill>
                  <a:schemeClr val="lt1"/>
                </a:solidFill>
                <a:latin typeface="Arial"/>
                <a:ea typeface="Arial"/>
                <a:cs typeface="Arial"/>
                <a:sym typeface="Arial"/>
              </a:rPr>
              <a:t> often represent user interactions.</a:t>
            </a:r>
            <a:endParaRPr sz="1400" b="0" i="0" u="none" strike="noStrike" cap="none">
              <a:solidFill>
                <a:srgbClr val="000000"/>
              </a:solidFill>
              <a:latin typeface="Arial"/>
              <a:ea typeface="Arial"/>
              <a:cs typeface="Arial"/>
              <a:sym typeface="Arial"/>
            </a:endParaRPr>
          </a:p>
        </p:txBody>
      </p:sp>
      <p:sp>
        <p:nvSpPr>
          <p:cNvPr id="1372" name="Google Shape;1372;p55"/>
          <p:cNvSpPr/>
          <p:nvPr/>
        </p:nvSpPr>
        <p:spPr>
          <a:xfrm>
            <a:off x="638061" y="3830601"/>
            <a:ext cx="2731121" cy="1323399"/>
          </a:xfrm>
          <a:prstGeom prst="rect">
            <a:avLst/>
          </a:prstGeom>
          <a:solidFill>
            <a:srgbClr val="2F549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A </a:t>
            </a:r>
            <a:r>
              <a:rPr lang="en-US" sz="1600" b="1" i="1" u="none" strike="noStrike" cap="none">
                <a:solidFill>
                  <a:schemeClr val="lt1"/>
                </a:solidFill>
                <a:latin typeface="Arial"/>
                <a:ea typeface="Arial"/>
                <a:cs typeface="Arial"/>
                <a:sym typeface="Arial"/>
              </a:rPr>
              <a:t>Reaction</a:t>
            </a:r>
            <a:r>
              <a:rPr lang="en-US" sz="1600" b="0" i="0" u="none" strike="noStrike" cap="none">
                <a:solidFill>
                  <a:schemeClr val="lt1"/>
                </a:solidFill>
                <a:latin typeface="Arial"/>
                <a:ea typeface="Arial"/>
                <a:cs typeface="Arial"/>
                <a:sym typeface="Arial"/>
              </a:rPr>
              <a:t> is something that needs to happen after something else happens.  Always described in the imperative.</a:t>
            </a:r>
            <a:endParaRPr sz="1400" b="0" i="0" u="none" strike="noStrike" cap="none">
              <a:solidFill>
                <a:srgbClr val="000000"/>
              </a:solidFill>
              <a:latin typeface="Arial"/>
              <a:ea typeface="Arial"/>
              <a:cs typeface="Arial"/>
              <a:sym typeface="Arial"/>
            </a:endParaRPr>
          </a:p>
        </p:txBody>
      </p:sp>
      <p:sp>
        <p:nvSpPr>
          <p:cNvPr id="1373" name="Google Shape;1373;p55"/>
          <p:cNvSpPr/>
          <p:nvPr/>
        </p:nvSpPr>
        <p:spPr>
          <a:xfrm>
            <a:off x="638062" y="2475494"/>
            <a:ext cx="2731120" cy="1077178"/>
          </a:xfrm>
          <a:prstGeom prst="rect">
            <a:avLst/>
          </a:prstGeom>
          <a:solidFill>
            <a:srgbClr val="00B0F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An </a:t>
            </a:r>
            <a:r>
              <a:rPr lang="en-US" sz="1600" b="1" i="1" u="none" strike="noStrike" cap="none">
                <a:solidFill>
                  <a:schemeClr val="lt1"/>
                </a:solidFill>
                <a:latin typeface="Arial"/>
                <a:ea typeface="Arial"/>
                <a:cs typeface="Arial"/>
                <a:sym typeface="Arial"/>
              </a:rPr>
              <a:t>Event</a:t>
            </a:r>
            <a:r>
              <a:rPr lang="en-US" sz="1600" b="0" i="0" u="none" strike="noStrike" cap="none">
                <a:solidFill>
                  <a:schemeClr val="lt1"/>
                </a:solidFill>
                <a:latin typeface="Arial"/>
                <a:ea typeface="Arial"/>
                <a:cs typeface="Arial"/>
                <a:sym typeface="Arial"/>
              </a:rPr>
              <a:t> is something that creates a state change.  Always described in Past-tense</a:t>
            </a:r>
            <a:endParaRPr sz="1400" b="0" i="0" u="none" strike="noStrike" cap="none">
              <a:solidFill>
                <a:srgbClr val="000000"/>
              </a:solidFill>
              <a:latin typeface="Arial"/>
              <a:ea typeface="Arial"/>
              <a:cs typeface="Arial"/>
              <a:sym typeface="Arial"/>
            </a:endParaRPr>
          </a:p>
        </p:txBody>
      </p:sp>
      <p:sp>
        <p:nvSpPr>
          <p:cNvPr id="1374" name="Google Shape;1374;p55"/>
          <p:cNvSpPr txBox="1"/>
          <p:nvPr/>
        </p:nvSpPr>
        <p:spPr>
          <a:xfrm>
            <a:off x="626411" y="5736398"/>
            <a:ext cx="11400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We can facilitate EventStorming by taking our story map and adding different commands, events, or reactions.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p:cTn id="7" dur="500"/>
                                        <p:tgtEl>
                                          <p:spTgt spid="13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3"/>
                                        </p:tgtEl>
                                        <p:attrNameLst>
                                          <p:attrName>style.visibility</p:attrName>
                                        </p:attrNameLst>
                                      </p:cBhvr>
                                      <p:to>
                                        <p:strVal val="visible"/>
                                      </p:to>
                                    </p:set>
                                    <p:animEffect transition="in" filter="fade">
                                      <p:cBhvr>
                                        <p:cTn id="12" dur="500"/>
                                        <p:tgtEl>
                                          <p:spTgt spid="13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2"/>
                                        </p:tgtEl>
                                        <p:attrNameLst>
                                          <p:attrName>style.visibility</p:attrName>
                                        </p:attrNameLst>
                                      </p:cBhvr>
                                      <p:to>
                                        <p:strVal val="visible"/>
                                      </p:to>
                                    </p:set>
                                    <p:animEffect transition="in" filter="fade">
                                      <p:cBhvr>
                                        <p:cTn id="17" dur="500"/>
                                        <p:tgtEl>
                                          <p:spTgt spid="13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8"/>
                                        </p:tgtEl>
                                        <p:attrNameLst>
                                          <p:attrName>style.visibility</p:attrName>
                                        </p:attrNameLst>
                                      </p:cBhvr>
                                      <p:to>
                                        <p:strVal val="visible"/>
                                      </p:to>
                                    </p:set>
                                    <p:animEffect transition="in" filter="fade">
                                      <p:cBhvr>
                                        <p:cTn id="22" dur="500"/>
                                        <p:tgtEl>
                                          <p:spTgt spid="1358"/>
                                        </p:tgtEl>
                                      </p:cBhvr>
                                    </p:animEffect>
                                  </p:childTnLst>
                                </p:cTn>
                              </p:par>
                              <p:par>
                                <p:cTn id="23" presetID="10" presetClass="entr" presetSubtype="0" fill="hold" nodeType="withEffect">
                                  <p:stCondLst>
                                    <p:cond delay="0"/>
                                  </p:stCondLst>
                                  <p:childTnLst>
                                    <p:set>
                                      <p:cBhvr>
                                        <p:cTn id="24" dur="1" fill="hold">
                                          <p:stCondLst>
                                            <p:cond delay="0"/>
                                          </p:stCondLst>
                                        </p:cTn>
                                        <p:tgtEl>
                                          <p:spTgt spid="1360"/>
                                        </p:tgtEl>
                                        <p:attrNameLst>
                                          <p:attrName>style.visibility</p:attrName>
                                        </p:attrNameLst>
                                      </p:cBhvr>
                                      <p:to>
                                        <p:strVal val="visible"/>
                                      </p:to>
                                    </p:set>
                                    <p:animEffect transition="in" filter="fade">
                                      <p:cBhvr>
                                        <p:cTn id="25" dur="500"/>
                                        <p:tgtEl>
                                          <p:spTgt spid="1360"/>
                                        </p:tgtEl>
                                      </p:cBhvr>
                                    </p:animEffect>
                                  </p:childTnLst>
                                </p:cTn>
                              </p:par>
                              <p:par>
                                <p:cTn id="26" presetID="10" presetClass="entr" presetSubtype="0" fill="hold" nodeType="withEffect">
                                  <p:stCondLst>
                                    <p:cond delay="0"/>
                                  </p:stCondLst>
                                  <p:childTnLst>
                                    <p:set>
                                      <p:cBhvr>
                                        <p:cTn id="27" dur="1" fill="hold">
                                          <p:stCondLst>
                                            <p:cond delay="0"/>
                                          </p:stCondLst>
                                        </p:cTn>
                                        <p:tgtEl>
                                          <p:spTgt spid="1361"/>
                                        </p:tgtEl>
                                        <p:attrNameLst>
                                          <p:attrName>style.visibility</p:attrName>
                                        </p:attrNameLst>
                                      </p:cBhvr>
                                      <p:to>
                                        <p:strVal val="visible"/>
                                      </p:to>
                                    </p:set>
                                    <p:animEffect transition="in" filter="fade">
                                      <p:cBhvr>
                                        <p:cTn id="28" dur="500"/>
                                        <p:tgtEl>
                                          <p:spTgt spid="1361"/>
                                        </p:tgtEl>
                                      </p:cBhvr>
                                    </p:animEffect>
                                  </p:childTnLst>
                                </p:cTn>
                              </p:par>
                              <p:par>
                                <p:cTn id="29" presetID="10" presetClass="entr" presetSubtype="0" fill="hold" nodeType="withEffect">
                                  <p:stCondLst>
                                    <p:cond delay="0"/>
                                  </p:stCondLst>
                                  <p:childTnLst>
                                    <p:set>
                                      <p:cBhvr>
                                        <p:cTn id="30" dur="1" fill="hold">
                                          <p:stCondLst>
                                            <p:cond delay="0"/>
                                          </p:stCondLst>
                                        </p:cTn>
                                        <p:tgtEl>
                                          <p:spTgt spid="1362"/>
                                        </p:tgtEl>
                                        <p:attrNameLst>
                                          <p:attrName>style.visibility</p:attrName>
                                        </p:attrNameLst>
                                      </p:cBhvr>
                                      <p:to>
                                        <p:strVal val="visible"/>
                                      </p:to>
                                    </p:set>
                                    <p:animEffect transition="in" filter="fade">
                                      <p:cBhvr>
                                        <p:cTn id="31" dur="500"/>
                                        <p:tgtEl>
                                          <p:spTgt spid="1362"/>
                                        </p:tgtEl>
                                      </p:cBhvr>
                                    </p:animEffect>
                                  </p:childTnLst>
                                </p:cTn>
                              </p:par>
                              <p:par>
                                <p:cTn id="32" presetID="10" presetClass="entr" presetSubtype="0" fill="hold" nodeType="withEffect">
                                  <p:stCondLst>
                                    <p:cond delay="0"/>
                                  </p:stCondLst>
                                  <p:childTnLst>
                                    <p:set>
                                      <p:cBhvr>
                                        <p:cTn id="33" dur="1" fill="hold">
                                          <p:stCondLst>
                                            <p:cond delay="0"/>
                                          </p:stCondLst>
                                        </p:cTn>
                                        <p:tgtEl>
                                          <p:spTgt spid="1365"/>
                                        </p:tgtEl>
                                        <p:attrNameLst>
                                          <p:attrName>style.visibility</p:attrName>
                                        </p:attrNameLst>
                                      </p:cBhvr>
                                      <p:to>
                                        <p:strVal val="visible"/>
                                      </p:to>
                                    </p:set>
                                    <p:animEffect transition="in" filter="fade">
                                      <p:cBhvr>
                                        <p:cTn id="34" dur="500"/>
                                        <p:tgtEl>
                                          <p:spTgt spid="1365"/>
                                        </p:tgtEl>
                                      </p:cBhvr>
                                    </p:animEffect>
                                  </p:childTnLst>
                                </p:cTn>
                              </p:par>
                              <p:par>
                                <p:cTn id="35" presetID="10" presetClass="entr" presetSubtype="0" fill="hold" nodeType="withEffect">
                                  <p:stCondLst>
                                    <p:cond delay="0"/>
                                  </p:stCondLst>
                                  <p:childTnLst>
                                    <p:set>
                                      <p:cBhvr>
                                        <p:cTn id="36" dur="1" fill="hold">
                                          <p:stCondLst>
                                            <p:cond delay="0"/>
                                          </p:stCondLst>
                                        </p:cTn>
                                        <p:tgtEl>
                                          <p:spTgt spid="1364"/>
                                        </p:tgtEl>
                                        <p:attrNameLst>
                                          <p:attrName>style.visibility</p:attrName>
                                        </p:attrNameLst>
                                      </p:cBhvr>
                                      <p:to>
                                        <p:strVal val="visible"/>
                                      </p:to>
                                    </p:set>
                                    <p:animEffect transition="in" filter="fade">
                                      <p:cBhvr>
                                        <p:cTn id="37" dur="500"/>
                                        <p:tgtEl>
                                          <p:spTgt spid="1364"/>
                                        </p:tgtEl>
                                      </p:cBhvr>
                                    </p:animEffect>
                                  </p:childTnLst>
                                </p:cTn>
                              </p:par>
                              <p:par>
                                <p:cTn id="38" presetID="10" presetClass="entr" presetSubtype="0" fill="hold" nodeType="withEffect">
                                  <p:stCondLst>
                                    <p:cond delay="0"/>
                                  </p:stCondLst>
                                  <p:childTnLst>
                                    <p:set>
                                      <p:cBhvr>
                                        <p:cTn id="39" dur="1" fill="hold">
                                          <p:stCondLst>
                                            <p:cond delay="0"/>
                                          </p:stCondLst>
                                        </p:cTn>
                                        <p:tgtEl>
                                          <p:spTgt spid="1363"/>
                                        </p:tgtEl>
                                        <p:attrNameLst>
                                          <p:attrName>style.visibility</p:attrName>
                                        </p:attrNameLst>
                                      </p:cBhvr>
                                      <p:to>
                                        <p:strVal val="visible"/>
                                      </p:to>
                                    </p:set>
                                    <p:animEffect transition="in" filter="fade">
                                      <p:cBhvr>
                                        <p:cTn id="40" dur="500"/>
                                        <p:tgtEl>
                                          <p:spTgt spid="1363"/>
                                        </p:tgtEl>
                                      </p:cBhvr>
                                    </p:animEffect>
                                  </p:childTnLst>
                                </p:cTn>
                              </p:par>
                              <p:par>
                                <p:cTn id="41" presetID="10" presetClass="entr" presetSubtype="0" fill="hold" nodeType="withEffect">
                                  <p:stCondLst>
                                    <p:cond delay="0"/>
                                  </p:stCondLst>
                                  <p:childTnLst>
                                    <p:set>
                                      <p:cBhvr>
                                        <p:cTn id="42" dur="1" fill="hold">
                                          <p:stCondLst>
                                            <p:cond delay="0"/>
                                          </p:stCondLst>
                                        </p:cTn>
                                        <p:tgtEl>
                                          <p:spTgt spid="1367"/>
                                        </p:tgtEl>
                                        <p:attrNameLst>
                                          <p:attrName>style.visibility</p:attrName>
                                        </p:attrNameLst>
                                      </p:cBhvr>
                                      <p:to>
                                        <p:strVal val="visible"/>
                                      </p:to>
                                    </p:set>
                                    <p:animEffect transition="in" filter="fade">
                                      <p:cBhvr>
                                        <p:cTn id="43" dur="500"/>
                                        <p:tgtEl>
                                          <p:spTgt spid="1367"/>
                                        </p:tgtEl>
                                      </p:cBhvr>
                                    </p:animEffect>
                                  </p:childTnLst>
                                </p:cTn>
                              </p:par>
                              <p:par>
                                <p:cTn id="44" presetID="10" presetClass="entr" presetSubtype="0" fill="hold" nodeType="withEffect">
                                  <p:stCondLst>
                                    <p:cond delay="0"/>
                                  </p:stCondLst>
                                  <p:childTnLst>
                                    <p:set>
                                      <p:cBhvr>
                                        <p:cTn id="45" dur="1" fill="hold">
                                          <p:stCondLst>
                                            <p:cond delay="0"/>
                                          </p:stCondLst>
                                        </p:cTn>
                                        <p:tgtEl>
                                          <p:spTgt spid="1366"/>
                                        </p:tgtEl>
                                        <p:attrNameLst>
                                          <p:attrName>style.visibility</p:attrName>
                                        </p:attrNameLst>
                                      </p:cBhvr>
                                      <p:to>
                                        <p:strVal val="visible"/>
                                      </p:to>
                                    </p:set>
                                    <p:animEffect transition="in" filter="fade">
                                      <p:cBhvr>
                                        <p:cTn id="46" dur="500"/>
                                        <p:tgtEl>
                                          <p:spTgt spid="136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68"/>
                                        </p:tgtEl>
                                        <p:attrNameLst>
                                          <p:attrName>style.visibility</p:attrName>
                                        </p:attrNameLst>
                                      </p:cBhvr>
                                      <p:to>
                                        <p:strVal val="visible"/>
                                      </p:to>
                                    </p:set>
                                    <p:animEffect transition="in" filter="fade">
                                      <p:cBhvr>
                                        <p:cTn id="51" dur="500"/>
                                        <p:tgtEl>
                                          <p:spTgt spid="1368"/>
                                        </p:tgtEl>
                                      </p:cBhvr>
                                    </p:animEffect>
                                  </p:childTnLst>
                                </p:cTn>
                              </p:par>
                              <p:par>
                                <p:cTn id="52" presetID="10" presetClass="entr" presetSubtype="0" fill="hold" nodeType="withEffect">
                                  <p:stCondLst>
                                    <p:cond delay="0"/>
                                  </p:stCondLst>
                                  <p:childTnLst>
                                    <p:set>
                                      <p:cBhvr>
                                        <p:cTn id="53" dur="1" fill="hold">
                                          <p:stCondLst>
                                            <p:cond delay="0"/>
                                          </p:stCondLst>
                                        </p:cTn>
                                        <p:tgtEl>
                                          <p:spTgt spid="1370"/>
                                        </p:tgtEl>
                                        <p:attrNameLst>
                                          <p:attrName>style.visibility</p:attrName>
                                        </p:attrNameLst>
                                      </p:cBhvr>
                                      <p:to>
                                        <p:strVal val="visible"/>
                                      </p:to>
                                    </p:set>
                                    <p:animEffect transition="in" filter="fade">
                                      <p:cBhvr>
                                        <p:cTn id="54" dur="500"/>
                                        <p:tgtEl>
                                          <p:spTgt spid="1370"/>
                                        </p:tgtEl>
                                      </p:cBhvr>
                                    </p:animEffect>
                                  </p:childTnLst>
                                </p:cTn>
                              </p:par>
                              <p:par>
                                <p:cTn id="55" presetID="10" presetClass="entr" presetSubtype="0" fill="hold" nodeType="withEffect">
                                  <p:stCondLst>
                                    <p:cond delay="0"/>
                                  </p:stCondLst>
                                  <p:childTnLst>
                                    <p:set>
                                      <p:cBhvr>
                                        <p:cTn id="56" dur="1" fill="hold">
                                          <p:stCondLst>
                                            <p:cond delay="0"/>
                                          </p:stCondLst>
                                        </p:cTn>
                                        <p:tgtEl>
                                          <p:spTgt spid="1369"/>
                                        </p:tgtEl>
                                        <p:attrNameLst>
                                          <p:attrName>style.visibility</p:attrName>
                                        </p:attrNameLst>
                                      </p:cBhvr>
                                      <p:to>
                                        <p:strVal val="visible"/>
                                      </p:to>
                                    </p:set>
                                    <p:animEffect transition="in" filter="fade">
                                      <p:cBhvr>
                                        <p:cTn id="57" dur="500"/>
                                        <p:tgtEl>
                                          <p:spTgt spid="1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56"/>
          <p:cNvSpPr txBox="1">
            <a:spLocks noGrp="1"/>
          </p:cNvSpPr>
          <p:nvPr>
            <p:ph type="title"/>
          </p:nvPr>
        </p:nvSpPr>
        <p:spPr>
          <a:xfrm>
            <a:off x="626411" y="335322"/>
            <a:ext cx="10895030" cy="4247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Let’s visualize a high-level credit card example which spans across a few boundaries</a:t>
            </a:r>
            <a:endParaRPr/>
          </a:p>
        </p:txBody>
      </p:sp>
      <p:sp>
        <p:nvSpPr>
          <p:cNvPr id="1380" name="Google Shape;1380;p56"/>
          <p:cNvSpPr/>
          <p:nvPr/>
        </p:nvSpPr>
        <p:spPr>
          <a:xfrm>
            <a:off x="3612079" y="1924074"/>
            <a:ext cx="3808255" cy="2087182"/>
          </a:xfrm>
          <a:prstGeom prst="roundRect">
            <a:avLst>
              <a:gd name="adj" fmla="val 16667"/>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Credit Card Account</a:t>
            </a:r>
            <a:endParaRPr sz="1400" b="0" i="0" u="none" strike="noStrike" cap="none">
              <a:solidFill>
                <a:srgbClr val="000000"/>
              </a:solidFill>
              <a:latin typeface="Arial"/>
              <a:ea typeface="Arial"/>
              <a:cs typeface="Arial"/>
              <a:sym typeface="Arial"/>
            </a:endParaRPr>
          </a:p>
        </p:txBody>
      </p:sp>
      <p:sp>
        <p:nvSpPr>
          <p:cNvPr id="1381" name="Google Shape;1381;p56"/>
          <p:cNvSpPr/>
          <p:nvPr/>
        </p:nvSpPr>
        <p:spPr>
          <a:xfrm>
            <a:off x="7537645" y="1924074"/>
            <a:ext cx="3774257" cy="2087182"/>
          </a:xfrm>
          <a:prstGeom prst="roundRect">
            <a:avLst>
              <a:gd name="adj" fmla="val 16667"/>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Credit Card</a:t>
            </a:r>
            <a:endParaRPr sz="1400" b="0" i="0" u="none" strike="noStrike" cap="none">
              <a:solidFill>
                <a:srgbClr val="000000"/>
              </a:solidFill>
              <a:latin typeface="Arial"/>
              <a:ea typeface="Arial"/>
              <a:cs typeface="Arial"/>
              <a:sym typeface="Arial"/>
            </a:endParaRPr>
          </a:p>
        </p:txBody>
      </p:sp>
      <p:sp>
        <p:nvSpPr>
          <p:cNvPr id="1382" name="Google Shape;1382;p56"/>
          <p:cNvSpPr/>
          <p:nvPr/>
        </p:nvSpPr>
        <p:spPr>
          <a:xfrm>
            <a:off x="7031169" y="4315850"/>
            <a:ext cx="1335704" cy="369332"/>
          </a:xfrm>
          <a:prstGeom prst="rect">
            <a:avLst/>
          </a:prstGeom>
          <a:solidFill>
            <a:srgbClr val="00B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ontent"/>
              <a:buNone/>
            </a:pPr>
            <a:r>
              <a:rPr lang="en-US" sz="1800" b="1" i="1" u="none" strike="noStrike" cap="none">
                <a:solidFill>
                  <a:srgbClr val="FFFFFF"/>
                </a:solidFill>
                <a:latin typeface="Calibri"/>
                <a:ea typeface="Calibri"/>
                <a:cs typeface="Calibri"/>
                <a:sym typeface="Calibri"/>
              </a:rPr>
              <a:t>Command</a:t>
            </a:r>
            <a:endParaRPr sz="1800" b="1" i="1" u="none" strike="noStrike" cap="none">
              <a:solidFill>
                <a:srgbClr val="FFFFFF"/>
              </a:solidFill>
              <a:latin typeface="Calibri"/>
              <a:ea typeface="Calibri"/>
              <a:cs typeface="Calibri"/>
              <a:sym typeface="Calibri"/>
            </a:endParaRPr>
          </a:p>
        </p:txBody>
      </p:sp>
      <p:sp>
        <p:nvSpPr>
          <p:cNvPr id="1383" name="Google Shape;1383;p56"/>
          <p:cNvSpPr/>
          <p:nvPr/>
        </p:nvSpPr>
        <p:spPr>
          <a:xfrm>
            <a:off x="9976198" y="4315850"/>
            <a:ext cx="1335704" cy="369332"/>
          </a:xfrm>
          <a:prstGeom prst="rect">
            <a:avLst/>
          </a:prstGeom>
          <a:solidFill>
            <a:srgbClr val="2F549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ontent"/>
              <a:buNone/>
            </a:pPr>
            <a:r>
              <a:rPr lang="en-US" sz="1800" b="1" i="1" u="none" strike="noStrike" cap="none">
                <a:solidFill>
                  <a:srgbClr val="FFFFFF"/>
                </a:solidFill>
                <a:latin typeface="Calibri"/>
                <a:ea typeface="Calibri"/>
                <a:cs typeface="Calibri"/>
                <a:sym typeface="Calibri"/>
              </a:rPr>
              <a:t>Reaction</a:t>
            </a:r>
            <a:endParaRPr sz="1800" b="1" i="1" u="none" strike="noStrike" cap="none">
              <a:solidFill>
                <a:srgbClr val="FFFFFF"/>
              </a:solidFill>
              <a:latin typeface="Calibri"/>
              <a:ea typeface="Calibri"/>
              <a:cs typeface="Calibri"/>
              <a:sym typeface="Calibri"/>
            </a:endParaRPr>
          </a:p>
        </p:txBody>
      </p:sp>
      <p:sp>
        <p:nvSpPr>
          <p:cNvPr id="1384" name="Google Shape;1384;p56"/>
          <p:cNvSpPr/>
          <p:nvPr/>
        </p:nvSpPr>
        <p:spPr>
          <a:xfrm>
            <a:off x="8503684" y="4315850"/>
            <a:ext cx="1335704" cy="369332"/>
          </a:xfrm>
          <a:prstGeom prst="rect">
            <a:avLst/>
          </a:prstGeom>
          <a:solidFill>
            <a:srgbClr val="00B0F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ontent"/>
              <a:buNone/>
            </a:pPr>
            <a:r>
              <a:rPr lang="en-US" sz="1800" b="1" i="1" u="none" strike="noStrike" cap="none">
                <a:solidFill>
                  <a:srgbClr val="FFFFFF"/>
                </a:solidFill>
                <a:latin typeface="Calibri"/>
                <a:ea typeface="Calibri"/>
                <a:cs typeface="Calibri"/>
                <a:sym typeface="Calibri"/>
              </a:rPr>
              <a:t>Event</a:t>
            </a:r>
            <a:endParaRPr sz="1800" b="1" i="1" u="none" strike="noStrike" cap="none">
              <a:solidFill>
                <a:srgbClr val="FFFFFF"/>
              </a:solidFill>
              <a:latin typeface="Calibri"/>
              <a:ea typeface="Calibri"/>
              <a:cs typeface="Calibri"/>
              <a:sym typeface="Calibri"/>
            </a:endParaRPr>
          </a:p>
        </p:txBody>
      </p:sp>
      <p:sp>
        <p:nvSpPr>
          <p:cNvPr id="1385" name="Google Shape;1385;p56"/>
          <p:cNvSpPr/>
          <p:nvPr/>
        </p:nvSpPr>
        <p:spPr>
          <a:xfrm>
            <a:off x="3724263" y="2463483"/>
            <a:ext cx="1133901" cy="1119695"/>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Make </a:t>
            </a:r>
            <a:br>
              <a:rPr lang="en-US" sz="1600" b="0" i="0" u="none" strike="noStrike" cap="none">
                <a:solidFill>
                  <a:srgbClr val="FFFFFF"/>
                </a:solidFill>
                <a:latin typeface="Calibri"/>
                <a:ea typeface="Calibri"/>
                <a:cs typeface="Calibri"/>
                <a:sym typeface="Calibri"/>
              </a:rPr>
            </a:br>
            <a:r>
              <a:rPr lang="en-US" sz="1600" b="0" i="0" u="none" strike="noStrike" cap="none">
                <a:solidFill>
                  <a:srgbClr val="FFFFFF"/>
                </a:solidFill>
                <a:latin typeface="Calibri"/>
                <a:ea typeface="Calibri"/>
                <a:cs typeface="Calibri"/>
                <a:sym typeface="Calibri"/>
              </a:rPr>
              <a:t>CC Plan Available for all Customers</a:t>
            </a:r>
            <a:endParaRPr sz="1600" b="0" i="0" u="none" strike="noStrike" cap="none">
              <a:solidFill>
                <a:srgbClr val="FFFFFF"/>
              </a:solidFill>
              <a:latin typeface="Calibri"/>
              <a:ea typeface="Calibri"/>
              <a:cs typeface="Calibri"/>
              <a:sym typeface="Calibri"/>
            </a:endParaRPr>
          </a:p>
        </p:txBody>
      </p:sp>
      <p:sp>
        <p:nvSpPr>
          <p:cNvPr id="1386" name="Google Shape;1386;p56"/>
          <p:cNvSpPr/>
          <p:nvPr/>
        </p:nvSpPr>
        <p:spPr>
          <a:xfrm>
            <a:off x="4958347" y="2463483"/>
            <a:ext cx="1133901" cy="1119695"/>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Sign Up Customer for Credit Card Plan</a:t>
            </a:r>
            <a:endParaRPr sz="1600" b="0" i="0" u="none" strike="noStrike" cap="none">
              <a:solidFill>
                <a:srgbClr val="FFFFFF"/>
              </a:solidFill>
              <a:latin typeface="Calibri"/>
              <a:ea typeface="Calibri"/>
              <a:cs typeface="Calibri"/>
              <a:sym typeface="Calibri"/>
            </a:endParaRPr>
          </a:p>
        </p:txBody>
      </p:sp>
      <p:sp>
        <p:nvSpPr>
          <p:cNvPr id="1387" name="Google Shape;1387;p56"/>
          <p:cNvSpPr/>
          <p:nvPr/>
        </p:nvSpPr>
        <p:spPr>
          <a:xfrm>
            <a:off x="6192431" y="2463483"/>
            <a:ext cx="1133901" cy="1119695"/>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Credit Card Account Created</a:t>
            </a:r>
            <a:endParaRPr sz="1600" b="0" i="0" u="none" strike="noStrike" cap="none">
              <a:solidFill>
                <a:srgbClr val="FFFFFF"/>
              </a:solidFill>
              <a:latin typeface="Calibri"/>
              <a:ea typeface="Calibri"/>
              <a:cs typeface="Calibri"/>
              <a:sym typeface="Calibri"/>
            </a:endParaRPr>
          </a:p>
        </p:txBody>
      </p:sp>
      <p:sp>
        <p:nvSpPr>
          <p:cNvPr id="1388" name="Google Shape;1388;p56"/>
          <p:cNvSpPr/>
          <p:nvPr/>
        </p:nvSpPr>
        <p:spPr>
          <a:xfrm>
            <a:off x="7638582" y="2463483"/>
            <a:ext cx="1133901" cy="1119695"/>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Mail CC &amp; Activation Code to Customer</a:t>
            </a:r>
            <a:endParaRPr sz="1600" b="0" i="0" u="none" strike="noStrike" cap="none">
              <a:solidFill>
                <a:srgbClr val="FFFFFF"/>
              </a:solidFill>
              <a:latin typeface="Calibri"/>
              <a:ea typeface="Calibri"/>
              <a:cs typeface="Calibri"/>
              <a:sym typeface="Calibri"/>
            </a:endParaRPr>
          </a:p>
        </p:txBody>
      </p:sp>
      <p:sp>
        <p:nvSpPr>
          <p:cNvPr id="1389" name="Google Shape;1389;p56"/>
          <p:cNvSpPr/>
          <p:nvPr/>
        </p:nvSpPr>
        <p:spPr>
          <a:xfrm>
            <a:off x="8872666" y="2463483"/>
            <a:ext cx="1133901" cy="1119695"/>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Use Credit Card</a:t>
            </a:r>
            <a:endParaRPr sz="1600" b="0" i="0" u="none" strike="noStrike" cap="none">
              <a:solidFill>
                <a:srgbClr val="FFFFFF"/>
              </a:solidFill>
              <a:latin typeface="Calibri"/>
              <a:ea typeface="Calibri"/>
              <a:cs typeface="Calibri"/>
              <a:sym typeface="Calibri"/>
            </a:endParaRPr>
          </a:p>
        </p:txBody>
      </p:sp>
      <p:sp>
        <p:nvSpPr>
          <p:cNvPr id="1390" name="Google Shape;1390;p56"/>
          <p:cNvSpPr/>
          <p:nvPr/>
        </p:nvSpPr>
        <p:spPr>
          <a:xfrm>
            <a:off x="10106751" y="2463483"/>
            <a:ext cx="1133901" cy="1119695"/>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Credit Card Transaction Completed</a:t>
            </a:r>
            <a:endParaRPr sz="1600" b="0" i="0" u="none" strike="noStrike" cap="none">
              <a:solidFill>
                <a:srgbClr val="FFFFFF"/>
              </a:solidFill>
              <a:latin typeface="Calibri"/>
              <a:ea typeface="Calibri"/>
              <a:cs typeface="Calibri"/>
              <a:sym typeface="Calibri"/>
            </a:endParaRPr>
          </a:p>
        </p:txBody>
      </p:sp>
      <p:sp>
        <p:nvSpPr>
          <p:cNvPr id="1391" name="Google Shape;1391;p56"/>
          <p:cNvSpPr/>
          <p:nvPr/>
        </p:nvSpPr>
        <p:spPr>
          <a:xfrm>
            <a:off x="2274453" y="2463483"/>
            <a:ext cx="1133901" cy="1119695"/>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New Credit Card Plan Created</a:t>
            </a:r>
            <a:endParaRPr sz="1600" b="0" i="0" u="none" strike="noStrike" cap="none">
              <a:solidFill>
                <a:srgbClr val="FFFFFF"/>
              </a:solidFill>
              <a:latin typeface="Calibri"/>
              <a:ea typeface="Calibri"/>
              <a:cs typeface="Calibri"/>
              <a:sym typeface="Calibri"/>
            </a:endParaRPr>
          </a:p>
        </p:txBody>
      </p:sp>
      <p:sp>
        <p:nvSpPr>
          <p:cNvPr id="1392" name="Google Shape;1392;p56"/>
          <p:cNvSpPr/>
          <p:nvPr/>
        </p:nvSpPr>
        <p:spPr>
          <a:xfrm>
            <a:off x="1040368" y="2463483"/>
            <a:ext cx="1133901" cy="1119695"/>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Create New Credit Card Plan</a:t>
            </a:r>
            <a:endParaRPr sz="1600" b="0" i="0" u="none" strike="noStrike" cap="none">
              <a:solidFill>
                <a:srgbClr val="FFFFFF"/>
              </a:solidFill>
              <a:latin typeface="Calibri"/>
              <a:ea typeface="Calibri"/>
              <a:cs typeface="Calibri"/>
              <a:sym typeface="Calibri"/>
            </a:endParaRPr>
          </a:p>
        </p:txBody>
      </p:sp>
      <p:sp>
        <p:nvSpPr>
          <p:cNvPr id="1393" name="Google Shape;1393;p56"/>
          <p:cNvSpPr/>
          <p:nvPr/>
        </p:nvSpPr>
        <p:spPr>
          <a:xfrm>
            <a:off x="867508" y="1924074"/>
            <a:ext cx="2651058" cy="2087182"/>
          </a:xfrm>
          <a:prstGeom prst="roundRect">
            <a:avLst>
              <a:gd name="adj" fmla="val 16667"/>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Credit Card Plan</a:t>
            </a:r>
            <a:endParaRPr sz="1400" b="0" i="0" u="none" strike="noStrike" cap="none">
              <a:solidFill>
                <a:srgbClr val="000000"/>
              </a:solidFill>
              <a:latin typeface="Arial"/>
              <a:ea typeface="Arial"/>
              <a:cs typeface="Arial"/>
              <a:sym typeface="Arial"/>
            </a:endParaRPr>
          </a:p>
        </p:txBody>
      </p:sp>
      <p:sp>
        <p:nvSpPr>
          <p:cNvPr id="1394" name="Google Shape;1394;p56"/>
          <p:cNvSpPr/>
          <p:nvPr/>
        </p:nvSpPr>
        <p:spPr>
          <a:xfrm>
            <a:off x="626410" y="5488892"/>
            <a:ext cx="1123848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ontent"/>
              <a:buNone/>
            </a:pPr>
            <a:r>
              <a:rPr lang="en-US" sz="1600" b="0" i="1" u="none" strike="noStrike" cap="none">
                <a:solidFill>
                  <a:srgbClr val="000000"/>
                </a:solidFill>
                <a:latin typeface="Content"/>
                <a:ea typeface="Content"/>
                <a:cs typeface="Content"/>
                <a:sym typeface="Content"/>
              </a:rPr>
              <a:t>“Important events cause reactions elsewhere in the system, and it’s often important to understand why those reactions occurred”.</a:t>
            </a:r>
            <a:endParaRPr sz="16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92"/>
                                        </p:tgtEl>
                                        <p:attrNameLst>
                                          <p:attrName>style.visibility</p:attrName>
                                        </p:attrNameLst>
                                      </p:cBhvr>
                                      <p:to>
                                        <p:strVal val="visible"/>
                                      </p:to>
                                    </p:set>
                                    <p:animEffect transition="in" filter="fade">
                                      <p:cBhvr>
                                        <p:cTn id="7" dur="500"/>
                                        <p:tgtEl>
                                          <p:spTgt spid="1392"/>
                                        </p:tgtEl>
                                      </p:cBhvr>
                                    </p:animEffect>
                                  </p:childTnLst>
                                </p:cTn>
                              </p:par>
                              <p:par>
                                <p:cTn id="8" presetID="10" presetClass="entr" presetSubtype="0" fill="hold" nodeType="withEffect">
                                  <p:stCondLst>
                                    <p:cond delay="0"/>
                                  </p:stCondLst>
                                  <p:childTnLst>
                                    <p:set>
                                      <p:cBhvr>
                                        <p:cTn id="9" dur="1" fill="hold">
                                          <p:stCondLst>
                                            <p:cond delay="0"/>
                                          </p:stCondLst>
                                        </p:cTn>
                                        <p:tgtEl>
                                          <p:spTgt spid="1391"/>
                                        </p:tgtEl>
                                        <p:attrNameLst>
                                          <p:attrName>style.visibility</p:attrName>
                                        </p:attrNameLst>
                                      </p:cBhvr>
                                      <p:to>
                                        <p:strVal val="visible"/>
                                      </p:to>
                                    </p:set>
                                    <p:animEffect transition="in" filter="fade">
                                      <p:cBhvr>
                                        <p:cTn id="10" dur="500"/>
                                        <p:tgtEl>
                                          <p:spTgt spid="1391"/>
                                        </p:tgtEl>
                                      </p:cBhvr>
                                    </p:animEffect>
                                  </p:childTnLst>
                                </p:cTn>
                              </p:par>
                              <p:par>
                                <p:cTn id="11" presetID="10" presetClass="entr" presetSubtype="0" fill="hold" nodeType="withEffect">
                                  <p:stCondLst>
                                    <p:cond delay="0"/>
                                  </p:stCondLst>
                                  <p:childTnLst>
                                    <p:set>
                                      <p:cBhvr>
                                        <p:cTn id="12" dur="1" fill="hold">
                                          <p:stCondLst>
                                            <p:cond delay="0"/>
                                          </p:stCondLst>
                                        </p:cTn>
                                        <p:tgtEl>
                                          <p:spTgt spid="1385"/>
                                        </p:tgtEl>
                                        <p:attrNameLst>
                                          <p:attrName>style.visibility</p:attrName>
                                        </p:attrNameLst>
                                      </p:cBhvr>
                                      <p:to>
                                        <p:strVal val="visible"/>
                                      </p:to>
                                    </p:set>
                                    <p:animEffect transition="in" filter="fade">
                                      <p:cBhvr>
                                        <p:cTn id="13" dur="500"/>
                                        <p:tgtEl>
                                          <p:spTgt spid="1385"/>
                                        </p:tgtEl>
                                      </p:cBhvr>
                                    </p:animEffect>
                                  </p:childTnLst>
                                </p:cTn>
                              </p:par>
                              <p:par>
                                <p:cTn id="14" presetID="10" presetClass="entr" presetSubtype="0" fill="hold" nodeType="withEffect">
                                  <p:stCondLst>
                                    <p:cond delay="0"/>
                                  </p:stCondLst>
                                  <p:childTnLst>
                                    <p:set>
                                      <p:cBhvr>
                                        <p:cTn id="15" dur="1" fill="hold">
                                          <p:stCondLst>
                                            <p:cond delay="0"/>
                                          </p:stCondLst>
                                        </p:cTn>
                                        <p:tgtEl>
                                          <p:spTgt spid="1386"/>
                                        </p:tgtEl>
                                        <p:attrNameLst>
                                          <p:attrName>style.visibility</p:attrName>
                                        </p:attrNameLst>
                                      </p:cBhvr>
                                      <p:to>
                                        <p:strVal val="visible"/>
                                      </p:to>
                                    </p:set>
                                    <p:animEffect transition="in" filter="fade">
                                      <p:cBhvr>
                                        <p:cTn id="16" dur="500"/>
                                        <p:tgtEl>
                                          <p:spTgt spid="1386"/>
                                        </p:tgtEl>
                                      </p:cBhvr>
                                    </p:animEffect>
                                  </p:childTnLst>
                                </p:cTn>
                              </p:par>
                              <p:par>
                                <p:cTn id="17" presetID="10" presetClass="entr" presetSubtype="0" fill="hold" nodeType="withEffect">
                                  <p:stCondLst>
                                    <p:cond delay="0"/>
                                  </p:stCondLst>
                                  <p:childTnLst>
                                    <p:set>
                                      <p:cBhvr>
                                        <p:cTn id="18" dur="1" fill="hold">
                                          <p:stCondLst>
                                            <p:cond delay="0"/>
                                          </p:stCondLst>
                                        </p:cTn>
                                        <p:tgtEl>
                                          <p:spTgt spid="1387"/>
                                        </p:tgtEl>
                                        <p:attrNameLst>
                                          <p:attrName>style.visibility</p:attrName>
                                        </p:attrNameLst>
                                      </p:cBhvr>
                                      <p:to>
                                        <p:strVal val="visible"/>
                                      </p:to>
                                    </p:set>
                                    <p:animEffect transition="in" filter="fade">
                                      <p:cBhvr>
                                        <p:cTn id="19" dur="500"/>
                                        <p:tgtEl>
                                          <p:spTgt spid="1387"/>
                                        </p:tgtEl>
                                      </p:cBhvr>
                                    </p:animEffect>
                                  </p:childTnLst>
                                </p:cTn>
                              </p:par>
                              <p:par>
                                <p:cTn id="20" presetID="10" presetClass="entr" presetSubtype="0" fill="hold" nodeType="withEffect">
                                  <p:stCondLst>
                                    <p:cond delay="0"/>
                                  </p:stCondLst>
                                  <p:childTnLst>
                                    <p:set>
                                      <p:cBhvr>
                                        <p:cTn id="21" dur="1" fill="hold">
                                          <p:stCondLst>
                                            <p:cond delay="0"/>
                                          </p:stCondLst>
                                        </p:cTn>
                                        <p:tgtEl>
                                          <p:spTgt spid="1388"/>
                                        </p:tgtEl>
                                        <p:attrNameLst>
                                          <p:attrName>style.visibility</p:attrName>
                                        </p:attrNameLst>
                                      </p:cBhvr>
                                      <p:to>
                                        <p:strVal val="visible"/>
                                      </p:to>
                                    </p:set>
                                    <p:animEffect transition="in" filter="fade">
                                      <p:cBhvr>
                                        <p:cTn id="22" dur="500"/>
                                        <p:tgtEl>
                                          <p:spTgt spid="1388"/>
                                        </p:tgtEl>
                                      </p:cBhvr>
                                    </p:animEffect>
                                  </p:childTnLst>
                                </p:cTn>
                              </p:par>
                              <p:par>
                                <p:cTn id="23" presetID="10" presetClass="entr" presetSubtype="0" fill="hold" nodeType="withEffect">
                                  <p:stCondLst>
                                    <p:cond delay="0"/>
                                  </p:stCondLst>
                                  <p:childTnLst>
                                    <p:set>
                                      <p:cBhvr>
                                        <p:cTn id="24" dur="1" fill="hold">
                                          <p:stCondLst>
                                            <p:cond delay="0"/>
                                          </p:stCondLst>
                                        </p:cTn>
                                        <p:tgtEl>
                                          <p:spTgt spid="1389"/>
                                        </p:tgtEl>
                                        <p:attrNameLst>
                                          <p:attrName>style.visibility</p:attrName>
                                        </p:attrNameLst>
                                      </p:cBhvr>
                                      <p:to>
                                        <p:strVal val="visible"/>
                                      </p:to>
                                    </p:set>
                                    <p:animEffect transition="in" filter="fade">
                                      <p:cBhvr>
                                        <p:cTn id="25" dur="500"/>
                                        <p:tgtEl>
                                          <p:spTgt spid="1389"/>
                                        </p:tgtEl>
                                      </p:cBhvr>
                                    </p:animEffect>
                                  </p:childTnLst>
                                </p:cTn>
                              </p:par>
                              <p:par>
                                <p:cTn id="26" presetID="10" presetClass="entr" presetSubtype="0" fill="hold" nodeType="withEffect">
                                  <p:stCondLst>
                                    <p:cond delay="0"/>
                                  </p:stCondLst>
                                  <p:childTnLst>
                                    <p:set>
                                      <p:cBhvr>
                                        <p:cTn id="27" dur="1" fill="hold">
                                          <p:stCondLst>
                                            <p:cond delay="0"/>
                                          </p:stCondLst>
                                        </p:cTn>
                                        <p:tgtEl>
                                          <p:spTgt spid="1390"/>
                                        </p:tgtEl>
                                        <p:attrNameLst>
                                          <p:attrName>style.visibility</p:attrName>
                                        </p:attrNameLst>
                                      </p:cBhvr>
                                      <p:to>
                                        <p:strVal val="visible"/>
                                      </p:to>
                                    </p:set>
                                    <p:animEffect transition="in" filter="fade">
                                      <p:cBhvr>
                                        <p:cTn id="28" dur="500"/>
                                        <p:tgtEl>
                                          <p:spTgt spid="139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93"/>
                                        </p:tgtEl>
                                        <p:attrNameLst>
                                          <p:attrName>style.visibility</p:attrName>
                                        </p:attrNameLst>
                                      </p:cBhvr>
                                      <p:to>
                                        <p:strVal val="visible"/>
                                      </p:to>
                                    </p:set>
                                    <p:animEffect transition="in" filter="fade">
                                      <p:cBhvr>
                                        <p:cTn id="33" dur="500"/>
                                        <p:tgtEl>
                                          <p:spTgt spid="139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80"/>
                                        </p:tgtEl>
                                        <p:attrNameLst>
                                          <p:attrName>style.visibility</p:attrName>
                                        </p:attrNameLst>
                                      </p:cBhvr>
                                      <p:to>
                                        <p:strVal val="visible"/>
                                      </p:to>
                                    </p:set>
                                    <p:animEffect transition="in" filter="fade">
                                      <p:cBhvr>
                                        <p:cTn id="38" dur="500"/>
                                        <p:tgtEl>
                                          <p:spTgt spid="138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81"/>
                                        </p:tgtEl>
                                        <p:attrNameLst>
                                          <p:attrName>style.visibility</p:attrName>
                                        </p:attrNameLst>
                                      </p:cBhvr>
                                      <p:to>
                                        <p:strVal val="visible"/>
                                      </p:to>
                                    </p:set>
                                    <p:animEffect transition="in" filter="fade">
                                      <p:cBhvr>
                                        <p:cTn id="43" dur="500"/>
                                        <p:tgtEl>
                                          <p:spTgt spid="1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57"/>
          <p:cNvSpPr txBox="1">
            <a:spLocks noGrp="1"/>
          </p:cNvSpPr>
          <p:nvPr>
            <p:ph type="title"/>
          </p:nvPr>
        </p:nvSpPr>
        <p:spPr>
          <a:xfrm>
            <a:off x="626411" y="335322"/>
            <a:ext cx="10895030" cy="75713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We can group events and stories to refine the exact scope of responsibility for each bounded contexts</a:t>
            </a:r>
            <a:endParaRPr/>
          </a:p>
        </p:txBody>
      </p:sp>
      <p:sp>
        <p:nvSpPr>
          <p:cNvPr id="1400" name="Google Shape;1400;p57"/>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3E4043"/>
              </a:buClr>
              <a:buSzPts val="1200"/>
              <a:buFont typeface="Calibri"/>
              <a:buNone/>
            </a:pPr>
            <a:fld id="{00000000-1234-1234-1234-123412341234}" type="slidenum">
              <a:rPr lang="en-US" sz="1200" b="0" i="0" u="none" strike="noStrike" cap="none">
                <a:solidFill>
                  <a:srgbClr val="3E4043"/>
                </a:solidFill>
                <a:latin typeface="Calibri"/>
                <a:ea typeface="Calibri"/>
                <a:cs typeface="Calibri"/>
                <a:sym typeface="Calibri"/>
              </a:rPr>
              <a:t>58</a:t>
            </a:fld>
            <a:endParaRPr sz="1200" b="0" i="0" u="none" strike="noStrike" cap="none">
              <a:solidFill>
                <a:srgbClr val="3E4043"/>
              </a:solidFill>
              <a:latin typeface="Calibri"/>
              <a:ea typeface="Calibri"/>
              <a:cs typeface="Calibri"/>
              <a:sym typeface="Calibri"/>
            </a:endParaRPr>
          </a:p>
        </p:txBody>
      </p:sp>
      <p:sp>
        <p:nvSpPr>
          <p:cNvPr id="1401" name="Google Shape;1401;p57"/>
          <p:cNvSpPr/>
          <p:nvPr/>
        </p:nvSpPr>
        <p:spPr>
          <a:xfrm>
            <a:off x="8141650" y="1594320"/>
            <a:ext cx="3026664" cy="4288536"/>
          </a:xfrm>
          <a:prstGeom prst="roundRect">
            <a:avLst>
              <a:gd name="adj" fmla="val 9914"/>
            </a:avLst>
          </a:prstGeom>
          <a:noFill/>
          <a:ln w="28575" cap="flat" cmpd="sng">
            <a:solidFill>
              <a:srgbClr val="42719B"/>
            </a:solidFill>
            <a:prstDash val="dash"/>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Credit Card</a:t>
            </a:r>
            <a:endParaRPr sz="1400" b="0" i="0" u="none" strike="noStrike" cap="none">
              <a:solidFill>
                <a:srgbClr val="000000"/>
              </a:solidFill>
              <a:latin typeface="Arial"/>
              <a:ea typeface="Arial"/>
              <a:cs typeface="Arial"/>
              <a:sym typeface="Arial"/>
            </a:endParaRPr>
          </a:p>
        </p:txBody>
      </p:sp>
      <p:cxnSp>
        <p:nvCxnSpPr>
          <p:cNvPr id="1402" name="Google Shape;1402;p57"/>
          <p:cNvCxnSpPr>
            <a:stCxn id="1403" idx="0"/>
            <a:endCxn id="1404" idx="1"/>
          </p:cNvCxnSpPr>
          <p:nvPr/>
        </p:nvCxnSpPr>
        <p:spPr>
          <a:xfrm rot="-5400000" flipH="1">
            <a:off x="5602533" y="-287638"/>
            <a:ext cx="539400" cy="5241300"/>
          </a:xfrm>
          <a:prstGeom prst="bentConnector4">
            <a:avLst>
              <a:gd name="adj1" fmla="val -119434"/>
              <a:gd name="adj2" fmla="val 91825"/>
            </a:avLst>
          </a:prstGeom>
          <a:noFill/>
          <a:ln w="38100" cap="flat" cmpd="sng">
            <a:solidFill>
              <a:schemeClr val="accent1"/>
            </a:solidFill>
            <a:prstDash val="solid"/>
            <a:miter lim="800000"/>
            <a:headEnd type="none" w="sm" len="sm"/>
            <a:tailEnd type="triangle" w="lg" len="lg"/>
          </a:ln>
        </p:spPr>
      </p:cxnSp>
      <p:cxnSp>
        <p:nvCxnSpPr>
          <p:cNvPr id="1405" name="Google Shape;1405;p57"/>
          <p:cNvCxnSpPr>
            <a:stCxn id="1406" idx="3"/>
            <a:endCxn id="1407" idx="1"/>
          </p:cNvCxnSpPr>
          <p:nvPr/>
        </p:nvCxnSpPr>
        <p:spPr>
          <a:xfrm>
            <a:off x="3788230" y="3847583"/>
            <a:ext cx="1171800" cy="600"/>
          </a:xfrm>
          <a:prstGeom prst="bentConnector3">
            <a:avLst>
              <a:gd name="adj1" fmla="val 50000"/>
            </a:avLst>
          </a:prstGeom>
          <a:noFill/>
          <a:ln w="38100" cap="flat" cmpd="sng">
            <a:solidFill>
              <a:schemeClr val="accent1"/>
            </a:solidFill>
            <a:prstDash val="solid"/>
            <a:miter lim="800000"/>
            <a:headEnd type="none" w="sm" len="sm"/>
            <a:tailEnd type="triangle" w="lg" len="lg"/>
          </a:ln>
        </p:spPr>
      </p:cxnSp>
      <p:cxnSp>
        <p:nvCxnSpPr>
          <p:cNvPr id="1408" name="Google Shape;1408;p57"/>
          <p:cNvCxnSpPr>
            <a:stCxn id="1409" idx="3"/>
            <a:endCxn id="1410" idx="1"/>
          </p:cNvCxnSpPr>
          <p:nvPr/>
        </p:nvCxnSpPr>
        <p:spPr>
          <a:xfrm>
            <a:off x="7340979" y="2596167"/>
            <a:ext cx="1152000" cy="1248000"/>
          </a:xfrm>
          <a:prstGeom prst="bentConnector3">
            <a:avLst>
              <a:gd name="adj1" fmla="val 39693"/>
            </a:avLst>
          </a:prstGeom>
          <a:noFill/>
          <a:ln w="38100" cap="flat" cmpd="sng">
            <a:solidFill>
              <a:schemeClr val="accent1"/>
            </a:solidFill>
            <a:prstDash val="solid"/>
            <a:miter lim="800000"/>
            <a:headEnd type="none" w="sm" len="sm"/>
            <a:tailEnd type="triangle" w="lg" len="lg"/>
          </a:ln>
        </p:spPr>
      </p:cxnSp>
      <p:sp>
        <p:nvSpPr>
          <p:cNvPr id="1411" name="Google Shape;1411;p57"/>
          <p:cNvSpPr/>
          <p:nvPr/>
        </p:nvSpPr>
        <p:spPr>
          <a:xfrm>
            <a:off x="4595076" y="1594320"/>
            <a:ext cx="3026664" cy="4288536"/>
          </a:xfrm>
          <a:prstGeom prst="roundRect">
            <a:avLst>
              <a:gd name="adj" fmla="val 9914"/>
            </a:avLst>
          </a:prstGeom>
          <a:noFill/>
          <a:ln w="28575" cap="flat" cmpd="sng">
            <a:solidFill>
              <a:srgbClr val="42719B"/>
            </a:solidFill>
            <a:prstDash val="dash"/>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Credit Card Account</a:t>
            </a:r>
            <a:endParaRPr sz="1400" b="0" i="0" u="none" strike="noStrike" cap="none">
              <a:solidFill>
                <a:srgbClr val="000000"/>
              </a:solidFill>
              <a:latin typeface="Arial"/>
              <a:ea typeface="Arial"/>
              <a:cs typeface="Arial"/>
              <a:sym typeface="Arial"/>
            </a:endParaRPr>
          </a:p>
        </p:txBody>
      </p:sp>
      <p:cxnSp>
        <p:nvCxnSpPr>
          <p:cNvPr id="1412" name="Google Shape;1412;p57"/>
          <p:cNvCxnSpPr>
            <a:stCxn id="1413" idx="3"/>
            <a:endCxn id="1414" idx="1"/>
          </p:cNvCxnSpPr>
          <p:nvPr/>
        </p:nvCxnSpPr>
        <p:spPr>
          <a:xfrm>
            <a:off x="3788230" y="5129047"/>
            <a:ext cx="1171800" cy="4800"/>
          </a:xfrm>
          <a:prstGeom prst="bentConnector3">
            <a:avLst>
              <a:gd name="adj1" fmla="val 50003"/>
            </a:avLst>
          </a:prstGeom>
          <a:noFill/>
          <a:ln w="38100" cap="flat" cmpd="sng">
            <a:solidFill>
              <a:schemeClr val="accent1"/>
            </a:solidFill>
            <a:prstDash val="solid"/>
            <a:miter lim="800000"/>
            <a:headEnd type="none" w="sm" len="sm"/>
            <a:tailEnd type="triangle" w="lg" len="lg"/>
          </a:ln>
        </p:spPr>
      </p:cxnSp>
      <p:grpSp>
        <p:nvGrpSpPr>
          <p:cNvPr id="1415" name="Google Shape;1415;p57"/>
          <p:cNvGrpSpPr/>
          <p:nvPr/>
        </p:nvGrpSpPr>
        <p:grpSpPr>
          <a:xfrm>
            <a:off x="1400461" y="2063312"/>
            <a:ext cx="2387769" cy="3598589"/>
            <a:chOff x="1400461" y="2063312"/>
            <a:chExt cx="2387769" cy="3598589"/>
          </a:xfrm>
        </p:grpSpPr>
        <p:sp>
          <p:nvSpPr>
            <p:cNvPr id="1416" name="Google Shape;1416;p57"/>
            <p:cNvSpPr/>
            <p:nvPr/>
          </p:nvSpPr>
          <p:spPr>
            <a:xfrm>
              <a:off x="1402920" y="2063312"/>
              <a:ext cx="1073293" cy="1065708"/>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Update Plan Features</a:t>
              </a:r>
              <a:endParaRPr sz="1400" b="0" i="0" u="none" strike="noStrike" cap="none">
                <a:solidFill>
                  <a:srgbClr val="FFFFFF"/>
                </a:solidFill>
                <a:latin typeface="Calibri"/>
                <a:ea typeface="Calibri"/>
                <a:cs typeface="Calibri"/>
                <a:sym typeface="Calibri"/>
              </a:endParaRPr>
            </a:p>
          </p:txBody>
        </p:sp>
        <p:sp>
          <p:nvSpPr>
            <p:cNvPr id="1406" name="Google Shape;1406;p57"/>
            <p:cNvSpPr/>
            <p:nvPr/>
          </p:nvSpPr>
          <p:spPr>
            <a:xfrm>
              <a:off x="2714937" y="3314729"/>
              <a:ext cx="1073293" cy="1065708"/>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New Credit Card Plan Created</a:t>
              </a:r>
              <a:endParaRPr sz="1400" b="0" i="0" u="none" strike="noStrike" cap="none">
                <a:solidFill>
                  <a:srgbClr val="FFFFFF"/>
                </a:solidFill>
                <a:latin typeface="Calibri"/>
                <a:ea typeface="Calibri"/>
                <a:cs typeface="Calibri"/>
                <a:sym typeface="Calibri"/>
              </a:endParaRPr>
            </a:p>
          </p:txBody>
        </p:sp>
        <p:sp>
          <p:nvSpPr>
            <p:cNvPr id="1417" name="Google Shape;1417;p57"/>
            <p:cNvSpPr/>
            <p:nvPr/>
          </p:nvSpPr>
          <p:spPr>
            <a:xfrm>
              <a:off x="1400461" y="3314729"/>
              <a:ext cx="1073293" cy="1065708"/>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Create New Credit Card Plan</a:t>
              </a:r>
              <a:endParaRPr sz="1400" b="0" i="0" u="none" strike="noStrike" cap="none">
                <a:solidFill>
                  <a:srgbClr val="FFFFFF"/>
                </a:solidFill>
                <a:latin typeface="Calibri"/>
                <a:ea typeface="Calibri"/>
                <a:cs typeface="Calibri"/>
                <a:sym typeface="Calibri"/>
              </a:endParaRPr>
            </a:p>
          </p:txBody>
        </p:sp>
        <p:sp>
          <p:nvSpPr>
            <p:cNvPr id="1403" name="Google Shape;1403;p57"/>
            <p:cNvSpPr/>
            <p:nvPr/>
          </p:nvSpPr>
          <p:spPr>
            <a:xfrm>
              <a:off x="2714937" y="2063312"/>
              <a:ext cx="1073293" cy="1065708"/>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Credit Card Rate Changed</a:t>
              </a:r>
              <a:endParaRPr sz="1400" b="0" i="0" u="none" strike="noStrike" cap="none">
                <a:solidFill>
                  <a:srgbClr val="FFFFFF"/>
                </a:solidFill>
                <a:latin typeface="Calibri"/>
                <a:ea typeface="Calibri"/>
                <a:cs typeface="Calibri"/>
                <a:sym typeface="Calibri"/>
              </a:endParaRPr>
            </a:p>
          </p:txBody>
        </p:sp>
        <p:sp>
          <p:nvSpPr>
            <p:cNvPr id="1413" name="Google Shape;1413;p57"/>
            <p:cNvSpPr/>
            <p:nvPr/>
          </p:nvSpPr>
          <p:spPr>
            <a:xfrm>
              <a:off x="2714937" y="4596193"/>
              <a:ext cx="1073293" cy="1065708"/>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Credit Card Plan </a:t>
              </a:r>
              <a:br>
                <a:rPr lang="en-US" sz="1400" b="0" i="0" u="none" strike="noStrike" cap="none">
                  <a:solidFill>
                    <a:srgbClr val="FFFFFF"/>
                  </a:solidFill>
                  <a:latin typeface="Calibri"/>
                  <a:ea typeface="Calibri"/>
                  <a:cs typeface="Calibri"/>
                  <a:sym typeface="Calibri"/>
                </a:rPr>
              </a:br>
              <a:r>
                <a:rPr lang="en-US" sz="1400" b="0" i="0" u="none" strike="noStrike" cap="none">
                  <a:solidFill>
                    <a:srgbClr val="FFFFFF"/>
                  </a:solidFill>
                  <a:latin typeface="Calibri"/>
                  <a:ea typeface="Calibri"/>
                  <a:cs typeface="Calibri"/>
                  <a:sym typeface="Calibri"/>
                </a:rPr>
                <a:t>Retired</a:t>
              </a:r>
              <a:endParaRPr sz="1400" b="0" i="0" u="none" strike="noStrike" cap="none">
                <a:solidFill>
                  <a:srgbClr val="FFFFFF"/>
                </a:solidFill>
                <a:latin typeface="Calibri"/>
                <a:ea typeface="Calibri"/>
                <a:cs typeface="Calibri"/>
                <a:sym typeface="Calibri"/>
              </a:endParaRPr>
            </a:p>
          </p:txBody>
        </p:sp>
        <p:sp>
          <p:nvSpPr>
            <p:cNvPr id="1418" name="Google Shape;1418;p57"/>
            <p:cNvSpPr/>
            <p:nvPr/>
          </p:nvSpPr>
          <p:spPr>
            <a:xfrm>
              <a:off x="1400461" y="4596193"/>
              <a:ext cx="1073293" cy="1065708"/>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Retire </a:t>
              </a:r>
              <a:br>
                <a:rPr lang="en-US" sz="1400" b="0" i="0" u="none" strike="noStrike" cap="none">
                  <a:solidFill>
                    <a:srgbClr val="FFFFFF"/>
                  </a:solidFill>
                  <a:latin typeface="Calibri"/>
                  <a:ea typeface="Calibri"/>
                  <a:cs typeface="Calibri"/>
                  <a:sym typeface="Calibri"/>
                </a:rPr>
              </a:br>
              <a:r>
                <a:rPr lang="en-US" sz="1400" b="0" i="0" u="none" strike="noStrike" cap="none">
                  <a:solidFill>
                    <a:srgbClr val="FFFFFF"/>
                  </a:solidFill>
                  <a:latin typeface="Calibri"/>
                  <a:ea typeface="Calibri"/>
                  <a:cs typeface="Calibri"/>
                  <a:sym typeface="Calibri"/>
                </a:rPr>
                <a:t>Plan</a:t>
              </a:r>
              <a:endParaRPr sz="1400" b="0" i="0" u="none" strike="noStrike" cap="none">
                <a:solidFill>
                  <a:srgbClr val="FFFFFF"/>
                </a:solidFill>
                <a:latin typeface="Calibri"/>
                <a:ea typeface="Calibri"/>
                <a:cs typeface="Calibri"/>
                <a:sym typeface="Calibri"/>
              </a:endParaRPr>
            </a:p>
          </p:txBody>
        </p:sp>
        <p:sp>
          <p:nvSpPr>
            <p:cNvPr id="1419" name="Google Shape;1419;p57"/>
            <p:cNvSpPr/>
            <p:nvPr/>
          </p:nvSpPr>
          <p:spPr>
            <a:xfrm rot="5400000">
              <a:off x="2416594" y="2545576"/>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420" name="Google Shape;1420;p57"/>
            <p:cNvSpPr/>
            <p:nvPr/>
          </p:nvSpPr>
          <p:spPr>
            <a:xfrm rot="5400000">
              <a:off x="2416594" y="3805061"/>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421" name="Google Shape;1421;p57"/>
            <p:cNvSpPr/>
            <p:nvPr/>
          </p:nvSpPr>
          <p:spPr>
            <a:xfrm rot="5400000">
              <a:off x="2416594" y="5086525"/>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grpSp>
      <p:grpSp>
        <p:nvGrpSpPr>
          <p:cNvPr id="1422" name="Google Shape;1422;p57"/>
          <p:cNvGrpSpPr/>
          <p:nvPr/>
        </p:nvGrpSpPr>
        <p:grpSpPr>
          <a:xfrm>
            <a:off x="4940984" y="2063313"/>
            <a:ext cx="2399995" cy="3603277"/>
            <a:chOff x="4940984" y="2063313"/>
            <a:chExt cx="2399995" cy="3603277"/>
          </a:xfrm>
        </p:grpSpPr>
        <p:sp>
          <p:nvSpPr>
            <p:cNvPr id="1407" name="Google Shape;1407;p57"/>
            <p:cNvSpPr/>
            <p:nvPr/>
          </p:nvSpPr>
          <p:spPr>
            <a:xfrm>
              <a:off x="4960100" y="3314730"/>
              <a:ext cx="1073293" cy="1065707"/>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Make </a:t>
              </a:r>
              <a:br>
                <a:rPr lang="en-US" sz="1400" b="0" i="0" u="none" strike="noStrike" cap="none">
                  <a:solidFill>
                    <a:srgbClr val="FFFFFF"/>
                  </a:solidFill>
                  <a:latin typeface="Calibri"/>
                  <a:ea typeface="Calibri"/>
                  <a:cs typeface="Calibri"/>
                  <a:sym typeface="Calibri"/>
                </a:rPr>
              </a:br>
              <a:r>
                <a:rPr lang="en-US" sz="1400" b="0" i="0" u="none" strike="noStrike" cap="none">
                  <a:solidFill>
                    <a:srgbClr val="FFFFFF"/>
                  </a:solidFill>
                  <a:latin typeface="Calibri"/>
                  <a:ea typeface="Calibri"/>
                  <a:cs typeface="Calibri"/>
                  <a:sym typeface="Calibri"/>
                </a:rPr>
                <a:t>CC Plan Available for all Customers</a:t>
              </a:r>
              <a:endParaRPr sz="1400" b="0" i="0" u="none" strike="noStrike" cap="none">
                <a:solidFill>
                  <a:srgbClr val="FFFFFF"/>
                </a:solidFill>
                <a:latin typeface="Calibri"/>
                <a:ea typeface="Calibri"/>
                <a:cs typeface="Calibri"/>
                <a:sym typeface="Calibri"/>
              </a:endParaRPr>
            </a:p>
          </p:txBody>
        </p:sp>
        <p:sp>
          <p:nvSpPr>
            <p:cNvPr id="1423" name="Google Shape;1423;p57"/>
            <p:cNvSpPr/>
            <p:nvPr/>
          </p:nvSpPr>
          <p:spPr>
            <a:xfrm>
              <a:off x="4940984" y="2063313"/>
              <a:ext cx="1073293" cy="1065707"/>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Sign Up Customer for Credit Card Plan</a:t>
              </a:r>
              <a:endParaRPr sz="1400" b="0" i="0" u="none" strike="noStrike" cap="none">
                <a:solidFill>
                  <a:srgbClr val="FFFFFF"/>
                </a:solidFill>
                <a:latin typeface="Calibri"/>
                <a:ea typeface="Calibri"/>
                <a:cs typeface="Calibri"/>
                <a:sym typeface="Calibri"/>
              </a:endParaRPr>
            </a:p>
          </p:txBody>
        </p:sp>
        <p:sp>
          <p:nvSpPr>
            <p:cNvPr id="1409" name="Google Shape;1409;p57"/>
            <p:cNvSpPr/>
            <p:nvPr/>
          </p:nvSpPr>
          <p:spPr>
            <a:xfrm>
              <a:off x="6267686" y="2063313"/>
              <a:ext cx="1073293" cy="1065707"/>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Credit Card Account Created</a:t>
              </a:r>
              <a:endParaRPr sz="1400" b="0" i="0" u="none" strike="noStrike" cap="none">
                <a:solidFill>
                  <a:srgbClr val="FFFFFF"/>
                </a:solidFill>
                <a:latin typeface="Calibri"/>
                <a:ea typeface="Calibri"/>
                <a:cs typeface="Calibri"/>
                <a:sym typeface="Calibri"/>
              </a:endParaRPr>
            </a:p>
          </p:txBody>
        </p:sp>
        <p:sp>
          <p:nvSpPr>
            <p:cNvPr id="1424" name="Google Shape;1424;p57"/>
            <p:cNvSpPr/>
            <p:nvPr/>
          </p:nvSpPr>
          <p:spPr>
            <a:xfrm>
              <a:off x="6267686" y="3310041"/>
              <a:ext cx="1073293" cy="1065707"/>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CC Plan Available for all Customers</a:t>
              </a:r>
              <a:endParaRPr sz="1400" b="0" i="0" u="none" strike="noStrike" cap="none">
                <a:solidFill>
                  <a:srgbClr val="FFFFFF"/>
                </a:solidFill>
                <a:latin typeface="Calibri"/>
                <a:ea typeface="Calibri"/>
                <a:cs typeface="Calibri"/>
                <a:sym typeface="Calibri"/>
              </a:endParaRPr>
            </a:p>
          </p:txBody>
        </p:sp>
        <p:sp>
          <p:nvSpPr>
            <p:cNvPr id="1414" name="Google Shape;1414;p57"/>
            <p:cNvSpPr/>
            <p:nvPr/>
          </p:nvSpPr>
          <p:spPr>
            <a:xfrm>
              <a:off x="4960100" y="4600883"/>
              <a:ext cx="1073293" cy="1065707"/>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Remove CC Plan from plans available for customers</a:t>
              </a:r>
              <a:endParaRPr sz="1400" b="0" i="0" u="none" strike="noStrike" cap="none">
                <a:solidFill>
                  <a:srgbClr val="FFFFFF"/>
                </a:solidFill>
                <a:latin typeface="Calibri"/>
                <a:ea typeface="Calibri"/>
                <a:cs typeface="Calibri"/>
                <a:sym typeface="Calibri"/>
              </a:endParaRPr>
            </a:p>
          </p:txBody>
        </p:sp>
        <p:sp>
          <p:nvSpPr>
            <p:cNvPr id="1425" name="Google Shape;1425;p57"/>
            <p:cNvSpPr/>
            <p:nvPr/>
          </p:nvSpPr>
          <p:spPr>
            <a:xfrm>
              <a:off x="6267686" y="4596194"/>
              <a:ext cx="1073293" cy="1065707"/>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CC Plan removed for all new Customers</a:t>
              </a:r>
              <a:endParaRPr sz="1400" b="0" i="0" u="none" strike="noStrike" cap="none">
                <a:solidFill>
                  <a:srgbClr val="FFFFFF"/>
                </a:solidFill>
                <a:latin typeface="Calibri"/>
                <a:ea typeface="Calibri"/>
                <a:cs typeface="Calibri"/>
                <a:sym typeface="Calibri"/>
              </a:endParaRPr>
            </a:p>
          </p:txBody>
        </p:sp>
        <p:sp>
          <p:nvSpPr>
            <p:cNvPr id="1426" name="Google Shape;1426;p57"/>
            <p:cNvSpPr/>
            <p:nvPr/>
          </p:nvSpPr>
          <p:spPr>
            <a:xfrm rot="5400000">
              <a:off x="5971717" y="2548948"/>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427" name="Google Shape;1427;p57"/>
            <p:cNvSpPr/>
            <p:nvPr/>
          </p:nvSpPr>
          <p:spPr>
            <a:xfrm rot="5400000">
              <a:off x="5971717" y="3808432"/>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428" name="Google Shape;1428;p57"/>
            <p:cNvSpPr/>
            <p:nvPr/>
          </p:nvSpPr>
          <p:spPr>
            <a:xfrm rot="5400000">
              <a:off x="5971717" y="5089896"/>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grpSp>
      <p:grpSp>
        <p:nvGrpSpPr>
          <p:cNvPr id="1429" name="Google Shape;1429;p57"/>
          <p:cNvGrpSpPr/>
          <p:nvPr/>
        </p:nvGrpSpPr>
        <p:grpSpPr>
          <a:xfrm>
            <a:off x="8492996" y="2069769"/>
            <a:ext cx="2370288" cy="3592132"/>
            <a:chOff x="8492996" y="2069769"/>
            <a:chExt cx="2370288" cy="3592132"/>
          </a:xfrm>
        </p:grpSpPr>
        <p:sp>
          <p:nvSpPr>
            <p:cNvPr id="1430" name="Google Shape;1430;p57"/>
            <p:cNvSpPr/>
            <p:nvPr/>
          </p:nvSpPr>
          <p:spPr>
            <a:xfrm>
              <a:off x="9789991" y="3311207"/>
              <a:ext cx="1073293" cy="1065708"/>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CC &amp; Activation Code </a:t>
              </a:r>
              <a:br>
                <a:rPr lang="en-US" sz="1400" b="0" i="0" u="none" strike="noStrike" cap="none">
                  <a:solidFill>
                    <a:srgbClr val="FFFFFF"/>
                  </a:solidFill>
                  <a:latin typeface="Calibri"/>
                  <a:ea typeface="Calibri"/>
                  <a:cs typeface="Calibri"/>
                  <a:sym typeface="Calibri"/>
                </a:rPr>
              </a:br>
              <a:r>
                <a:rPr lang="en-US" sz="1400" b="0" i="0" u="none" strike="noStrike" cap="none">
                  <a:solidFill>
                    <a:srgbClr val="FFFFFF"/>
                  </a:solidFill>
                  <a:latin typeface="Calibri"/>
                  <a:ea typeface="Calibri"/>
                  <a:cs typeface="Calibri"/>
                  <a:sym typeface="Calibri"/>
                </a:rPr>
                <a:t>Sent to Customer</a:t>
              </a:r>
              <a:endParaRPr sz="1400" b="0" i="0" u="none" strike="noStrike" cap="none">
                <a:solidFill>
                  <a:srgbClr val="FFFFFF"/>
                </a:solidFill>
                <a:latin typeface="Calibri"/>
                <a:ea typeface="Calibri"/>
                <a:cs typeface="Calibri"/>
                <a:sym typeface="Calibri"/>
              </a:endParaRPr>
            </a:p>
          </p:txBody>
        </p:sp>
        <p:sp>
          <p:nvSpPr>
            <p:cNvPr id="1410" name="Google Shape;1410;p57"/>
            <p:cNvSpPr/>
            <p:nvPr/>
          </p:nvSpPr>
          <p:spPr>
            <a:xfrm>
              <a:off x="8492996" y="3311207"/>
              <a:ext cx="1073293" cy="1065708"/>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Mail CC &amp; Activation Code to Customer</a:t>
              </a:r>
              <a:endParaRPr sz="1400" b="0" i="0" u="none" strike="noStrike" cap="none">
                <a:solidFill>
                  <a:srgbClr val="FFFFFF"/>
                </a:solidFill>
                <a:latin typeface="Calibri"/>
                <a:ea typeface="Calibri"/>
                <a:cs typeface="Calibri"/>
                <a:sym typeface="Calibri"/>
              </a:endParaRPr>
            </a:p>
          </p:txBody>
        </p:sp>
        <p:sp>
          <p:nvSpPr>
            <p:cNvPr id="1431" name="Google Shape;1431;p57"/>
            <p:cNvSpPr/>
            <p:nvPr/>
          </p:nvSpPr>
          <p:spPr>
            <a:xfrm>
              <a:off x="8513248" y="4596193"/>
              <a:ext cx="1073293" cy="1065708"/>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Use Credit Card</a:t>
              </a:r>
              <a:endParaRPr sz="1400" b="0" i="0" u="none" strike="noStrike" cap="none">
                <a:solidFill>
                  <a:srgbClr val="FFFFFF"/>
                </a:solidFill>
                <a:latin typeface="Calibri"/>
                <a:ea typeface="Calibri"/>
                <a:cs typeface="Calibri"/>
                <a:sym typeface="Calibri"/>
              </a:endParaRPr>
            </a:p>
          </p:txBody>
        </p:sp>
        <p:sp>
          <p:nvSpPr>
            <p:cNvPr id="1432" name="Google Shape;1432;p57"/>
            <p:cNvSpPr/>
            <p:nvPr/>
          </p:nvSpPr>
          <p:spPr>
            <a:xfrm>
              <a:off x="9789991" y="4596193"/>
              <a:ext cx="1073293" cy="1065708"/>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Credit Card Transaction Completed</a:t>
              </a:r>
              <a:endParaRPr sz="1400" b="0" i="0" u="none" strike="noStrike" cap="none">
                <a:solidFill>
                  <a:srgbClr val="FFFFFF"/>
                </a:solidFill>
                <a:latin typeface="Calibri"/>
                <a:ea typeface="Calibri"/>
                <a:cs typeface="Calibri"/>
                <a:sym typeface="Calibri"/>
              </a:endParaRPr>
            </a:p>
          </p:txBody>
        </p:sp>
        <p:sp>
          <p:nvSpPr>
            <p:cNvPr id="1404" name="Google Shape;1404;p57"/>
            <p:cNvSpPr/>
            <p:nvPr/>
          </p:nvSpPr>
          <p:spPr>
            <a:xfrm>
              <a:off x="8492996" y="2069769"/>
              <a:ext cx="1073293" cy="1065708"/>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Modify Credit Card Account Rate</a:t>
              </a:r>
              <a:endParaRPr sz="1400" b="0" i="0" u="none" strike="noStrike" cap="none">
                <a:solidFill>
                  <a:srgbClr val="FFFFFF"/>
                </a:solidFill>
                <a:latin typeface="Calibri"/>
                <a:ea typeface="Calibri"/>
                <a:cs typeface="Calibri"/>
                <a:sym typeface="Calibri"/>
              </a:endParaRPr>
            </a:p>
          </p:txBody>
        </p:sp>
        <p:sp>
          <p:nvSpPr>
            <p:cNvPr id="1433" name="Google Shape;1433;p57"/>
            <p:cNvSpPr/>
            <p:nvPr/>
          </p:nvSpPr>
          <p:spPr>
            <a:xfrm>
              <a:off x="9789991" y="2069769"/>
              <a:ext cx="1073293" cy="1065708"/>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Credit Card Rate updated for account</a:t>
              </a:r>
              <a:endParaRPr sz="1400" b="0" i="0" u="none" strike="noStrike" cap="none">
                <a:solidFill>
                  <a:srgbClr val="FFFFFF"/>
                </a:solidFill>
                <a:latin typeface="Calibri"/>
                <a:ea typeface="Calibri"/>
                <a:cs typeface="Calibri"/>
                <a:sym typeface="Calibri"/>
              </a:endParaRPr>
            </a:p>
          </p:txBody>
        </p:sp>
        <p:sp>
          <p:nvSpPr>
            <p:cNvPr id="1434" name="Google Shape;1434;p57"/>
            <p:cNvSpPr/>
            <p:nvPr/>
          </p:nvSpPr>
          <p:spPr>
            <a:xfrm rot="5400000">
              <a:off x="9510462" y="3789521"/>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435" name="Google Shape;1435;p57"/>
            <p:cNvSpPr/>
            <p:nvPr/>
          </p:nvSpPr>
          <p:spPr>
            <a:xfrm rot="5400000">
              <a:off x="9510462" y="2553644"/>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436" name="Google Shape;1436;p57"/>
            <p:cNvSpPr/>
            <p:nvPr/>
          </p:nvSpPr>
          <p:spPr>
            <a:xfrm rot="5400000">
              <a:off x="9510462" y="5082576"/>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grpSp>
      <p:sp>
        <p:nvSpPr>
          <p:cNvPr id="1437" name="Google Shape;1437;p57"/>
          <p:cNvSpPr/>
          <p:nvPr/>
        </p:nvSpPr>
        <p:spPr>
          <a:xfrm>
            <a:off x="6844962" y="6173790"/>
            <a:ext cx="1335704" cy="369332"/>
          </a:xfrm>
          <a:prstGeom prst="rect">
            <a:avLst/>
          </a:prstGeom>
          <a:solidFill>
            <a:srgbClr val="00B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ontent"/>
              <a:buNone/>
            </a:pPr>
            <a:r>
              <a:rPr lang="en-US" sz="1800" b="1" i="1" u="none" strike="noStrike" cap="none">
                <a:solidFill>
                  <a:srgbClr val="FFFFFF"/>
                </a:solidFill>
                <a:latin typeface="Calibri"/>
                <a:ea typeface="Calibri"/>
                <a:cs typeface="Calibri"/>
                <a:sym typeface="Calibri"/>
              </a:rPr>
              <a:t>Command</a:t>
            </a:r>
            <a:endParaRPr sz="1800" b="1" i="1" u="none" strike="noStrike" cap="none">
              <a:solidFill>
                <a:srgbClr val="FFFFFF"/>
              </a:solidFill>
              <a:latin typeface="Calibri"/>
              <a:ea typeface="Calibri"/>
              <a:cs typeface="Calibri"/>
              <a:sym typeface="Calibri"/>
            </a:endParaRPr>
          </a:p>
        </p:txBody>
      </p:sp>
      <p:sp>
        <p:nvSpPr>
          <p:cNvPr id="1438" name="Google Shape;1438;p57"/>
          <p:cNvSpPr/>
          <p:nvPr/>
        </p:nvSpPr>
        <p:spPr>
          <a:xfrm>
            <a:off x="9789991" y="6173790"/>
            <a:ext cx="1335704" cy="369332"/>
          </a:xfrm>
          <a:prstGeom prst="rect">
            <a:avLst/>
          </a:prstGeom>
          <a:solidFill>
            <a:srgbClr val="2F549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ontent"/>
              <a:buNone/>
            </a:pPr>
            <a:r>
              <a:rPr lang="en-US" sz="1800" b="1" i="1" u="none" strike="noStrike" cap="none">
                <a:solidFill>
                  <a:srgbClr val="FFFFFF"/>
                </a:solidFill>
                <a:latin typeface="Calibri"/>
                <a:ea typeface="Calibri"/>
                <a:cs typeface="Calibri"/>
                <a:sym typeface="Calibri"/>
              </a:rPr>
              <a:t>Reaction</a:t>
            </a:r>
            <a:endParaRPr sz="1800" b="1" i="1" u="none" strike="noStrike" cap="none">
              <a:solidFill>
                <a:srgbClr val="FFFFFF"/>
              </a:solidFill>
              <a:latin typeface="Calibri"/>
              <a:ea typeface="Calibri"/>
              <a:cs typeface="Calibri"/>
              <a:sym typeface="Calibri"/>
            </a:endParaRPr>
          </a:p>
        </p:txBody>
      </p:sp>
      <p:sp>
        <p:nvSpPr>
          <p:cNvPr id="1439" name="Google Shape;1439;p57"/>
          <p:cNvSpPr/>
          <p:nvPr/>
        </p:nvSpPr>
        <p:spPr>
          <a:xfrm>
            <a:off x="8317477" y="6173790"/>
            <a:ext cx="1335704" cy="369332"/>
          </a:xfrm>
          <a:prstGeom prst="rect">
            <a:avLst/>
          </a:prstGeom>
          <a:solidFill>
            <a:srgbClr val="00B0F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ontent"/>
              <a:buNone/>
            </a:pPr>
            <a:r>
              <a:rPr lang="en-US" sz="1800" b="1" i="1" u="none" strike="noStrike" cap="none">
                <a:solidFill>
                  <a:srgbClr val="FFFFFF"/>
                </a:solidFill>
                <a:latin typeface="Calibri"/>
                <a:ea typeface="Calibri"/>
                <a:cs typeface="Calibri"/>
                <a:sym typeface="Calibri"/>
              </a:rPr>
              <a:t>Event</a:t>
            </a:r>
            <a:endParaRPr sz="1800" b="1" i="1" u="none" strike="noStrike" cap="none">
              <a:solidFill>
                <a:srgbClr val="FFFFFF"/>
              </a:solidFill>
              <a:latin typeface="Calibri"/>
              <a:ea typeface="Calibri"/>
              <a:cs typeface="Calibri"/>
              <a:sym typeface="Calibri"/>
            </a:endParaRPr>
          </a:p>
        </p:txBody>
      </p:sp>
      <p:sp>
        <p:nvSpPr>
          <p:cNvPr id="1440" name="Google Shape;1440;p57"/>
          <p:cNvSpPr/>
          <p:nvPr/>
        </p:nvSpPr>
        <p:spPr>
          <a:xfrm>
            <a:off x="1045029" y="1592068"/>
            <a:ext cx="3030138" cy="4290788"/>
          </a:xfrm>
          <a:prstGeom prst="roundRect">
            <a:avLst>
              <a:gd name="adj" fmla="val 9914"/>
            </a:avLst>
          </a:prstGeom>
          <a:noFill/>
          <a:ln w="28575" cap="flat" cmpd="sng">
            <a:solidFill>
              <a:srgbClr val="42719B"/>
            </a:solidFill>
            <a:prstDash val="dash"/>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Credit Card Plan</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5"/>
                                        </p:tgtEl>
                                        <p:attrNameLst>
                                          <p:attrName>style.visibility</p:attrName>
                                        </p:attrNameLst>
                                      </p:cBhvr>
                                      <p:to>
                                        <p:strVal val="visible"/>
                                      </p:to>
                                    </p:set>
                                    <p:animEffect transition="in" filter="fade">
                                      <p:cBhvr>
                                        <p:cTn id="7" dur="500"/>
                                        <p:tgtEl>
                                          <p:spTgt spid="14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2"/>
                                        </p:tgtEl>
                                        <p:attrNameLst>
                                          <p:attrName>style.visibility</p:attrName>
                                        </p:attrNameLst>
                                      </p:cBhvr>
                                      <p:to>
                                        <p:strVal val="visible"/>
                                      </p:to>
                                    </p:set>
                                    <p:animEffect transition="in" filter="fade">
                                      <p:cBhvr>
                                        <p:cTn id="12" dur="500"/>
                                        <p:tgtEl>
                                          <p:spTgt spid="14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9"/>
                                        </p:tgtEl>
                                        <p:attrNameLst>
                                          <p:attrName>style.visibility</p:attrName>
                                        </p:attrNameLst>
                                      </p:cBhvr>
                                      <p:to>
                                        <p:strVal val="visible"/>
                                      </p:to>
                                    </p:set>
                                    <p:animEffect transition="in" filter="fade">
                                      <p:cBhvr>
                                        <p:cTn id="17" dur="500"/>
                                        <p:tgtEl>
                                          <p:spTgt spid="14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
                                        </p:tgtEl>
                                        <p:attrNameLst>
                                          <p:attrName>style.visibility</p:attrName>
                                        </p:attrNameLst>
                                      </p:cBhvr>
                                      <p:to>
                                        <p:strVal val="visible"/>
                                      </p:to>
                                    </p:set>
                                    <p:animEffect transition="in" filter="fade">
                                      <p:cBhvr>
                                        <p:cTn id="22" dur="500"/>
                                        <p:tgtEl>
                                          <p:spTgt spid="1402"/>
                                        </p:tgtEl>
                                      </p:cBhvr>
                                    </p:animEffect>
                                  </p:childTnLst>
                                </p:cTn>
                              </p:par>
                              <p:par>
                                <p:cTn id="23" presetID="10" presetClass="entr" presetSubtype="0" fill="hold" nodeType="withEffect">
                                  <p:stCondLst>
                                    <p:cond delay="0"/>
                                  </p:stCondLst>
                                  <p:childTnLst>
                                    <p:set>
                                      <p:cBhvr>
                                        <p:cTn id="24" dur="1" fill="hold">
                                          <p:stCondLst>
                                            <p:cond delay="0"/>
                                          </p:stCondLst>
                                        </p:cTn>
                                        <p:tgtEl>
                                          <p:spTgt spid="1405"/>
                                        </p:tgtEl>
                                        <p:attrNameLst>
                                          <p:attrName>style.visibility</p:attrName>
                                        </p:attrNameLst>
                                      </p:cBhvr>
                                      <p:to>
                                        <p:strVal val="visible"/>
                                      </p:to>
                                    </p:set>
                                    <p:animEffect transition="in" filter="fade">
                                      <p:cBhvr>
                                        <p:cTn id="25" dur="500"/>
                                        <p:tgtEl>
                                          <p:spTgt spid="1405"/>
                                        </p:tgtEl>
                                      </p:cBhvr>
                                    </p:animEffect>
                                  </p:childTnLst>
                                </p:cTn>
                              </p:par>
                              <p:par>
                                <p:cTn id="26" presetID="10" presetClass="entr" presetSubtype="0" fill="hold" nodeType="withEffect">
                                  <p:stCondLst>
                                    <p:cond delay="0"/>
                                  </p:stCondLst>
                                  <p:childTnLst>
                                    <p:set>
                                      <p:cBhvr>
                                        <p:cTn id="27" dur="1" fill="hold">
                                          <p:stCondLst>
                                            <p:cond delay="0"/>
                                          </p:stCondLst>
                                        </p:cTn>
                                        <p:tgtEl>
                                          <p:spTgt spid="1412"/>
                                        </p:tgtEl>
                                        <p:attrNameLst>
                                          <p:attrName>style.visibility</p:attrName>
                                        </p:attrNameLst>
                                      </p:cBhvr>
                                      <p:to>
                                        <p:strVal val="visible"/>
                                      </p:to>
                                    </p:set>
                                    <p:animEffect transition="in" filter="fade">
                                      <p:cBhvr>
                                        <p:cTn id="28" dur="500"/>
                                        <p:tgtEl>
                                          <p:spTgt spid="1412"/>
                                        </p:tgtEl>
                                      </p:cBhvr>
                                    </p:animEffect>
                                  </p:childTnLst>
                                </p:cTn>
                              </p:par>
                              <p:par>
                                <p:cTn id="29" presetID="10" presetClass="entr" presetSubtype="0" fill="hold" nodeType="withEffect">
                                  <p:stCondLst>
                                    <p:cond delay="0"/>
                                  </p:stCondLst>
                                  <p:childTnLst>
                                    <p:set>
                                      <p:cBhvr>
                                        <p:cTn id="30" dur="1" fill="hold">
                                          <p:stCondLst>
                                            <p:cond delay="0"/>
                                          </p:stCondLst>
                                        </p:cTn>
                                        <p:tgtEl>
                                          <p:spTgt spid="1408"/>
                                        </p:tgtEl>
                                        <p:attrNameLst>
                                          <p:attrName>style.visibility</p:attrName>
                                        </p:attrNameLst>
                                      </p:cBhvr>
                                      <p:to>
                                        <p:strVal val="visible"/>
                                      </p:to>
                                    </p:set>
                                    <p:animEffect transition="in" filter="fade">
                                      <p:cBhvr>
                                        <p:cTn id="31" dur="500"/>
                                        <p:tgtEl>
                                          <p:spTgt spid="1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44"/>
        <p:cNvGrpSpPr/>
        <p:nvPr/>
      </p:nvGrpSpPr>
      <p:grpSpPr>
        <a:xfrm>
          <a:off x="0" y="0"/>
          <a:ext cx="0" cy="0"/>
          <a:chOff x="0" y="0"/>
          <a:chExt cx="0" cy="0"/>
        </a:xfrm>
      </p:grpSpPr>
      <p:sp>
        <p:nvSpPr>
          <p:cNvPr id="1445" name="Google Shape;1445;p58"/>
          <p:cNvSpPr/>
          <p:nvPr/>
        </p:nvSpPr>
        <p:spPr>
          <a:xfrm>
            <a:off x="2135325" y="1036487"/>
            <a:ext cx="8005625" cy="4406461"/>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System Story Exercise: </a:t>
            </a:r>
            <a:endParaRPr sz="1400" b="0" i="0" u="none" strike="noStrike" cap="none">
              <a:solidFill>
                <a:srgbClr val="000000"/>
              </a:solidFill>
              <a:latin typeface="Arial"/>
              <a:ea typeface="Arial"/>
              <a:cs typeface="Arial"/>
              <a:sym typeface="Arial"/>
            </a:endParaRPr>
          </a:p>
          <a:p>
            <a:pPr marL="0" marR="0" lvl="0" indent="0" algn="l" rtl="0">
              <a:lnSpc>
                <a:spcPct val="122916"/>
              </a:lnSpc>
              <a:spcBef>
                <a:spcPts val="0"/>
              </a:spcBef>
              <a:spcAft>
                <a:spcPts val="0"/>
              </a:spcAft>
              <a:buClr>
                <a:srgbClr val="000000"/>
              </a:buClr>
              <a:buSzPts val="2400"/>
              <a:buFont typeface="Calibri"/>
              <a:buNone/>
            </a:pPr>
            <a:r>
              <a:rPr lang="en-US" sz="2400" b="1" i="0" u="sng" strike="noStrike" cap="none">
                <a:solidFill>
                  <a:srgbClr val="000000"/>
                </a:solidFill>
                <a:latin typeface="Calibri"/>
                <a:ea typeface="Calibri"/>
                <a:cs typeface="Calibri"/>
                <a:sym typeface="Calibri"/>
              </a:rPr>
              <a:t>Refine the story map with an EventStorming timeline and add system stories.</a:t>
            </a:r>
            <a:endParaRPr sz="1400" b="0" i="0" u="sng"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Review the thin-slice story map on Miro.</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Choose an Epic or set of stories as your frame of reference.</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Add EventStorming concepts into the flow:</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000" b="0" i="0" u="none" strike="noStrike" cap="none">
                <a:solidFill>
                  <a:srgbClr val="000000"/>
                </a:solidFill>
                <a:latin typeface="Calibri"/>
                <a:ea typeface="Calibri"/>
                <a:cs typeface="Calibri"/>
                <a:sym typeface="Calibri"/>
              </a:rPr>
              <a:t>Commands</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000" b="0" i="0" u="none" strike="noStrike" cap="none">
                <a:solidFill>
                  <a:srgbClr val="000000"/>
                </a:solidFill>
                <a:latin typeface="Calibri"/>
                <a:ea typeface="Calibri"/>
                <a:cs typeface="Calibri"/>
                <a:sym typeface="Calibri"/>
              </a:rPr>
              <a:t>Domain Events</a:t>
            </a:r>
            <a:endParaRPr sz="1400" b="0" i="0" u="none" strike="noStrike" cap="none">
              <a:solidFill>
                <a:srgbClr val="000000"/>
              </a:solidFill>
              <a:latin typeface="Arial"/>
              <a:ea typeface="Arial"/>
              <a:cs typeface="Arial"/>
              <a:sym typeface="Arial"/>
            </a:endParaRPr>
          </a:p>
          <a:p>
            <a:pPr marL="914400" marR="0" lvl="1" indent="-457200" algn="l" rtl="0">
              <a:lnSpc>
                <a:spcPct val="122916"/>
              </a:lnSpc>
              <a:spcBef>
                <a:spcPts val="0"/>
              </a:spcBef>
              <a:spcAft>
                <a:spcPts val="0"/>
              </a:spcAft>
              <a:buClr>
                <a:srgbClr val="000000"/>
              </a:buClr>
              <a:buSzPts val="2400"/>
              <a:buFont typeface="Arial"/>
              <a:buChar char="•"/>
            </a:pPr>
            <a:r>
              <a:rPr lang="en-US" sz="2000" b="0" i="0" u="none" strike="noStrike" cap="none">
                <a:solidFill>
                  <a:srgbClr val="000000"/>
                </a:solidFill>
                <a:latin typeface="Calibri"/>
                <a:ea typeface="Calibri"/>
                <a:cs typeface="Calibri"/>
                <a:sym typeface="Calibri"/>
              </a:rPr>
              <a:t>Reactions</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Calibri"/>
              <a:buAutoNum type="arabicPeriod"/>
            </a:pPr>
            <a:r>
              <a:rPr lang="en-US" sz="2400" b="0" i="0" u="none" strike="noStrike" cap="none">
                <a:solidFill>
                  <a:srgbClr val="000000"/>
                </a:solidFill>
                <a:latin typeface="Arial"/>
                <a:ea typeface="Arial"/>
                <a:cs typeface="Arial"/>
                <a:sym typeface="Arial"/>
              </a:rPr>
              <a:t>Create a first cut of grouping or boundaries.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6"/>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23" name="Google Shape;123;p6"/>
          <p:cNvSpPr/>
          <p:nvPr/>
        </p:nvSpPr>
        <p:spPr>
          <a:xfrm>
            <a:off x="6566933" y="1012473"/>
            <a:ext cx="18473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24" name="Google Shape;124;p6"/>
          <p:cNvSpPr txBox="1">
            <a:spLocks noGrp="1"/>
          </p:cNvSpPr>
          <p:nvPr>
            <p:ph type="title"/>
          </p:nvPr>
        </p:nvSpPr>
        <p:spPr>
          <a:xfrm>
            <a:off x="626411" y="335322"/>
            <a:ext cx="10895030" cy="108952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Domain Driven Design provides a framework to guide the design decisions required to define the boundary, scope and interactions of a modern, microservices based solution</a:t>
            </a:r>
            <a:endParaRPr/>
          </a:p>
        </p:txBody>
      </p:sp>
      <p:sp>
        <p:nvSpPr>
          <p:cNvPr id="125" name="Google Shape;125;p6"/>
          <p:cNvSpPr/>
          <p:nvPr/>
        </p:nvSpPr>
        <p:spPr>
          <a:xfrm>
            <a:off x="655665" y="4847692"/>
            <a:ext cx="4699760" cy="101566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3E4043"/>
              </a:buClr>
              <a:buSzPts val="2000"/>
              <a:buFont typeface="Arial"/>
              <a:buChar char="•"/>
            </a:pPr>
            <a:r>
              <a:rPr lang="en-US" sz="2000" b="0" i="0" u="none" strike="noStrike" cap="none">
                <a:solidFill>
                  <a:srgbClr val="3E4043"/>
                </a:solidFill>
                <a:latin typeface="Calibri"/>
                <a:ea typeface="Calibri"/>
                <a:cs typeface="Calibri"/>
                <a:sym typeface="Calibri"/>
              </a:rPr>
              <a:t>We can conduct </a:t>
            </a:r>
            <a:r>
              <a:rPr lang="en-US" sz="2000" b="0" i="1" u="none" strike="noStrike" cap="none">
                <a:solidFill>
                  <a:srgbClr val="3E4043"/>
                </a:solidFill>
                <a:latin typeface="Calibri"/>
                <a:ea typeface="Calibri"/>
                <a:cs typeface="Calibri"/>
                <a:sym typeface="Calibri"/>
              </a:rPr>
              <a:t>Domain Analysis </a:t>
            </a:r>
            <a:r>
              <a:rPr lang="en-US" sz="2000" b="0" i="0" u="none" strike="noStrike" cap="none">
                <a:solidFill>
                  <a:srgbClr val="3E4043"/>
                </a:solidFill>
                <a:latin typeface="Calibri"/>
                <a:ea typeface="Calibri"/>
                <a:cs typeface="Calibri"/>
                <a:sym typeface="Calibri"/>
              </a:rPr>
              <a:t>for each sub system, defining the service, domain aggregate, and domain events</a:t>
            </a:r>
            <a:r>
              <a:rPr lang="en-US" sz="2000" b="0" i="1" u="none" strike="noStrike" cap="none">
                <a:solidFill>
                  <a:srgbClr val="3E4043"/>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nvGrpSpPr>
          <p:cNvPr id="126" name="Google Shape;126;p6"/>
          <p:cNvGrpSpPr/>
          <p:nvPr/>
        </p:nvGrpSpPr>
        <p:grpSpPr>
          <a:xfrm>
            <a:off x="5775497" y="1333415"/>
            <a:ext cx="5518876" cy="755982"/>
            <a:chOff x="6033310" y="1333415"/>
            <a:chExt cx="5518876" cy="755982"/>
          </a:xfrm>
        </p:grpSpPr>
        <p:sp>
          <p:nvSpPr>
            <p:cNvPr id="127" name="Google Shape;127;p6"/>
            <p:cNvSpPr/>
            <p:nvPr/>
          </p:nvSpPr>
          <p:spPr>
            <a:xfrm>
              <a:off x="7598175" y="1333415"/>
              <a:ext cx="871301" cy="755982"/>
            </a:xfrm>
            <a:prstGeom prst="rect">
              <a:avLst/>
            </a:prstGeom>
            <a:solidFill>
              <a:srgbClr val="00B0F0"/>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Events</a:t>
              </a:r>
              <a:endParaRPr sz="1400" b="0" i="0" u="none" strike="noStrike" cap="none">
                <a:solidFill>
                  <a:srgbClr val="000000"/>
                </a:solidFill>
                <a:latin typeface="Arial"/>
                <a:ea typeface="Arial"/>
                <a:cs typeface="Arial"/>
                <a:sym typeface="Arial"/>
              </a:endParaRPr>
            </a:p>
          </p:txBody>
        </p:sp>
        <p:sp>
          <p:nvSpPr>
            <p:cNvPr id="128" name="Google Shape;128;p6"/>
            <p:cNvSpPr/>
            <p:nvPr/>
          </p:nvSpPr>
          <p:spPr>
            <a:xfrm>
              <a:off x="9087346" y="1333415"/>
              <a:ext cx="958431" cy="755982"/>
            </a:xfrm>
            <a:prstGeom prst="rect">
              <a:avLst/>
            </a:prstGeom>
            <a:solidFill>
              <a:srgbClr val="2F5496"/>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Reactions</a:t>
              </a:r>
              <a:endParaRPr sz="1400" b="0" i="0" u="none" strike="noStrike" cap="none">
                <a:solidFill>
                  <a:srgbClr val="000000"/>
                </a:solidFill>
                <a:latin typeface="Arial"/>
                <a:ea typeface="Arial"/>
                <a:cs typeface="Arial"/>
                <a:sym typeface="Arial"/>
              </a:endParaRPr>
            </a:p>
          </p:txBody>
        </p:sp>
        <p:sp>
          <p:nvSpPr>
            <p:cNvPr id="129" name="Google Shape;129;p6"/>
            <p:cNvSpPr/>
            <p:nvPr/>
          </p:nvSpPr>
          <p:spPr>
            <a:xfrm>
              <a:off x="6033310" y="1333415"/>
              <a:ext cx="958431" cy="755982"/>
            </a:xfrm>
            <a:prstGeom prst="rect">
              <a:avLst/>
            </a:prstGeom>
            <a:solidFill>
              <a:srgbClr val="00B050"/>
            </a:solidFill>
            <a:ln w="19050" cap="flat" cmpd="sng">
              <a:solidFill>
                <a:schemeClr val="dk1"/>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Commands</a:t>
              </a:r>
              <a:endParaRPr sz="1400" b="0" i="0" u="none" strike="noStrike" cap="none">
                <a:solidFill>
                  <a:srgbClr val="000000"/>
                </a:solidFill>
                <a:latin typeface="Arial"/>
                <a:ea typeface="Arial"/>
                <a:cs typeface="Arial"/>
                <a:sym typeface="Arial"/>
              </a:endParaRPr>
            </a:p>
          </p:txBody>
        </p:sp>
        <p:sp>
          <p:nvSpPr>
            <p:cNvPr id="130" name="Google Shape;130;p6"/>
            <p:cNvSpPr/>
            <p:nvPr/>
          </p:nvSpPr>
          <p:spPr>
            <a:xfrm>
              <a:off x="10593755" y="1333415"/>
              <a:ext cx="958431" cy="755982"/>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External Systems</a:t>
              </a:r>
              <a:endParaRPr sz="1400" b="0" i="0" u="none" strike="noStrike" cap="none">
                <a:solidFill>
                  <a:srgbClr val="000000"/>
                </a:solidFill>
                <a:latin typeface="Arial"/>
                <a:ea typeface="Arial"/>
                <a:cs typeface="Arial"/>
                <a:sym typeface="Arial"/>
              </a:endParaRPr>
            </a:p>
          </p:txBody>
        </p:sp>
        <p:sp>
          <p:nvSpPr>
            <p:cNvPr id="131" name="Google Shape;131;p6"/>
            <p:cNvSpPr/>
            <p:nvPr/>
          </p:nvSpPr>
          <p:spPr>
            <a:xfrm>
              <a:off x="7066195" y="1452957"/>
              <a:ext cx="438546" cy="516898"/>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32" name="Google Shape;132;p6"/>
            <p:cNvSpPr/>
            <p:nvPr/>
          </p:nvSpPr>
          <p:spPr>
            <a:xfrm>
              <a:off x="8558621" y="1452957"/>
              <a:ext cx="438546" cy="516898"/>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33" name="Google Shape;133;p6"/>
            <p:cNvSpPr/>
            <p:nvPr/>
          </p:nvSpPr>
          <p:spPr>
            <a:xfrm>
              <a:off x="10100493" y="1452957"/>
              <a:ext cx="438546" cy="516898"/>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grpSp>
      <p:grpSp>
        <p:nvGrpSpPr>
          <p:cNvPr id="134" name="Google Shape;134;p6"/>
          <p:cNvGrpSpPr/>
          <p:nvPr/>
        </p:nvGrpSpPr>
        <p:grpSpPr>
          <a:xfrm>
            <a:off x="6282715" y="2369408"/>
            <a:ext cx="4532442" cy="2166842"/>
            <a:chOff x="6642686" y="2414585"/>
            <a:chExt cx="4532442" cy="2166842"/>
          </a:xfrm>
        </p:grpSpPr>
        <p:sp>
          <p:nvSpPr>
            <p:cNvPr id="135" name="Google Shape;135;p6"/>
            <p:cNvSpPr/>
            <p:nvPr/>
          </p:nvSpPr>
          <p:spPr>
            <a:xfrm>
              <a:off x="6642686" y="2923494"/>
              <a:ext cx="958431" cy="945900"/>
            </a:xfrm>
            <a:prstGeom prst="ellipse">
              <a:avLst/>
            </a:prstGeom>
            <a:solidFill>
              <a:srgbClr val="FBE4D4"/>
            </a:solidFill>
            <a:ln w="127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p:txBody>
        </p:sp>
        <p:sp>
          <p:nvSpPr>
            <p:cNvPr id="136" name="Google Shape;136;p6"/>
            <p:cNvSpPr/>
            <p:nvPr/>
          </p:nvSpPr>
          <p:spPr>
            <a:xfrm>
              <a:off x="7935945" y="3635527"/>
              <a:ext cx="958431" cy="945900"/>
            </a:xfrm>
            <a:prstGeom prst="ellipse">
              <a:avLst/>
            </a:prstGeom>
            <a:solidFill>
              <a:srgbClr val="FBE4D4"/>
            </a:solidFill>
            <a:ln w="127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Inventory</a:t>
              </a:r>
              <a:endParaRPr sz="1400" b="0" i="0" u="none" strike="noStrike" cap="none">
                <a:solidFill>
                  <a:srgbClr val="000000"/>
                </a:solidFill>
                <a:latin typeface="Arial"/>
                <a:ea typeface="Arial"/>
                <a:cs typeface="Arial"/>
                <a:sym typeface="Arial"/>
              </a:endParaRPr>
            </a:p>
          </p:txBody>
        </p:sp>
        <p:sp>
          <p:nvSpPr>
            <p:cNvPr id="137" name="Google Shape;137;p6"/>
            <p:cNvSpPr/>
            <p:nvPr/>
          </p:nvSpPr>
          <p:spPr>
            <a:xfrm>
              <a:off x="10216697" y="2582150"/>
              <a:ext cx="958431" cy="945900"/>
            </a:xfrm>
            <a:prstGeom prst="ellipse">
              <a:avLst/>
            </a:prstGeom>
            <a:solidFill>
              <a:srgbClr val="FBE4D4"/>
            </a:solidFill>
            <a:ln w="127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Pricing</a:t>
              </a:r>
              <a:endParaRPr sz="1400" b="0" i="0" u="none" strike="noStrike" cap="none">
                <a:solidFill>
                  <a:srgbClr val="000000"/>
                </a:solidFill>
                <a:latin typeface="Arial"/>
                <a:ea typeface="Arial"/>
                <a:cs typeface="Arial"/>
                <a:sym typeface="Arial"/>
              </a:endParaRPr>
            </a:p>
          </p:txBody>
        </p:sp>
        <p:sp>
          <p:nvSpPr>
            <p:cNvPr id="138" name="Google Shape;138;p6"/>
            <p:cNvSpPr/>
            <p:nvPr/>
          </p:nvSpPr>
          <p:spPr>
            <a:xfrm>
              <a:off x="7965007" y="2414585"/>
              <a:ext cx="958431" cy="945900"/>
            </a:xfrm>
            <a:prstGeom prst="ellipse">
              <a:avLst/>
            </a:prstGeom>
            <a:solidFill>
              <a:srgbClr val="FBE4D4"/>
            </a:solidFill>
            <a:ln w="127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Shipping</a:t>
              </a:r>
              <a:endParaRPr sz="1400" b="0" i="0" u="none" strike="noStrike" cap="none">
                <a:solidFill>
                  <a:srgbClr val="000000"/>
                </a:solidFill>
                <a:latin typeface="Arial"/>
                <a:ea typeface="Arial"/>
                <a:cs typeface="Arial"/>
                <a:sym typeface="Arial"/>
              </a:endParaRPr>
            </a:p>
          </p:txBody>
        </p:sp>
        <p:sp>
          <p:nvSpPr>
            <p:cNvPr id="139" name="Google Shape;139;p6"/>
            <p:cNvSpPr/>
            <p:nvPr/>
          </p:nvSpPr>
          <p:spPr>
            <a:xfrm>
              <a:off x="9096735" y="3192621"/>
              <a:ext cx="958431" cy="945900"/>
            </a:xfrm>
            <a:prstGeom prst="ellipse">
              <a:avLst/>
            </a:prstGeom>
            <a:solidFill>
              <a:srgbClr val="FBE4D4"/>
            </a:solidFill>
            <a:ln w="127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Store</a:t>
              </a:r>
              <a:endParaRPr sz="1400" b="0" i="0" u="none" strike="noStrike" cap="none">
                <a:solidFill>
                  <a:srgbClr val="000000"/>
                </a:solidFill>
                <a:latin typeface="Arial"/>
                <a:ea typeface="Arial"/>
                <a:cs typeface="Arial"/>
                <a:sym typeface="Arial"/>
              </a:endParaRPr>
            </a:p>
          </p:txBody>
        </p:sp>
        <p:sp>
          <p:nvSpPr>
            <p:cNvPr id="140" name="Google Shape;140;p6"/>
            <p:cNvSpPr/>
            <p:nvPr/>
          </p:nvSpPr>
          <p:spPr>
            <a:xfrm rot="-3600000">
              <a:off x="7180395" y="2785353"/>
              <a:ext cx="958431" cy="662070"/>
            </a:xfrm>
            <a:prstGeom prst="arc">
              <a:avLst>
                <a:gd name="adj1" fmla="val 16200000"/>
                <a:gd name="adj2" fmla="val 0"/>
              </a:avLst>
            </a:prstGeom>
            <a:noFill/>
            <a:ln w="9525" cap="flat" cmpd="sng">
              <a:solidFill>
                <a:schemeClr val="dk1"/>
              </a:solidFill>
              <a:prstDash val="solid"/>
              <a:miter lim="800000"/>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6"/>
            <p:cNvSpPr/>
            <p:nvPr/>
          </p:nvSpPr>
          <p:spPr>
            <a:xfrm rot="-2700000">
              <a:off x="8307299" y="3556187"/>
              <a:ext cx="958431" cy="662070"/>
            </a:xfrm>
            <a:prstGeom prst="arc">
              <a:avLst>
                <a:gd name="adj1" fmla="val 16200000"/>
                <a:gd name="adj2" fmla="val 0"/>
              </a:avLst>
            </a:prstGeom>
            <a:noFill/>
            <a:ln w="9525" cap="flat" cmpd="sng">
              <a:solidFill>
                <a:schemeClr val="dk1"/>
              </a:solidFill>
              <a:prstDash val="solid"/>
              <a:miter lim="800000"/>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 name="Google Shape;142;p6"/>
            <p:cNvSpPr/>
            <p:nvPr/>
          </p:nvSpPr>
          <p:spPr>
            <a:xfrm rot="-3600000">
              <a:off x="9507704" y="3011663"/>
              <a:ext cx="958431" cy="662070"/>
            </a:xfrm>
            <a:prstGeom prst="arc">
              <a:avLst>
                <a:gd name="adj1" fmla="val 16200000"/>
                <a:gd name="adj2" fmla="val 0"/>
              </a:avLst>
            </a:prstGeom>
            <a:noFill/>
            <a:ln w="9525" cap="flat" cmpd="sng">
              <a:solidFill>
                <a:schemeClr val="dk1"/>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 name="Google Shape;143;p6"/>
            <p:cNvSpPr/>
            <p:nvPr/>
          </p:nvSpPr>
          <p:spPr>
            <a:xfrm rot="-6300000">
              <a:off x="7895838" y="3387140"/>
              <a:ext cx="869525" cy="658833"/>
            </a:xfrm>
            <a:prstGeom prst="arc">
              <a:avLst>
                <a:gd name="adj1" fmla="val 16200000"/>
                <a:gd name="adj2" fmla="val 0"/>
              </a:avLst>
            </a:prstGeom>
            <a:noFill/>
            <a:ln w="9525" cap="flat" cmpd="sng">
              <a:solidFill>
                <a:schemeClr val="dk1"/>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 name="Google Shape;144;p6"/>
            <p:cNvSpPr/>
            <p:nvPr/>
          </p:nvSpPr>
          <p:spPr>
            <a:xfrm>
              <a:off x="8443633" y="2880313"/>
              <a:ext cx="958431" cy="662070"/>
            </a:xfrm>
            <a:prstGeom prst="arc">
              <a:avLst>
                <a:gd name="adj1" fmla="val 16200000"/>
                <a:gd name="adj2" fmla="val 0"/>
              </a:avLst>
            </a:prstGeom>
            <a:noFill/>
            <a:ln w="9525" cap="flat" cmpd="sng">
              <a:solidFill>
                <a:schemeClr val="dk1"/>
              </a:solidFill>
              <a:prstDash val="solid"/>
              <a:miter lim="800000"/>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5" name="Google Shape;145;p6"/>
          <p:cNvGrpSpPr/>
          <p:nvPr/>
        </p:nvGrpSpPr>
        <p:grpSpPr>
          <a:xfrm>
            <a:off x="5775497" y="4874813"/>
            <a:ext cx="5745943" cy="1286510"/>
            <a:chOff x="6033310" y="4991693"/>
            <a:chExt cx="5745943" cy="1286510"/>
          </a:xfrm>
        </p:grpSpPr>
        <p:sp>
          <p:nvSpPr>
            <p:cNvPr id="146" name="Google Shape;146;p6"/>
            <p:cNvSpPr/>
            <p:nvPr/>
          </p:nvSpPr>
          <p:spPr>
            <a:xfrm>
              <a:off x="9536145" y="5040706"/>
              <a:ext cx="914400" cy="365126"/>
            </a:xfrm>
            <a:prstGeom prst="rect">
              <a:avLst/>
            </a:prstGeom>
            <a:solidFill>
              <a:srgbClr val="FFC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Customer </a:t>
              </a:r>
              <a:endParaRPr sz="1400" b="0" i="0" u="none" strike="noStrike" cap="none">
                <a:solidFill>
                  <a:srgbClr val="000000"/>
                </a:solidFill>
                <a:latin typeface="Arial"/>
                <a:ea typeface="Arial"/>
                <a:cs typeface="Arial"/>
                <a:sym typeface="Arial"/>
              </a:endParaRPr>
            </a:p>
          </p:txBody>
        </p:sp>
        <p:sp>
          <p:nvSpPr>
            <p:cNvPr id="147" name="Google Shape;147;p6"/>
            <p:cNvSpPr/>
            <p:nvPr/>
          </p:nvSpPr>
          <p:spPr>
            <a:xfrm>
              <a:off x="10864853" y="5040707"/>
              <a:ext cx="914400" cy="365126"/>
            </a:xfrm>
            <a:prstGeom prst="rect">
              <a:avLst/>
            </a:prstGeom>
            <a:solidFill>
              <a:srgbClr val="FFC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Address</a:t>
              </a:r>
              <a:endParaRPr sz="1400" b="0" i="0" u="none" strike="noStrike" cap="none">
                <a:solidFill>
                  <a:srgbClr val="000000"/>
                </a:solidFill>
                <a:latin typeface="Arial"/>
                <a:ea typeface="Arial"/>
                <a:cs typeface="Arial"/>
                <a:sym typeface="Arial"/>
              </a:endParaRPr>
            </a:p>
          </p:txBody>
        </p:sp>
        <p:sp>
          <p:nvSpPr>
            <p:cNvPr id="148" name="Google Shape;148;p6"/>
            <p:cNvSpPr/>
            <p:nvPr/>
          </p:nvSpPr>
          <p:spPr>
            <a:xfrm>
              <a:off x="9553485" y="5913077"/>
              <a:ext cx="914400" cy="365126"/>
            </a:xfrm>
            <a:prstGeom prst="rect">
              <a:avLst/>
            </a:prstGeom>
            <a:solidFill>
              <a:srgbClr val="FFC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Family Customer </a:t>
              </a:r>
              <a:endParaRPr sz="1400" b="0" i="0" u="none" strike="noStrike" cap="none">
                <a:solidFill>
                  <a:srgbClr val="000000"/>
                </a:solidFill>
                <a:latin typeface="Arial"/>
                <a:ea typeface="Arial"/>
                <a:cs typeface="Arial"/>
                <a:sym typeface="Arial"/>
              </a:endParaRPr>
            </a:p>
          </p:txBody>
        </p:sp>
        <p:sp>
          <p:nvSpPr>
            <p:cNvPr id="149" name="Google Shape;149;p6"/>
            <p:cNvSpPr/>
            <p:nvPr/>
          </p:nvSpPr>
          <p:spPr>
            <a:xfrm>
              <a:off x="9934972" y="5418461"/>
              <a:ext cx="130595" cy="129720"/>
            </a:xfrm>
            <a:prstGeom prst="triangle">
              <a:avLst>
                <a:gd name="adj"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p:txBody>
        </p:sp>
        <p:cxnSp>
          <p:nvCxnSpPr>
            <p:cNvPr id="150" name="Google Shape;150;p6"/>
            <p:cNvCxnSpPr>
              <a:stCxn id="149" idx="3"/>
              <a:endCxn id="148" idx="0"/>
            </p:cNvCxnSpPr>
            <p:nvPr/>
          </p:nvCxnSpPr>
          <p:spPr>
            <a:xfrm>
              <a:off x="10000269" y="5548181"/>
              <a:ext cx="10500" cy="364800"/>
            </a:xfrm>
            <a:prstGeom prst="straightConnector1">
              <a:avLst/>
            </a:prstGeom>
            <a:noFill/>
            <a:ln w="12700" cap="flat" cmpd="sng">
              <a:solidFill>
                <a:schemeClr val="dk1"/>
              </a:solidFill>
              <a:prstDash val="solid"/>
              <a:miter lim="800000"/>
              <a:headEnd type="none" w="sm" len="sm"/>
              <a:tailEnd type="none" w="sm" len="sm"/>
            </a:ln>
          </p:spPr>
        </p:cxnSp>
        <p:cxnSp>
          <p:nvCxnSpPr>
            <p:cNvPr id="151" name="Google Shape;151;p6"/>
            <p:cNvCxnSpPr>
              <a:stCxn id="148" idx="1"/>
              <a:endCxn id="152" idx="2"/>
            </p:cNvCxnSpPr>
            <p:nvPr/>
          </p:nvCxnSpPr>
          <p:spPr>
            <a:xfrm rot="10800000">
              <a:off x="9064485" y="5858640"/>
              <a:ext cx="489000" cy="237000"/>
            </a:xfrm>
            <a:prstGeom prst="bentConnector2">
              <a:avLst/>
            </a:prstGeom>
            <a:noFill/>
            <a:ln w="12700" cap="flat" cmpd="sng">
              <a:solidFill>
                <a:schemeClr val="dk1"/>
              </a:solidFill>
              <a:prstDash val="solid"/>
              <a:miter lim="800000"/>
              <a:headEnd type="none" w="sm" len="sm"/>
              <a:tailEnd type="triangle" w="med" len="med"/>
            </a:ln>
          </p:spPr>
        </p:cxnSp>
        <p:cxnSp>
          <p:nvCxnSpPr>
            <p:cNvPr id="153" name="Google Shape;153;p6"/>
            <p:cNvCxnSpPr>
              <a:stCxn id="146" idx="3"/>
              <a:endCxn id="147" idx="1"/>
            </p:cNvCxnSpPr>
            <p:nvPr/>
          </p:nvCxnSpPr>
          <p:spPr>
            <a:xfrm>
              <a:off x="10450545" y="5223269"/>
              <a:ext cx="414300" cy="0"/>
            </a:xfrm>
            <a:prstGeom prst="straightConnector1">
              <a:avLst/>
            </a:prstGeom>
            <a:noFill/>
            <a:ln w="9525" cap="flat" cmpd="sng">
              <a:solidFill>
                <a:schemeClr val="dk1"/>
              </a:solidFill>
              <a:prstDash val="solid"/>
              <a:miter lim="800000"/>
              <a:headEnd type="none" w="sm" len="sm"/>
              <a:tailEnd type="triangle" w="med" len="med"/>
            </a:ln>
          </p:spPr>
        </p:cxnSp>
        <p:sp>
          <p:nvSpPr>
            <p:cNvPr id="154" name="Google Shape;154;p6"/>
            <p:cNvSpPr/>
            <p:nvPr/>
          </p:nvSpPr>
          <p:spPr>
            <a:xfrm>
              <a:off x="10864853" y="5642810"/>
              <a:ext cx="914400" cy="365126"/>
            </a:xfrm>
            <a:prstGeom prst="rect">
              <a:avLst/>
            </a:prstGeom>
            <a:solidFill>
              <a:srgbClr val="FFC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Contact Into</a:t>
              </a:r>
              <a:endParaRPr sz="1400" b="0" i="0" u="none" strike="noStrike" cap="none">
                <a:solidFill>
                  <a:srgbClr val="000000"/>
                </a:solidFill>
                <a:latin typeface="Arial"/>
                <a:ea typeface="Arial"/>
                <a:cs typeface="Arial"/>
                <a:sym typeface="Arial"/>
              </a:endParaRPr>
            </a:p>
          </p:txBody>
        </p:sp>
        <p:sp>
          <p:nvSpPr>
            <p:cNvPr id="152" name="Google Shape;152;p6"/>
            <p:cNvSpPr/>
            <p:nvPr/>
          </p:nvSpPr>
          <p:spPr>
            <a:xfrm>
              <a:off x="8607403" y="5493364"/>
              <a:ext cx="914400" cy="365126"/>
            </a:xfrm>
            <a:prstGeom prst="rect">
              <a:avLst/>
            </a:prstGeom>
            <a:solidFill>
              <a:srgbClr val="FFC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Relationship</a:t>
              </a:r>
              <a:endParaRPr sz="1400" b="0" i="0" u="none" strike="noStrike" cap="none">
                <a:solidFill>
                  <a:srgbClr val="000000"/>
                </a:solidFill>
                <a:latin typeface="Arial"/>
                <a:ea typeface="Arial"/>
                <a:cs typeface="Arial"/>
                <a:sym typeface="Arial"/>
              </a:endParaRPr>
            </a:p>
          </p:txBody>
        </p:sp>
        <p:cxnSp>
          <p:nvCxnSpPr>
            <p:cNvPr id="155" name="Google Shape;155;p6"/>
            <p:cNvCxnSpPr>
              <a:stCxn id="152" idx="0"/>
              <a:endCxn id="146" idx="1"/>
            </p:cNvCxnSpPr>
            <p:nvPr/>
          </p:nvCxnSpPr>
          <p:spPr>
            <a:xfrm rot="-5400000">
              <a:off x="9165403" y="5122564"/>
              <a:ext cx="270000" cy="471600"/>
            </a:xfrm>
            <a:prstGeom prst="bentConnector2">
              <a:avLst/>
            </a:prstGeom>
            <a:noFill/>
            <a:ln w="12700" cap="flat" cmpd="sng">
              <a:solidFill>
                <a:schemeClr val="dk1"/>
              </a:solidFill>
              <a:prstDash val="solid"/>
              <a:miter lim="800000"/>
              <a:headEnd type="none" w="sm" len="sm"/>
              <a:tailEnd type="triangle" w="med" len="med"/>
            </a:ln>
          </p:spPr>
        </p:cxnSp>
        <p:cxnSp>
          <p:nvCxnSpPr>
            <p:cNvPr id="156" name="Google Shape;156;p6"/>
            <p:cNvCxnSpPr>
              <a:endCxn id="154" idx="1"/>
            </p:cNvCxnSpPr>
            <p:nvPr/>
          </p:nvCxnSpPr>
          <p:spPr>
            <a:xfrm>
              <a:off x="10259453" y="5405973"/>
              <a:ext cx="605400" cy="419400"/>
            </a:xfrm>
            <a:prstGeom prst="bentConnector3">
              <a:avLst>
                <a:gd name="adj1" fmla="val 178976"/>
              </a:avLst>
            </a:prstGeom>
            <a:noFill/>
            <a:ln w="12700" cap="flat" cmpd="sng">
              <a:solidFill>
                <a:schemeClr val="dk1"/>
              </a:solidFill>
              <a:prstDash val="solid"/>
              <a:miter lim="800000"/>
              <a:headEnd type="none" w="sm" len="sm"/>
              <a:tailEnd type="triangle" w="med" len="med"/>
            </a:ln>
          </p:spPr>
        </p:cxnSp>
        <p:sp>
          <p:nvSpPr>
            <p:cNvPr id="157" name="Google Shape;157;p6"/>
            <p:cNvSpPr/>
            <p:nvPr/>
          </p:nvSpPr>
          <p:spPr>
            <a:xfrm>
              <a:off x="7472317" y="5118195"/>
              <a:ext cx="914400" cy="365126"/>
            </a:xfrm>
            <a:prstGeom prst="rect">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Customer Service</a:t>
              </a:r>
              <a:endParaRPr sz="1400" b="0" i="0" u="none" strike="noStrike" cap="none">
                <a:solidFill>
                  <a:srgbClr val="000000"/>
                </a:solidFill>
                <a:latin typeface="Arial"/>
                <a:ea typeface="Arial"/>
                <a:cs typeface="Arial"/>
                <a:sym typeface="Arial"/>
              </a:endParaRPr>
            </a:p>
          </p:txBody>
        </p:sp>
        <p:sp>
          <p:nvSpPr>
            <p:cNvPr id="158" name="Google Shape;158;p6"/>
            <p:cNvSpPr/>
            <p:nvPr/>
          </p:nvSpPr>
          <p:spPr>
            <a:xfrm>
              <a:off x="7472317" y="5473171"/>
              <a:ext cx="914400" cy="612320"/>
            </a:xfrm>
            <a:prstGeom prst="rect">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SearchCust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MoveAddress()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ContactCust()</a:t>
              </a:r>
              <a:endParaRPr sz="1400" b="0" i="0" u="none" strike="noStrike" cap="none">
                <a:solidFill>
                  <a:srgbClr val="000000"/>
                </a:solidFill>
                <a:latin typeface="Arial"/>
                <a:ea typeface="Arial"/>
                <a:cs typeface="Arial"/>
                <a:sym typeface="Arial"/>
              </a:endParaRPr>
            </a:p>
          </p:txBody>
        </p:sp>
        <p:sp>
          <p:nvSpPr>
            <p:cNvPr id="159" name="Google Shape;159;p6"/>
            <p:cNvSpPr/>
            <p:nvPr/>
          </p:nvSpPr>
          <p:spPr>
            <a:xfrm>
              <a:off x="6035650" y="4991693"/>
              <a:ext cx="914400" cy="488576"/>
            </a:xfrm>
            <a:prstGeom prst="rect">
              <a:avLst/>
            </a:prstGeom>
            <a:solidFill>
              <a:srgbClr val="00B0F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Customer Contacted Event</a:t>
              </a:r>
              <a:endParaRPr sz="1400" b="0" i="0" u="none" strike="noStrike" cap="none">
                <a:solidFill>
                  <a:srgbClr val="000000"/>
                </a:solidFill>
                <a:latin typeface="Arial"/>
                <a:ea typeface="Arial"/>
                <a:cs typeface="Arial"/>
                <a:sym typeface="Arial"/>
              </a:endParaRPr>
            </a:p>
          </p:txBody>
        </p:sp>
        <p:sp>
          <p:nvSpPr>
            <p:cNvPr id="160" name="Google Shape;160;p6"/>
            <p:cNvSpPr/>
            <p:nvPr/>
          </p:nvSpPr>
          <p:spPr>
            <a:xfrm>
              <a:off x="6033310" y="5687402"/>
              <a:ext cx="914400" cy="451350"/>
            </a:xfrm>
            <a:prstGeom prst="rect">
              <a:avLst/>
            </a:prstGeom>
            <a:solidFill>
              <a:srgbClr val="00B0F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Customer Moved Event</a:t>
              </a:r>
              <a:endParaRPr sz="1400" b="0" i="0" u="none" strike="noStrike" cap="none">
                <a:solidFill>
                  <a:srgbClr val="000000"/>
                </a:solidFill>
                <a:latin typeface="Arial"/>
                <a:ea typeface="Arial"/>
                <a:cs typeface="Arial"/>
                <a:sym typeface="Arial"/>
              </a:endParaRPr>
            </a:p>
          </p:txBody>
        </p:sp>
        <p:cxnSp>
          <p:nvCxnSpPr>
            <p:cNvPr id="161" name="Google Shape;161;p6"/>
            <p:cNvCxnSpPr>
              <a:stCxn id="157" idx="0"/>
              <a:endCxn id="146" idx="0"/>
            </p:cNvCxnSpPr>
            <p:nvPr/>
          </p:nvCxnSpPr>
          <p:spPr>
            <a:xfrm rot="-5400000">
              <a:off x="8922667" y="4047645"/>
              <a:ext cx="77400" cy="2063700"/>
            </a:xfrm>
            <a:prstGeom prst="bentConnector3">
              <a:avLst>
                <a:gd name="adj1" fmla="val -185627"/>
              </a:avLst>
            </a:prstGeom>
            <a:noFill/>
            <a:ln w="12700" cap="flat" cmpd="sng">
              <a:solidFill>
                <a:schemeClr val="dk1"/>
              </a:solidFill>
              <a:prstDash val="solid"/>
              <a:miter lim="800000"/>
              <a:headEnd type="diamond" w="med" len="med"/>
              <a:tailEnd type="triangle" w="med" len="med"/>
            </a:ln>
          </p:spPr>
        </p:cxnSp>
        <p:cxnSp>
          <p:nvCxnSpPr>
            <p:cNvPr id="162" name="Google Shape;162;p6"/>
            <p:cNvCxnSpPr>
              <a:stCxn id="159" idx="3"/>
              <a:endCxn id="157" idx="1"/>
            </p:cNvCxnSpPr>
            <p:nvPr/>
          </p:nvCxnSpPr>
          <p:spPr>
            <a:xfrm>
              <a:off x="6950050" y="5235981"/>
              <a:ext cx="522300" cy="64800"/>
            </a:xfrm>
            <a:prstGeom prst="straightConnector1">
              <a:avLst/>
            </a:prstGeom>
            <a:noFill/>
            <a:ln w="12700" cap="flat" cmpd="sng">
              <a:solidFill>
                <a:schemeClr val="dk1"/>
              </a:solidFill>
              <a:prstDash val="dot"/>
              <a:miter lim="800000"/>
              <a:headEnd type="stealth" w="med" len="med"/>
              <a:tailEnd type="none" w="sm" len="sm"/>
            </a:ln>
          </p:spPr>
        </p:cxnSp>
        <p:cxnSp>
          <p:nvCxnSpPr>
            <p:cNvPr id="163" name="Google Shape;163;p6"/>
            <p:cNvCxnSpPr>
              <a:stCxn id="160" idx="3"/>
              <a:endCxn id="158" idx="1"/>
            </p:cNvCxnSpPr>
            <p:nvPr/>
          </p:nvCxnSpPr>
          <p:spPr>
            <a:xfrm rot="10800000" flipH="1">
              <a:off x="6947710" y="5779277"/>
              <a:ext cx="524700" cy="133800"/>
            </a:xfrm>
            <a:prstGeom prst="straightConnector1">
              <a:avLst/>
            </a:prstGeom>
            <a:noFill/>
            <a:ln w="12700" cap="flat" cmpd="sng">
              <a:solidFill>
                <a:schemeClr val="dk1"/>
              </a:solidFill>
              <a:prstDash val="dot"/>
              <a:miter lim="800000"/>
              <a:headEnd type="stealth" w="med" len="med"/>
              <a:tailEnd type="none" w="sm" len="sm"/>
            </a:ln>
          </p:spPr>
        </p:cxnSp>
      </p:grpSp>
      <p:sp>
        <p:nvSpPr>
          <p:cNvPr id="164" name="Google Shape;164;p6"/>
          <p:cNvSpPr/>
          <p:nvPr/>
        </p:nvSpPr>
        <p:spPr>
          <a:xfrm>
            <a:off x="655665" y="1279077"/>
            <a:ext cx="4699762" cy="132343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3E4043"/>
              </a:buClr>
              <a:buSzPts val="2000"/>
              <a:buFont typeface="Arial"/>
              <a:buChar char="•"/>
            </a:pPr>
            <a:r>
              <a:rPr lang="en-US" sz="2000" b="0" i="0" u="none" strike="noStrike" cap="none">
                <a:solidFill>
                  <a:srgbClr val="3E4043"/>
                </a:solidFill>
                <a:latin typeface="Calibri"/>
                <a:ea typeface="Calibri"/>
                <a:cs typeface="Calibri"/>
                <a:sym typeface="Calibri"/>
              </a:rPr>
              <a:t>We can use </a:t>
            </a:r>
            <a:r>
              <a:rPr lang="en-US" sz="2000" b="0" i="1" u="none" strike="noStrike" cap="none">
                <a:solidFill>
                  <a:srgbClr val="3E4043"/>
                </a:solidFill>
                <a:latin typeface="Calibri"/>
                <a:ea typeface="Calibri"/>
                <a:cs typeface="Calibri"/>
                <a:sym typeface="Calibri"/>
              </a:rPr>
              <a:t>EventStorming </a:t>
            </a:r>
            <a:r>
              <a:rPr lang="en-US" sz="2000" b="0" i="0" u="none" strike="noStrike" cap="none">
                <a:solidFill>
                  <a:srgbClr val="3E4043"/>
                </a:solidFill>
                <a:latin typeface="Calibri"/>
                <a:ea typeface="Calibri"/>
                <a:cs typeface="Calibri"/>
                <a:sym typeface="Calibri"/>
              </a:rPr>
              <a:t>to explore your domain flow,  mapping major domain events, reactions to those events, and domain commands</a:t>
            </a:r>
            <a:endParaRPr sz="1400" b="0" i="0" u="none" strike="noStrike" cap="none">
              <a:solidFill>
                <a:srgbClr val="000000"/>
              </a:solidFill>
              <a:latin typeface="Arial"/>
              <a:ea typeface="Arial"/>
              <a:cs typeface="Arial"/>
              <a:sym typeface="Arial"/>
            </a:endParaRPr>
          </a:p>
        </p:txBody>
      </p:sp>
      <p:sp>
        <p:nvSpPr>
          <p:cNvPr id="165" name="Google Shape;165;p6"/>
          <p:cNvSpPr/>
          <p:nvPr/>
        </p:nvSpPr>
        <p:spPr>
          <a:xfrm>
            <a:off x="655665" y="3064874"/>
            <a:ext cx="4699762" cy="101566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3E4043"/>
              </a:buClr>
              <a:buSzPts val="2000"/>
              <a:buFont typeface="Arial"/>
              <a:buChar char="•"/>
            </a:pPr>
            <a:r>
              <a:rPr lang="en-US" sz="2000" b="0" i="0" u="none" strike="noStrike" cap="none">
                <a:solidFill>
                  <a:srgbClr val="3E4043"/>
                </a:solidFill>
                <a:latin typeface="Calibri"/>
                <a:ea typeface="Calibri"/>
                <a:cs typeface="Calibri"/>
                <a:sym typeface="Calibri"/>
              </a:rPr>
              <a:t>We can group domain concepts into discrete </a:t>
            </a:r>
            <a:r>
              <a:rPr lang="en-US" sz="2000" b="0" i="1" u="none" strike="noStrike" cap="none">
                <a:solidFill>
                  <a:srgbClr val="3E4043"/>
                </a:solidFill>
                <a:latin typeface="Calibri"/>
                <a:ea typeface="Calibri"/>
                <a:cs typeface="Calibri"/>
                <a:sym typeface="Calibri"/>
              </a:rPr>
              <a:t>Bounded Contexts</a:t>
            </a:r>
            <a:r>
              <a:rPr lang="en-US" sz="2000" b="0" i="0" u="none" strike="noStrike" cap="none">
                <a:solidFill>
                  <a:srgbClr val="3E4043"/>
                </a:solidFill>
                <a:latin typeface="Calibri"/>
                <a:ea typeface="Calibri"/>
                <a:cs typeface="Calibri"/>
                <a:sym typeface="Calibri"/>
              </a:rPr>
              <a:t>, mapping out our ecosystem of sub systems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414591"/>
            </a:gs>
            <a:gs pos="12400">
              <a:srgbClr val="0070C0"/>
            </a:gs>
            <a:gs pos="100000">
              <a:srgbClr val="00B0F0"/>
            </a:gs>
          </a:gsLst>
          <a:lin ang="2400000" scaled="0"/>
        </a:gradFill>
        <a:effectLst/>
      </p:bgPr>
    </p:bg>
    <p:spTree>
      <p:nvGrpSpPr>
        <p:cNvPr id="1" name="Shape 1449"/>
        <p:cNvGrpSpPr/>
        <p:nvPr/>
      </p:nvGrpSpPr>
      <p:grpSpPr>
        <a:xfrm>
          <a:off x="0" y="0"/>
          <a:ext cx="0" cy="0"/>
          <a:chOff x="0" y="0"/>
          <a:chExt cx="0" cy="0"/>
        </a:xfrm>
      </p:grpSpPr>
      <p:sp>
        <p:nvSpPr>
          <p:cNvPr id="1450" name="Google Shape;1450;p59"/>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60</a:t>
            </a:fld>
            <a:endParaRPr sz="1200" b="0" i="0" u="none" strike="noStrike" cap="none">
              <a:solidFill>
                <a:srgbClr val="FFFFFF"/>
              </a:solidFill>
              <a:latin typeface="Calibri"/>
              <a:ea typeface="Calibri"/>
              <a:cs typeface="Calibri"/>
              <a:sym typeface="Calibri"/>
            </a:endParaRPr>
          </a:p>
        </p:txBody>
      </p:sp>
      <p:sp>
        <p:nvSpPr>
          <p:cNvPr id="1451" name="Google Shape;1451;p59"/>
          <p:cNvSpPr txBox="1">
            <a:spLocks noGrp="1"/>
          </p:cNvSpPr>
          <p:nvPr>
            <p:ph type="title"/>
          </p:nvPr>
        </p:nvSpPr>
        <p:spPr>
          <a:xfrm>
            <a:off x="899293" y="2579567"/>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Defining a Bounded Context Map</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60"/>
          <p:cNvSpPr txBox="1">
            <a:spLocks noGrp="1"/>
          </p:cNvSpPr>
          <p:nvPr>
            <p:ph type="sldNum" idx="12"/>
          </p:nvPr>
        </p:nvSpPr>
        <p:spPr>
          <a:xfrm>
            <a:off x="5846235" y="6605978"/>
            <a:ext cx="731520" cy="163122"/>
          </a:xfrm>
          <a:prstGeom prst="rect">
            <a:avLst/>
          </a:prstGeom>
          <a:noFill/>
          <a:ln>
            <a:noFill/>
          </a:ln>
        </p:spPr>
        <p:txBody>
          <a:bodyPr spcFirstLastPara="1" wrap="square" lIns="101850" tIns="50925" rIns="101850" bIns="50925" anchor="t" anchorCtr="0">
            <a:noAutofit/>
          </a:bodyPr>
          <a:lstStyle/>
          <a:p>
            <a:pPr marL="0" lvl="0" indent="0" algn="ctr" rtl="0">
              <a:lnSpc>
                <a:spcPct val="106000"/>
              </a:lnSpc>
              <a:spcBef>
                <a:spcPts val="0"/>
              </a:spcBef>
              <a:spcAft>
                <a:spcPts val="0"/>
              </a:spcAft>
              <a:buSzPts val="971"/>
              <a:buNone/>
            </a:pPr>
            <a:fld id="{00000000-1234-1234-1234-123412341234}" type="slidenum">
              <a:rPr lang="en-US">
                <a:latin typeface="Arial"/>
                <a:ea typeface="Arial"/>
                <a:cs typeface="Arial"/>
                <a:sym typeface="Arial"/>
              </a:rPr>
              <a:t>61</a:t>
            </a:fld>
            <a:endParaRPr>
              <a:latin typeface="Arial"/>
              <a:ea typeface="Arial"/>
              <a:cs typeface="Arial"/>
              <a:sym typeface="Arial"/>
            </a:endParaRPr>
          </a:p>
        </p:txBody>
      </p:sp>
      <p:sp>
        <p:nvSpPr>
          <p:cNvPr id="1457" name="Google Shape;1457;p60"/>
          <p:cNvSpPr/>
          <p:nvPr/>
        </p:nvSpPr>
        <p:spPr>
          <a:xfrm>
            <a:off x="512465" y="1320051"/>
            <a:ext cx="5346495" cy="44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65"/>
              <a:buFont typeface="Arial"/>
              <a:buNone/>
            </a:pPr>
            <a:r>
              <a:rPr lang="en-US" sz="1765" b="1" i="0" u="none" strike="noStrike" cap="none">
                <a:solidFill>
                  <a:schemeClr val="dk1"/>
                </a:solidFill>
                <a:latin typeface="Calibri"/>
                <a:ea typeface="Calibri"/>
                <a:cs typeface="Calibri"/>
                <a:sym typeface="Calibri"/>
              </a:rPr>
              <a:t>Bounded Context</a:t>
            </a:r>
            <a:endParaRPr sz="1400" b="0" i="0" u="none" strike="noStrike" cap="none">
              <a:solidFill>
                <a:srgbClr val="000000"/>
              </a:solidFill>
              <a:latin typeface="Arial"/>
              <a:ea typeface="Arial"/>
              <a:cs typeface="Arial"/>
              <a:sym typeface="Arial"/>
            </a:endParaRPr>
          </a:p>
          <a:p>
            <a:pPr marL="149887" marR="0" lvl="0" indent="-149887" algn="l" rtl="0">
              <a:lnSpc>
                <a:spcPct val="100000"/>
              </a:lnSpc>
              <a:spcBef>
                <a:spcPts val="0"/>
              </a:spcBef>
              <a:spcAft>
                <a:spcPts val="0"/>
              </a:spcAft>
              <a:buClr>
                <a:schemeClr val="dk1"/>
              </a:buClr>
              <a:buSzPts val="1765"/>
              <a:buFont typeface="Arial"/>
              <a:buChar char="•"/>
            </a:pPr>
            <a:r>
              <a:rPr lang="en-US" sz="1765" b="0" i="0" u="none" strike="noStrike" cap="none">
                <a:solidFill>
                  <a:schemeClr val="dk1"/>
                </a:solidFill>
                <a:latin typeface="Calibri"/>
                <a:ea typeface="Calibri"/>
                <a:cs typeface="Calibri"/>
                <a:sym typeface="Calibri"/>
              </a:rPr>
              <a:t>explicitly set boundaries in which the context of a model is applicable and explicitly managed to be uniform  </a:t>
            </a:r>
            <a:endParaRPr sz="1400" b="0" i="0" u="none" strike="noStrike" cap="none">
              <a:solidFill>
                <a:srgbClr val="000000"/>
              </a:solidFill>
              <a:latin typeface="Arial"/>
              <a:ea typeface="Arial"/>
              <a:cs typeface="Arial"/>
              <a:sym typeface="Arial"/>
            </a:endParaRPr>
          </a:p>
          <a:p>
            <a:pPr marL="149887" marR="0" lvl="0" indent="-149887" algn="l" rtl="0">
              <a:lnSpc>
                <a:spcPct val="100000"/>
              </a:lnSpc>
              <a:spcBef>
                <a:spcPts val="0"/>
              </a:spcBef>
              <a:spcAft>
                <a:spcPts val="0"/>
              </a:spcAft>
              <a:buClr>
                <a:schemeClr val="dk1"/>
              </a:buClr>
              <a:buSzPts val="1765"/>
              <a:buFont typeface="Arial"/>
              <a:buChar char="•"/>
            </a:pPr>
            <a:r>
              <a:rPr lang="en-US" sz="1765" b="0" i="1" u="none" strike="noStrike" cap="none">
                <a:solidFill>
                  <a:schemeClr val="dk1"/>
                </a:solidFill>
                <a:latin typeface="Calibri"/>
                <a:ea typeface="Calibri"/>
                <a:cs typeface="Calibri"/>
                <a:sym typeface="Calibri"/>
              </a:rPr>
              <a:t>Organizational:</a:t>
            </a:r>
            <a:r>
              <a:rPr lang="en-US" sz="1765" b="0" i="0" u="none" strike="noStrike" cap="none">
                <a:solidFill>
                  <a:schemeClr val="dk1"/>
                </a:solidFill>
                <a:latin typeface="Calibri"/>
                <a:ea typeface="Calibri"/>
                <a:cs typeface="Calibri"/>
                <a:sym typeface="Calibri"/>
              </a:rPr>
              <a:t>  a team, department, community, etc.</a:t>
            </a:r>
            <a:endParaRPr sz="1400" b="0" i="0" u="none" strike="noStrike" cap="none">
              <a:solidFill>
                <a:srgbClr val="000000"/>
              </a:solidFill>
              <a:latin typeface="Arial"/>
              <a:ea typeface="Arial"/>
              <a:cs typeface="Arial"/>
              <a:sym typeface="Arial"/>
            </a:endParaRPr>
          </a:p>
          <a:p>
            <a:pPr marL="149887" marR="0" lvl="0" indent="-149887" algn="l" rtl="0">
              <a:lnSpc>
                <a:spcPct val="100000"/>
              </a:lnSpc>
              <a:spcBef>
                <a:spcPts val="0"/>
              </a:spcBef>
              <a:spcAft>
                <a:spcPts val="0"/>
              </a:spcAft>
              <a:buClr>
                <a:schemeClr val="dk1"/>
              </a:buClr>
              <a:buSzPts val="1765"/>
              <a:buFont typeface="Arial"/>
              <a:buChar char="•"/>
            </a:pPr>
            <a:r>
              <a:rPr lang="en-US" sz="1765" b="0" i="1" u="none" strike="noStrike" cap="none">
                <a:solidFill>
                  <a:schemeClr val="dk1"/>
                </a:solidFill>
                <a:latin typeface="Calibri"/>
                <a:ea typeface="Calibri"/>
                <a:cs typeface="Calibri"/>
                <a:sym typeface="Calibri"/>
              </a:rPr>
              <a:t>Implementation: </a:t>
            </a:r>
            <a:r>
              <a:rPr lang="en-US" sz="1765" b="0" i="0" u="none" strike="noStrike" cap="none">
                <a:solidFill>
                  <a:schemeClr val="dk1"/>
                </a:solidFill>
                <a:latin typeface="Calibri"/>
                <a:ea typeface="Calibri"/>
                <a:cs typeface="Calibri"/>
                <a:sym typeface="Calibri"/>
              </a:rPr>
              <a:t>code base, database schema, etc.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chemeClr val="dk1"/>
              </a:solidFill>
              <a:latin typeface="Calibri"/>
              <a:ea typeface="Calibri"/>
              <a:cs typeface="Calibri"/>
              <a:sym typeface="Calibri"/>
            </a:endParaRPr>
          </a:p>
          <a:p>
            <a:pPr marL="149887" marR="0" lvl="0" indent="-149887" algn="l" rtl="0">
              <a:lnSpc>
                <a:spcPct val="100000"/>
              </a:lnSpc>
              <a:spcBef>
                <a:spcPts val="0"/>
              </a:spcBef>
              <a:spcAft>
                <a:spcPts val="0"/>
              </a:spcAft>
              <a:buClr>
                <a:srgbClr val="000000"/>
              </a:buClr>
              <a:buSzPts val="1765"/>
              <a:buFont typeface="Arial"/>
              <a:buNone/>
            </a:pPr>
            <a:r>
              <a:rPr lang="en-US" sz="1765" b="1" i="0" u="none" strike="noStrike" cap="none">
                <a:solidFill>
                  <a:schemeClr val="dk1"/>
                </a:solidFill>
                <a:latin typeface="Calibri"/>
                <a:ea typeface="Calibri"/>
                <a:cs typeface="Calibri"/>
                <a:sym typeface="Calibri"/>
              </a:rPr>
              <a:t>Bounded Context Map</a:t>
            </a:r>
            <a:endParaRPr sz="1400" b="0" i="0" u="none" strike="noStrike" cap="none">
              <a:solidFill>
                <a:srgbClr val="000000"/>
              </a:solidFill>
              <a:latin typeface="Arial"/>
              <a:ea typeface="Arial"/>
              <a:cs typeface="Arial"/>
              <a:sym typeface="Arial"/>
            </a:endParaRPr>
          </a:p>
          <a:p>
            <a:pPr marL="149887" marR="0" lvl="1" indent="-149887" algn="l" rtl="0">
              <a:lnSpc>
                <a:spcPct val="100000"/>
              </a:lnSpc>
              <a:spcBef>
                <a:spcPts val="0"/>
              </a:spcBef>
              <a:spcAft>
                <a:spcPts val="0"/>
              </a:spcAft>
              <a:buClr>
                <a:schemeClr val="dk1"/>
              </a:buClr>
              <a:buSzPts val="1765"/>
              <a:buFont typeface="Arial"/>
              <a:buChar char="•"/>
            </a:pPr>
            <a:r>
              <a:rPr lang="en-US" sz="1765" b="0" i="0" u="none" strike="noStrike" cap="none">
                <a:solidFill>
                  <a:schemeClr val="dk1"/>
                </a:solidFill>
                <a:latin typeface="Calibri"/>
                <a:ea typeface="Calibri"/>
                <a:cs typeface="Calibri"/>
                <a:sym typeface="Calibri"/>
              </a:rPr>
              <a:t>marks the boundaries and relationships between different models and/or system contexts in a specific project, program, or organization</a:t>
            </a:r>
            <a:endParaRPr sz="1400" b="0" i="0" u="none" strike="noStrike" cap="none">
              <a:solidFill>
                <a:srgbClr val="000000"/>
              </a:solidFill>
              <a:latin typeface="Arial"/>
              <a:ea typeface="Arial"/>
              <a:cs typeface="Arial"/>
              <a:sym typeface="Arial"/>
            </a:endParaRPr>
          </a:p>
          <a:p>
            <a:pPr marL="149887" marR="0" lvl="1" indent="-149887" algn="l" rtl="0">
              <a:lnSpc>
                <a:spcPct val="100000"/>
              </a:lnSpc>
              <a:spcBef>
                <a:spcPts val="0"/>
              </a:spcBef>
              <a:spcAft>
                <a:spcPts val="0"/>
              </a:spcAft>
              <a:buClr>
                <a:schemeClr val="dk1"/>
              </a:buClr>
              <a:buSzPts val="1765"/>
              <a:buFont typeface="Arial"/>
              <a:buChar char="•"/>
            </a:pPr>
            <a:r>
              <a:rPr lang="en-US" sz="1765" b="0" i="0" u="none" strike="noStrike" cap="none">
                <a:solidFill>
                  <a:schemeClr val="dk1"/>
                </a:solidFill>
                <a:latin typeface="Calibri"/>
                <a:ea typeface="Calibri"/>
                <a:cs typeface="Calibri"/>
                <a:sym typeface="Calibri"/>
              </a:rPr>
              <a:t> determines appropriate integration strategies </a:t>
            </a:r>
            <a:endParaRPr sz="1400" b="0" i="0" u="none" strike="noStrike" cap="none">
              <a:solidFill>
                <a:srgbClr val="000000"/>
              </a:solidFill>
              <a:latin typeface="Arial"/>
              <a:ea typeface="Arial"/>
              <a:cs typeface="Arial"/>
              <a:sym typeface="Arial"/>
            </a:endParaRPr>
          </a:p>
          <a:p>
            <a:pPr marL="149887" marR="0" lvl="1" indent="-149887" algn="l" rtl="0">
              <a:lnSpc>
                <a:spcPct val="100000"/>
              </a:lnSpc>
              <a:spcBef>
                <a:spcPts val="0"/>
              </a:spcBef>
              <a:spcAft>
                <a:spcPts val="0"/>
              </a:spcAft>
              <a:buClr>
                <a:schemeClr val="dk1"/>
              </a:buClr>
              <a:buSzPts val="1765"/>
              <a:buFont typeface="Arial"/>
              <a:buChar char="•"/>
            </a:pPr>
            <a:r>
              <a:rPr lang="en-US" sz="1765" b="0" i="0" u="none" strike="noStrike" cap="none">
                <a:solidFill>
                  <a:schemeClr val="dk1"/>
                </a:solidFill>
                <a:latin typeface="Calibri"/>
                <a:ea typeface="Calibri"/>
                <a:cs typeface="Calibri"/>
                <a:sym typeface="Calibri"/>
              </a:rPr>
              <a:t>identifies where  a context may be shared across teams</a:t>
            </a:r>
            <a:endParaRPr sz="1400" b="0" i="0" u="none" strike="noStrike" cap="none">
              <a:solidFill>
                <a:srgbClr val="000000"/>
              </a:solidFill>
              <a:latin typeface="Arial"/>
              <a:ea typeface="Arial"/>
              <a:cs typeface="Arial"/>
              <a:sym typeface="Arial"/>
            </a:endParaRPr>
          </a:p>
          <a:p>
            <a:pPr marL="149887" marR="0" lvl="1" indent="-149887" algn="l" rtl="0">
              <a:lnSpc>
                <a:spcPct val="100000"/>
              </a:lnSpc>
              <a:spcBef>
                <a:spcPts val="0"/>
              </a:spcBef>
              <a:spcAft>
                <a:spcPts val="0"/>
              </a:spcAft>
              <a:buClr>
                <a:schemeClr val="dk1"/>
              </a:buClr>
              <a:buSzPts val="1765"/>
              <a:buFont typeface="Arial"/>
              <a:buChar char="•"/>
            </a:pPr>
            <a:r>
              <a:rPr lang="en-US" sz="1765" b="0" i="0" u="none" strike="noStrike" cap="none">
                <a:solidFill>
                  <a:schemeClr val="dk1"/>
                </a:solidFill>
                <a:latin typeface="Calibri"/>
                <a:ea typeface="Calibri"/>
                <a:cs typeface="Calibri"/>
                <a:sym typeface="Calibri"/>
              </a:rPr>
              <a:t>may span an entire system, a portion of a system, or across several systems within the enterprise</a:t>
            </a:r>
            <a:endParaRPr sz="1765" b="0" i="0" u="none" strike="noStrike" cap="none">
              <a:solidFill>
                <a:schemeClr val="dk1"/>
              </a:solidFill>
              <a:latin typeface="Calibri"/>
              <a:ea typeface="Calibri"/>
              <a:cs typeface="Calibri"/>
              <a:sym typeface="Calibri"/>
            </a:endParaRPr>
          </a:p>
        </p:txBody>
      </p:sp>
      <p:pic>
        <p:nvPicPr>
          <p:cNvPr id="1458" name="Google Shape;1458;p60"/>
          <p:cNvPicPr preferRelativeResize="0"/>
          <p:nvPr/>
        </p:nvPicPr>
        <p:blipFill rotWithShape="1">
          <a:blip r:embed="rId3">
            <a:alphaModFix/>
          </a:blip>
          <a:srcRect l="17441" r="5506" b="1102"/>
          <a:stretch/>
        </p:blipFill>
        <p:spPr>
          <a:xfrm>
            <a:off x="6466324" y="1450608"/>
            <a:ext cx="1202605" cy="1122246"/>
          </a:xfrm>
          <a:prstGeom prst="ellipse">
            <a:avLst/>
          </a:prstGeom>
          <a:noFill/>
          <a:ln w="38100" cap="flat" cmpd="sng">
            <a:solidFill>
              <a:schemeClr val="accent1"/>
            </a:solidFill>
            <a:prstDash val="solid"/>
            <a:round/>
            <a:headEnd type="none" w="sm" len="sm"/>
            <a:tailEnd type="none" w="sm" len="sm"/>
          </a:ln>
        </p:spPr>
      </p:pic>
      <p:pic>
        <p:nvPicPr>
          <p:cNvPr id="1459" name="Google Shape;1459;p60"/>
          <p:cNvPicPr preferRelativeResize="0"/>
          <p:nvPr/>
        </p:nvPicPr>
        <p:blipFill rotWithShape="1">
          <a:blip r:embed="rId4">
            <a:alphaModFix/>
          </a:blip>
          <a:srcRect l="17441" r="5506" b="1102"/>
          <a:stretch/>
        </p:blipFill>
        <p:spPr>
          <a:xfrm>
            <a:off x="10283740" y="2347100"/>
            <a:ext cx="1291709" cy="1225092"/>
          </a:xfrm>
          <a:prstGeom prst="ellipse">
            <a:avLst/>
          </a:prstGeom>
          <a:solidFill>
            <a:schemeClr val="accent6"/>
          </a:solidFill>
          <a:ln w="28575" cap="flat" cmpd="sng">
            <a:solidFill>
              <a:srgbClr val="C9C9C9"/>
            </a:solidFill>
            <a:prstDash val="solid"/>
            <a:round/>
            <a:headEnd type="none" w="sm" len="sm"/>
            <a:tailEnd type="none" w="sm" len="sm"/>
          </a:ln>
        </p:spPr>
      </p:pic>
      <p:pic>
        <p:nvPicPr>
          <p:cNvPr id="1460" name="Google Shape;1460;p60"/>
          <p:cNvPicPr preferRelativeResize="0"/>
          <p:nvPr/>
        </p:nvPicPr>
        <p:blipFill rotWithShape="1">
          <a:blip r:embed="rId5">
            <a:alphaModFix/>
          </a:blip>
          <a:srcRect l="17441" r="5506" b="1102"/>
          <a:stretch/>
        </p:blipFill>
        <p:spPr>
          <a:xfrm>
            <a:off x="8384191" y="1854457"/>
            <a:ext cx="1273478" cy="1212488"/>
          </a:xfrm>
          <a:prstGeom prst="ellipse">
            <a:avLst/>
          </a:prstGeom>
          <a:solidFill>
            <a:schemeClr val="dk1"/>
          </a:solidFill>
          <a:ln w="28575" cap="flat" cmpd="sng">
            <a:solidFill>
              <a:schemeClr val="dk1"/>
            </a:solidFill>
            <a:prstDash val="solid"/>
            <a:round/>
            <a:headEnd type="none" w="sm" len="sm"/>
            <a:tailEnd type="none" w="sm" len="sm"/>
          </a:ln>
        </p:spPr>
      </p:pic>
      <p:pic>
        <p:nvPicPr>
          <p:cNvPr id="1461" name="Google Shape;1461;p60"/>
          <p:cNvPicPr preferRelativeResize="0"/>
          <p:nvPr/>
        </p:nvPicPr>
        <p:blipFill rotWithShape="1">
          <a:blip r:embed="rId6">
            <a:alphaModFix/>
          </a:blip>
          <a:srcRect/>
          <a:stretch/>
        </p:blipFill>
        <p:spPr>
          <a:xfrm rot="840000">
            <a:off x="9292685" y="5028209"/>
            <a:ext cx="183391" cy="204021"/>
          </a:xfrm>
          <a:prstGeom prst="rect">
            <a:avLst/>
          </a:prstGeom>
          <a:noFill/>
          <a:ln>
            <a:noFill/>
          </a:ln>
        </p:spPr>
      </p:pic>
      <p:sp>
        <p:nvSpPr>
          <p:cNvPr id="1462" name="Google Shape;1462;p60"/>
          <p:cNvSpPr/>
          <p:nvPr/>
        </p:nvSpPr>
        <p:spPr>
          <a:xfrm>
            <a:off x="8777115" y="5130427"/>
            <a:ext cx="487631" cy="293925"/>
          </a:xfrm>
          <a:custGeom>
            <a:avLst/>
            <a:gdLst/>
            <a:ahLst/>
            <a:cxnLst/>
            <a:rect l="l" t="t" r="r" b="b"/>
            <a:pathLst>
              <a:path w="375454" h="215124" extrusionOk="0">
                <a:moveTo>
                  <a:pt x="375454" y="10097"/>
                </a:moveTo>
                <a:cubicBezTo>
                  <a:pt x="353683" y="2524"/>
                  <a:pt x="331912" y="-5049"/>
                  <a:pt x="290262" y="4417"/>
                </a:cubicBezTo>
                <a:cubicBezTo>
                  <a:pt x="248612" y="13883"/>
                  <a:pt x="168152" y="40388"/>
                  <a:pt x="125556" y="66892"/>
                </a:cubicBezTo>
                <a:cubicBezTo>
                  <a:pt x="82960" y="93396"/>
                  <a:pt x="55509" y="138833"/>
                  <a:pt x="34684" y="163444"/>
                </a:cubicBezTo>
                <a:cubicBezTo>
                  <a:pt x="13859" y="188055"/>
                  <a:pt x="4393" y="209826"/>
                  <a:pt x="607" y="214559"/>
                </a:cubicBezTo>
                <a:cubicBezTo>
                  <a:pt x="-3179" y="219292"/>
                  <a:pt x="11966" y="192787"/>
                  <a:pt x="11966" y="191841"/>
                </a:cubicBezTo>
              </a:path>
            </a:pathLst>
          </a:custGeom>
          <a:noFill/>
          <a:ln w="28575"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63" name="Google Shape;1463;p60"/>
          <p:cNvSpPr/>
          <p:nvPr/>
        </p:nvSpPr>
        <p:spPr>
          <a:xfrm>
            <a:off x="8553066" y="5424352"/>
            <a:ext cx="233784" cy="17620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64" name="Google Shape;1464;p60"/>
          <p:cNvSpPr/>
          <p:nvPr/>
        </p:nvSpPr>
        <p:spPr>
          <a:xfrm>
            <a:off x="8183315" y="5596332"/>
            <a:ext cx="233784" cy="17620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65" name="Google Shape;1465;p60"/>
          <p:cNvSpPr/>
          <p:nvPr/>
        </p:nvSpPr>
        <p:spPr>
          <a:xfrm>
            <a:off x="8741265" y="5673539"/>
            <a:ext cx="233784" cy="17620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66" name="Google Shape;1466;p60"/>
          <p:cNvSpPr/>
          <p:nvPr/>
        </p:nvSpPr>
        <p:spPr>
          <a:xfrm>
            <a:off x="9667816" y="4709967"/>
            <a:ext cx="233784" cy="19382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rgbClr val="D0CECE"/>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67" name="Google Shape;1467;p60"/>
          <p:cNvSpPr/>
          <p:nvPr/>
        </p:nvSpPr>
        <p:spPr>
          <a:xfrm>
            <a:off x="8460747" y="5757171"/>
            <a:ext cx="233784" cy="17620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68" name="Google Shape;1468;p60"/>
          <p:cNvSpPr/>
          <p:nvPr/>
        </p:nvSpPr>
        <p:spPr>
          <a:xfrm>
            <a:off x="9469883" y="5007902"/>
            <a:ext cx="233784" cy="19382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rgbClr val="D0CECE"/>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69" name="Google Shape;1469;p60"/>
          <p:cNvSpPr/>
          <p:nvPr/>
        </p:nvSpPr>
        <p:spPr>
          <a:xfrm>
            <a:off x="8434631" y="6018306"/>
            <a:ext cx="233784" cy="17620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70" name="Google Shape;1470;p60"/>
          <p:cNvSpPr/>
          <p:nvPr/>
        </p:nvSpPr>
        <p:spPr>
          <a:xfrm>
            <a:off x="10324733" y="5230529"/>
            <a:ext cx="233784" cy="19382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accent6"/>
          </a:solidFill>
          <a:ln w="9525" cap="flat" cmpd="sng">
            <a:solidFill>
              <a:srgbClr val="75707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71" name="Google Shape;1471;p60"/>
          <p:cNvSpPr/>
          <p:nvPr/>
        </p:nvSpPr>
        <p:spPr>
          <a:xfrm>
            <a:off x="10162650" y="5542867"/>
            <a:ext cx="233784" cy="19382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accent3"/>
          </a:solidFill>
          <a:ln w="9525" cap="flat" cmpd="sng">
            <a:solidFill>
              <a:srgbClr val="75707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72" name="Google Shape;1472;p60"/>
          <p:cNvSpPr/>
          <p:nvPr/>
        </p:nvSpPr>
        <p:spPr>
          <a:xfrm>
            <a:off x="9972344" y="5010408"/>
            <a:ext cx="233784" cy="19382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rgbClr val="D0CECE"/>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73" name="Google Shape;1473;p60"/>
          <p:cNvSpPr/>
          <p:nvPr/>
        </p:nvSpPr>
        <p:spPr>
          <a:xfrm>
            <a:off x="9801557" y="5277583"/>
            <a:ext cx="233784" cy="19382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accent3"/>
          </a:solidFill>
          <a:ln w="9525" cap="flat" cmpd="sng">
            <a:solidFill>
              <a:srgbClr val="757070"/>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74" name="Google Shape;1474;p60"/>
          <p:cNvSpPr/>
          <p:nvPr/>
        </p:nvSpPr>
        <p:spPr>
          <a:xfrm>
            <a:off x="7256764" y="4605854"/>
            <a:ext cx="233784" cy="19382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accent6"/>
          </a:solidFill>
          <a:ln w="9525" cap="flat" cmpd="sng">
            <a:solidFill>
              <a:srgbClr val="2F549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75" name="Google Shape;1475;p60"/>
          <p:cNvSpPr/>
          <p:nvPr/>
        </p:nvSpPr>
        <p:spPr>
          <a:xfrm>
            <a:off x="7094681" y="4918192"/>
            <a:ext cx="233784" cy="19382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accent3"/>
          </a:solidFill>
          <a:ln w="9525" cap="flat" cmpd="sng">
            <a:solidFill>
              <a:srgbClr val="2F549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76" name="Google Shape;1476;p60"/>
          <p:cNvSpPr/>
          <p:nvPr/>
        </p:nvSpPr>
        <p:spPr>
          <a:xfrm>
            <a:off x="6770970" y="4602300"/>
            <a:ext cx="233784" cy="19382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accent3"/>
          </a:solidFill>
          <a:ln w="9525" cap="flat" cmpd="sng">
            <a:solidFill>
              <a:srgbClr val="2F5496"/>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77" name="Google Shape;1477;p60"/>
          <p:cNvSpPr/>
          <p:nvPr/>
        </p:nvSpPr>
        <p:spPr>
          <a:xfrm>
            <a:off x="7186450" y="5145913"/>
            <a:ext cx="820524" cy="923937"/>
          </a:xfrm>
          <a:custGeom>
            <a:avLst/>
            <a:gdLst/>
            <a:ahLst/>
            <a:cxnLst/>
            <a:rect l="l" t="t" r="r" b="b"/>
            <a:pathLst>
              <a:path w="631767" h="676230" extrusionOk="0">
                <a:moveTo>
                  <a:pt x="515389" y="5670"/>
                </a:moveTo>
                <a:cubicBezTo>
                  <a:pt x="495069" y="1052"/>
                  <a:pt x="432182" y="3849"/>
                  <a:pt x="393469" y="16754"/>
                </a:cubicBezTo>
                <a:cubicBezTo>
                  <a:pt x="382385" y="20449"/>
                  <a:pt x="390647" y="41744"/>
                  <a:pt x="382386" y="50005"/>
                </a:cubicBezTo>
                <a:cubicBezTo>
                  <a:pt x="376844" y="55547"/>
                  <a:pt x="370572" y="60444"/>
                  <a:pt x="365760" y="66630"/>
                </a:cubicBezTo>
                <a:cubicBezTo>
                  <a:pt x="357582" y="77145"/>
                  <a:pt x="356230" y="95669"/>
                  <a:pt x="343593" y="99881"/>
                </a:cubicBezTo>
                <a:cubicBezTo>
                  <a:pt x="320649" y="107529"/>
                  <a:pt x="331828" y="102183"/>
                  <a:pt x="310342" y="116506"/>
                </a:cubicBezTo>
                <a:cubicBezTo>
                  <a:pt x="341858" y="148024"/>
                  <a:pt x="316468" y="117676"/>
                  <a:pt x="332509" y="149757"/>
                </a:cubicBezTo>
                <a:cubicBezTo>
                  <a:pt x="353995" y="192728"/>
                  <a:pt x="335205" y="141222"/>
                  <a:pt x="349135" y="183008"/>
                </a:cubicBezTo>
                <a:cubicBezTo>
                  <a:pt x="345440" y="192244"/>
                  <a:pt x="346784" y="205953"/>
                  <a:pt x="338051" y="210717"/>
                </a:cubicBezTo>
                <a:cubicBezTo>
                  <a:pt x="323366" y="218727"/>
                  <a:pt x="304675" y="213509"/>
                  <a:pt x="288175" y="216259"/>
                </a:cubicBezTo>
                <a:cubicBezTo>
                  <a:pt x="282413" y="217219"/>
                  <a:pt x="277091" y="219954"/>
                  <a:pt x="271549" y="221801"/>
                </a:cubicBezTo>
                <a:cubicBezTo>
                  <a:pt x="266007" y="227343"/>
                  <a:pt x="261445" y="234079"/>
                  <a:pt x="254924" y="238426"/>
                </a:cubicBezTo>
                <a:cubicBezTo>
                  <a:pt x="250063" y="241666"/>
                  <a:pt x="243523" y="241355"/>
                  <a:pt x="238298" y="243968"/>
                </a:cubicBezTo>
                <a:cubicBezTo>
                  <a:pt x="232341" y="246947"/>
                  <a:pt x="227630" y="252073"/>
                  <a:pt x="221673" y="255052"/>
                </a:cubicBezTo>
                <a:cubicBezTo>
                  <a:pt x="216448" y="257665"/>
                  <a:pt x="210154" y="257757"/>
                  <a:pt x="205047" y="260594"/>
                </a:cubicBezTo>
                <a:cubicBezTo>
                  <a:pt x="193403" y="267063"/>
                  <a:pt x="182880" y="275372"/>
                  <a:pt x="171797" y="282761"/>
                </a:cubicBezTo>
                <a:lnTo>
                  <a:pt x="155171" y="293845"/>
                </a:lnTo>
                <a:cubicBezTo>
                  <a:pt x="162337" y="315341"/>
                  <a:pt x="177338" y="359317"/>
                  <a:pt x="177338" y="371430"/>
                </a:cubicBezTo>
                <a:cubicBezTo>
                  <a:pt x="177338" y="383822"/>
                  <a:pt x="172609" y="401211"/>
                  <a:pt x="160713" y="404681"/>
                </a:cubicBezTo>
                <a:cubicBezTo>
                  <a:pt x="123430" y="415555"/>
                  <a:pt x="83128" y="408376"/>
                  <a:pt x="44335" y="410223"/>
                </a:cubicBezTo>
                <a:cubicBezTo>
                  <a:pt x="38793" y="412070"/>
                  <a:pt x="32271" y="412116"/>
                  <a:pt x="27709" y="415765"/>
                </a:cubicBezTo>
                <a:cubicBezTo>
                  <a:pt x="14476" y="426352"/>
                  <a:pt x="17776" y="435631"/>
                  <a:pt x="11084" y="449015"/>
                </a:cubicBezTo>
                <a:cubicBezTo>
                  <a:pt x="8105" y="454972"/>
                  <a:pt x="3695" y="460099"/>
                  <a:pt x="0" y="465641"/>
                </a:cubicBezTo>
                <a:cubicBezTo>
                  <a:pt x="1533" y="468707"/>
                  <a:pt x="21054" y="503827"/>
                  <a:pt x="22167" y="515517"/>
                </a:cubicBezTo>
                <a:cubicBezTo>
                  <a:pt x="25324" y="548669"/>
                  <a:pt x="24552" y="582118"/>
                  <a:pt x="27709" y="615270"/>
                </a:cubicBezTo>
                <a:cubicBezTo>
                  <a:pt x="28263" y="621085"/>
                  <a:pt x="29602" y="627334"/>
                  <a:pt x="33251" y="631895"/>
                </a:cubicBezTo>
                <a:cubicBezTo>
                  <a:pt x="43840" y="645131"/>
                  <a:pt x="53115" y="641827"/>
                  <a:pt x="66502" y="648521"/>
                </a:cubicBezTo>
                <a:cubicBezTo>
                  <a:pt x="72459" y="651500"/>
                  <a:pt x="77170" y="656626"/>
                  <a:pt x="83127" y="659605"/>
                </a:cubicBezTo>
                <a:cubicBezTo>
                  <a:pt x="88352" y="662217"/>
                  <a:pt x="94086" y="663729"/>
                  <a:pt x="99753" y="665146"/>
                </a:cubicBezTo>
                <a:cubicBezTo>
                  <a:pt x="138014" y="674711"/>
                  <a:pt x="159003" y="672941"/>
                  <a:pt x="205047" y="676230"/>
                </a:cubicBezTo>
                <a:cubicBezTo>
                  <a:pt x="219825" y="672535"/>
                  <a:pt x="236066" y="672544"/>
                  <a:pt x="249382" y="665146"/>
                </a:cubicBezTo>
                <a:cubicBezTo>
                  <a:pt x="254488" y="662309"/>
                  <a:pt x="250793" y="652652"/>
                  <a:pt x="254924" y="648521"/>
                </a:cubicBezTo>
                <a:cubicBezTo>
                  <a:pt x="259055" y="644390"/>
                  <a:pt x="266007" y="644826"/>
                  <a:pt x="271549" y="642979"/>
                </a:cubicBezTo>
                <a:cubicBezTo>
                  <a:pt x="269702" y="637437"/>
                  <a:pt x="266007" y="632195"/>
                  <a:pt x="266007" y="626354"/>
                </a:cubicBezTo>
                <a:cubicBezTo>
                  <a:pt x="266007" y="582020"/>
                  <a:pt x="280785" y="637435"/>
                  <a:pt x="266007" y="593103"/>
                </a:cubicBezTo>
                <a:cubicBezTo>
                  <a:pt x="270515" y="579580"/>
                  <a:pt x="271889" y="570596"/>
                  <a:pt x="282633" y="559852"/>
                </a:cubicBezTo>
                <a:cubicBezTo>
                  <a:pt x="287343" y="555142"/>
                  <a:pt x="293716" y="552463"/>
                  <a:pt x="299258" y="548768"/>
                </a:cubicBezTo>
                <a:cubicBezTo>
                  <a:pt x="302953" y="543226"/>
                  <a:pt x="304694" y="535673"/>
                  <a:pt x="310342" y="532143"/>
                </a:cubicBezTo>
                <a:cubicBezTo>
                  <a:pt x="320249" y="525951"/>
                  <a:pt x="343593" y="521059"/>
                  <a:pt x="343593" y="521059"/>
                </a:cubicBezTo>
                <a:cubicBezTo>
                  <a:pt x="349135" y="515517"/>
                  <a:pt x="353697" y="508781"/>
                  <a:pt x="360218" y="504434"/>
                </a:cubicBezTo>
                <a:cubicBezTo>
                  <a:pt x="365079" y="501194"/>
                  <a:pt x="372713" y="503023"/>
                  <a:pt x="376844" y="498892"/>
                </a:cubicBezTo>
                <a:cubicBezTo>
                  <a:pt x="406399" y="469337"/>
                  <a:pt x="354679" y="491500"/>
                  <a:pt x="399011" y="476725"/>
                </a:cubicBezTo>
                <a:cubicBezTo>
                  <a:pt x="402706" y="471183"/>
                  <a:pt x="404894" y="464260"/>
                  <a:pt x="410095" y="460099"/>
                </a:cubicBezTo>
                <a:cubicBezTo>
                  <a:pt x="414656" y="456450"/>
                  <a:pt x="421495" y="457169"/>
                  <a:pt x="426720" y="454557"/>
                </a:cubicBezTo>
                <a:cubicBezTo>
                  <a:pt x="432677" y="451578"/>
                  <a:pt x="437804" y="447168"/>
                  <a:pt x="443346" y="443474"/>
                </a:cubicBezTo>
                <a:cubicBezTo>
                  <a:pt x="447040" y="437932"/>
                  <a:pt x="449228" y="431009"/>
                  <a:pt x="454429" y="426848"/>
                </a:cubicBezTo>
                <a:cubicBezTo>
                  <a:pt x="478260" y="407782"/>
                  <a:pt x="466803" y="439184"/>
                  <a:pt x="482138" y="404681"/>
                </a:cubicBezTo>
                <a:cubicBezTo>
                  <a:pt x="486883" y="394005"/>
                  <a:pt x="489527" y="382514"/>
                  <a:pt x="493222" y="371430"/>
                </a:cubicBezTo>
                <a:cubicBezTo>
                  <a:pt x="498504" y="355584"/>
                  <a:pt x="500827" y="350035"/>
                  <a:pt x="504306" y="332637"/>
                </a:cubicBezTo>
                <a:cubicBezTo>
                  <a:pt x="506510" y="321619"/>
                  <a:pt x="502448" y="307842"/>
                  <a:pt x="509847" y="299386"/>
                </a:cubicBezTo>
                <a:cubicBezTo>
                  <a:pt x="517540" y="290594"/>
                  <a:pt x="533377" y="294784"/>
                  <a:pt x="543098" y="288303"/>
                </a:cubicBezTo>
                <a:lnTo>
                  <a:pt x="576349" y="266135"/>
                </a:lnTo>
                <a:lnTo>
                  <a:pt x="592975" y="255052"/>
                </a:lnTo>
                <a:cubicBezTo>
                  <a:pt x="596669" y="249510"/>
                  <a:pt x="599348" y="243136"/>
                  <a:pt x="604058" y="238426"/>
                </a:cubicBezTo>
                <a:cubicBezTo>
                  <a:pt x="608768" y="233716"/>
                  <a:pt x="617154" y="232991"/>
                  <a:pt x="620684" y="227343"/>
                </a:cubicBezTo>
                <a:cubicBezTo>
                  <a:pt x="626876" y="217436"/>
                  <a:pt x="631767" y="194092"/>
                  <a:pt x="631767" y="194092"/>
                </a:cubicBezTo>
                <a:cubicBezTo>
                  <a:pt x="628073" y="158994"/>
                  <a:pt x="625452" y="123766"/>
                  <a:pt x="620684" y="88797"/>
                </a:cubicBezTo>
                <a:cubicBezTo>
                  <a:pt x="619895" y="83009"/>
                  <a:pt x="617979" y="77278"/>
                  <a:pt x="615142" y="72172"/>
                </a:cubicBezTo>
                <a:cubicBezTo>
                  <a:pt x="608673" y="60527"/>
                  <a:pt x="604059" y="46310"/>
                  <a:pt x="592975" y="38921"/>
                </a:cubicBezTo>
                <a:lnTo>
                  <a:pt x="576349" y="27837"/>
                </a:lnTo>
                <a:cubicBezTo>
                  <a:pt x="569883" y="18138"/>
                  <a:pt x="562495" y="2437"/>
                  <a:pt x="548640" y="128"/>
                </a:cubicBezTo>
                <a:cubicBezTo>
                  <a:pt x="542878" y="-832"/>
                  <a:pt x="537557" y="3823"/>
                  <a:pt x="532015" y="5670"/>
                </a:cubicBezTo>
                <a:cubicBezTo>
                  <a:pt x="530168" y="13059"/>
                  <a:pt x="529473" y="20836"/>
                  <a:pt x="526473" y="27837"/>
                </a:cubicBezTo>
                <a:cubicBezTo>
                  <a:pt x="523849" y="33959"/>
                  <a:pt x="515389" y="37802"/>
                  <a:pt x="515389" y="44463"/>
                </a:cubicBezTo>
                <a:cubicBezTo>
                  <a:pt x="515389" y="48594"/>
                  <a:pt x="535709" y="10288"/>
                  <a:pt x="515389" y="5670"/>
                </a:cubicBezTo>
                <a:close/>
              </a:path>
            </a:pathLst>
          </a:custGeom>
          <a:noFill/>
          <a:ln w="19050" cap="flat" cmpd="sng">
            <a:solidFill>
              <a:schemeClr val="dk1"/>
            </a:solidFill>
            <a:prstDash val="solid"/>
            <a:round/>
            <a:headEnd type="none" w="sm" len="sm"/>
            <a:tailEnd type="none" w="sm" len="sm"/>
          </a:ln>
        </p:spPr>
        <p:txBody>
          <a:bodyPr spcFirstLastPara="1" wrap="square" lIns="40325" tIns="40325" rIns="40325" bIns="40325" anchor="t" anchorCtr="0">
            <a:noAutofit/>
          </a:bodyPr>
          <a:lstStyle/>
          <a:p>
            <a:pPr marL="0" marR="0" lvl="0" indent="0" algn="l" rtl="0">
              <a:lnSpc>
                <a:spcPct val="100000"/>
              </a:lnSpc>
              <a:spcBef>
                <a:spcPts val="0"/>
              </a:spcBef>
              <a:spcAft>
                <a:spcPts val="0"/>
              </a:spcAft>
              <a:buClr>
                <a:srgbClr val="000000"/>
              </a:buClr>
              <a:buSzPts val="1059"/>
              <a:buFont typeface="Arial"/>
              <a:buNone/>
            </a:pPr>
            <a:endParaRPr sz="1059" b="0" i="0" u="none" strike="noStrike" cap="none">
              <a:solidFill>
                <a:srgbClr val="0078A6"/>
              </a:solidFill>
              <a:latin typeface="Arial"/>
              <a:ea typeface="Arial"/>
              <a:cs typeface="Arial"/>
              <a:sym typeface="Arial"/>
            </a:endParaRPr>
          </a:p>
        </p:txBody>
      </p:sp>
      <p:sp>
        <p:nvSpPr>
          <p:cNvPr id="1478" name="Google Shape;1478;p60"/>
          <p:cNvSpPr/>
          <p:nvPr/>
        </p:nvSpPr>
        <p:spPr>
          <a:xfrm>
            <a:off x="7688481" y="5230529"/>
            <a:ext cx="233784" cy="19382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79" name="Google Shape;1479;p60"/>
          <p:cNvSpPr/>
          <p:nvPr/>
        </p:nvSpPr>
        <p:spPr>
          <a:xfrm>
            <a:off x="7292614" y="5751092"/>
            <a:ext cx="233784" cy="193823"/>
          </a:xfrm>
          <a:custGeom>
            <a:avLst/>
            <a:gdLst/>
            <a:ahLst/>
            <a:cxnLst/>
            <a:rect l="l" t="t" r="r" b="b"/>
            <a:pathLst>
              <a:path w="379" h="943" extrusionOk="0">
                <a:moveTo>
                  <a:pt x="372" y="383"/>
                </a:moveTo>
                <a:cubicBezTo>
                  <a:pt x="371" y="382"/>
                  <a:pt x="371" y="382"/>
                  <a:pt x="371" y="382"/>
                </a:cubicBezTo>
                <a:cubicBezTo>
                  <a:pt x="372" y="403"/>
                  <a:pt x="371" y="426"/>
                  <a:pt x="372" y="448"/>
                </a:cubicBezTo>
                <a:cubicBezTo>
                  <a:pt x="372" y="446"/>
                  <a:pt x="372" y="446"/>
                  <a:pt x="372" y="446"/>
                </a:cubicBezTo>
                <a:cubicBezTo>
                  <a:pt x="371" y="501"/>
                  <a:pt x="372" y="552"/>
                  <a:pt x="372" y="607"/>
                </a:cubicBezTo>
                <a:cubicBezTo>
                  <a:pt x="372" y="606"/>
                  <a:pt x="372" y="606"/>
                  <a:pt x="372" y="605"/>
                </a:cubicBezTo>
                <a:cubicBezTo>
                  <a:pt x="372" y="608"/>
                  <a:pt x="373" y="611"/>
                  <a:pt x="373" y="614"/>
                </a:cubicBezTo>
                <a:cubicBezTo>
                  <a:pt x="373" y="614"/>
                  <a:pt x="372" y="613"/>
                  <a:pt x="372" y="612"/>
                </a:cubicBezTo>
                <a:cubicBezTo>
                  <a:pt x="372" y="623"/>
                  <a:pt x="373" y="646"/>
                  <a:pt x="372" y="653"/>
                </a:cubicBezTo>
                <a:cubicBezTo>
                  <a:pt x="372" y="656"/>
                  <a:pt x="373" y="658"/>
                  <a:pt x="373" y="656"/>
                </a:cubicBezTo>
                <a:cubicBezTo>
                  <a:pt x="373" y="699"/>
                  <a:pt x="373" y="745"/>
                  <a:pt x="374" y="788"/>
                </a:cubicBezTo>
                <a:cubicBezTo>
                  <a:pt x="374" y="790"/>
                  <a:pt x="374" y="791"/>
                  <a:pt x="373" y="790"/>
                </a:cubicBezTo>
                <a:cubicBezTo>
                  <a:pt x="374" y="828"/>
                  <a:pt x="374" y="867"/>
                  <a:pt x="374" y="905"/>
                </a:cubicBezTo>
                <a:cubicBezTo>
                  <a:pt x="374" y="906"/>
                  <a:pt x="374" y="901"/>
                  <a:pt x="374" y="905"/>
                </a:cubicBezTo>
                <a:cubicBezTo>
                  <a:pt x="375" y="893"/>
                  <a:pt x="374" y="882"/>
                  <a:pt x="374" y="871"/>
                </a:cubicBezTo>
                <a:cubicBezTo>
                  <a:pt x="375" y="873"/>
                  <a:pt x="375" y="873"/>
                  <a:pt x="375" y="873"/>
                </a:cubicBezTo>
                <a:cubicBezTo>
                  <a:pt x="375" y="865"/>
                  <a:pt x="374" y="871"/>
                  <a:pt x="374" y="863"/>
                </a:cubicBezTo>
                <a:cubicBezTo>
                  <a:pt x="374" y="859"/>
                  <a:pt x="375" y="863"/>
                  <a:pt x="375" y="862"/>
                </a:cubicBezTo>
                <a:cubicBezTo>
                  <a:pt x="374" y="845"/>
                  <a:pt x="375" y="827"/>
                  <a:pt x="374" y="810"/>
                </a:cubicBezTo>
                <a:cubicBezTo>
                  <a:pt x="375" y="806"/>
                  <a:pt x="374" y="792"/>
                  <a:pt x="375" y="786"/>
                </a:cubicBezTo>
                <a:cubicBezTo>
                  <a:pt x="374" y="781"/>
                  <a:pt x="374" y="777"/>
                  <a:pt x="374" y="775"/>
                </a:cubicBezTo>
                <a:cubicBezTo>
                  <a:pt x="374" y="715"/>
                  <a:pt x="374" y="653"/>
                  <a:pt x="374" y="591"/>
                </a:cubicBezTo>
                <a:cubicBezTo>
                  <a:pt x="373" y="562"/>
                  <a:pt x="374" y="528"/>
                  <a:pt x="374" y="493"/>
                </a:cubicBezTo>
                <a:cubicBezTo>
                  <a:pt x="374" y="493"/>
                  <a:pt x="374" y="493"/>
                  <a:pt x="374" y="493"/>
                </a:cubicBezTo>
                <a:cubicBezTo>
                  <a:pt x="373" y="482"/>
                  <a:pt x="373" y="466"/>
                  <a:pt x="373" y="453"/>
                </a:cubicBezTo>
                <a:cubicBezTo>
                  <a:pt x="373" y="441"/>
                  <a:pt x="373" y="441"/>
                  <a:pt x="373" y="441"/>
                </a:cubicBezTo>
                <a:cubicBezTo>
                  <a:pt x="374" y="361"/>
                  <a:pt x="373" y="279"/>
                  <a:pt x="374" y="197"/>
                </a:cubicBezTo>
                <a:cubicBezTo>
                  <a:pt x="374" y="129"/>
                  <a:pt x="374" y="66"/>
                  <a:pt x="374" y="2"/>
                </a:cubicBezTo>
                <a:cubicBezTo>
                  <a:pt x="374" y="0"/>
                  <a:pt x="374" y="0"/>
                  <a:pt x="374" y="0"/>
                </a:cubicBezTo>
                <a:cubicBezTo>
                  <a:pt x="372" y="0"/>
                  <a:pt x="372" y="0"/>
                  <a:pt x="372" y="0"/>
                </a:cubicBezTo>
                <a:cubicBezTo>
                  <a:pt x="350" y="0"/>
                  <a:pt x="327" y="0"/>
                  <a:pt x="303" y="1"/>
                </a:cubicBezTo>
                <a:cubicBezTo>
                  <a:pt x="303" y="1"/>
                  <a:pt x="303" y="1"/>
                  <a:pt x="305" y="1"/>
                </a:cubicBezTo>
                <a:cubicBezTo>
                  <a:pt x="279" y="1"/>
                  <a:pt x="255" y="0"/>
                  <a:pt x="231" y="1"/>
                </a:cubicBezTo>
                <a:cubicBezTo>
                  <a:pt x="231" y="1"/>
                  <a:pt x="231" y="1"/>
                  <a:pt x="231" y="1"/>
                </a:cubicBezTo>
                <a:cubicBezTo>
                  <a:pt x="170" y="2"/>
                  <a:pt x="104" y="0"/>
                  <a:pt x="45" y="2"/>
                </a:cubicBezTo>
                <a:cubicBezTo>
                  <a:pt x="32" y="2"/>
                  <a:pt x="18" y="2"/>
                  <a:pt x="2" y="2"/>
                </a:cubicBezTo>
                <a:cubicBezTo>
                  <a:pt x="2" y="2"/>
                  <a:pt x="2" y="2"/>
                  <a:pt x="2" y="2"/>
                </a:cubicBezTo>
                <a:cubicBezTo>
                  <a:pt x="2" y="2"/>
                  <a:pt x="2" y="2"/>
                  <a:pt x="2" y="2"/>
                </a:cubicBezTo>
                <a:cubicBezTo>
                  <a:pt x="2" y="61"/>
                  <a:pt x="2" y="126"/>
                  <a:pt x="2" y="187"/>
                </a:cubicBezTo>
                <a:cubicBezTo>
                  <a:pt x="2" y="187"/>
                  <a:pt x="2" y="187"/>
                  <a:pt x="2" y="187"/>
                </a:cubicBezTo>
                <a:cubicBezTo>
                  <a:pt x="2" y="247"/>
                  <a:pt x="1" y="306"/>
                  <a:pt x="1" y="366"/>
                </a:cubicBezTo>
                <a:cubicBezTo>
                  <a:pt x="1" y="428"/>
                  <a:pt x="3" y="494"/>
                  <a:pt x="2" y="557"/>
                </a:cubicBezTo>
                <a:cubicBezTo>
                  <a:pt x="1" y="595"/>
                  <a:pt x="4" y="646"/>
                  <a:pt x="2" y="683"/>
                </a:cubicBezTo>
                <a:cubicBezTo>
                  <a:pt x="0" y="757"/>
                  <a:pt x="2" y="830"/>
                  <a:pt x="3" y="905"/>
                </a:cubicBezTo>
                <a:cubicBezTo>
                  <a:pt x="3" y="917"/>
                  <a:pt x="3" y="929"/>
                  <a:pt x="3" y="941"/>
                </a:cubicBezTo>
                <a:cubicBezTo>
                  <a:pt x="2" y="941"/>
                  <a:pt x="2" y="941"/>
                  <a:pt x="2" y="941"/>
                </a:cubicBezTo>
                <a:cubicBezTo>
                  <a:pt x="59" y="941"/>
                  <a:pt x="115" y="940"/>
                  <a:pt x="171" y="941"/>
                </a:cubicBezTo>
                <a:cubicBezTo>
                  <a:pt x="202" y="940"/>
                  <a:pt x="237" y="942"/>
                  <a:pt x="272" y="942"/>
                </a:cubicBezTo>
                <a:cubicBezTo>
                  <a:pt x="271" y="941"/>
                  <a:pt x="271" y="941"/>
                  <a:pt x="271" y="941"/>
                </a:cubicBezTo>
                <a:cubicBezTo>
                  <a:pt x="284" y="942"/>
                  <a:pt x="299" y="940"/>
                  <a:pt x="307" y="941"/>
                </a:cubicBezTo>
                <a:cubicBezTo>
                  <a:pt x="306" y="941"/>
                  <a:pt x="306" y="941"/>
                  <a:pt x="306" y="941"/>
                </a:cubicBezTo>
                <a:cubicBezTo>
                  <a:pt x="313" y="942"/>
                  <a:pt x="321" y="940"/>
                  <a:pt x="325" y="941"/>
                </a:cubicBezTo>
                <a:cubicBezTo>
                  <a:pt x="327" y="940"/>
                  <a:pt x="327" y="940"/>
                  <a:pt x="327" y="940"/>
                </a:cubicBezTo>
                <a:cubicBezTo>
                  <a:pt x="335" y="940"/>
                  <a:pt x="327" y="941"/>
                  <a:pt x="334" y="941"/>
                </a:cubicBezTo>
                <a:cubicBezTo>
                  <a:pt x="336" y="941"/>
                  <a:pt x="335" y="940"/>
                  <a:pt x="340" y="940"/>
                </a:cubicBezTo>
                <a:cubicBezTo>
                  <a:pt x="341" y="942"/>
                  <a:pt x="359" y="940"/>
                  <a:pt x="360" y="942"/>
                </a:cubicBezTo>
                <a:cubicBezTo>
                  <a:pt x="356" y="942"/>
                  <a:pt x="367" y="942"/>
                  <a:pt x="357" y="943"/>
                </a:cubicBezTo>
                <a:cubicBezTo>
                  <a:pt x="360" y="943"/>
                  <a:pt x="373" y="943"/>
                  <a:pt x="372" y="942"/>
                </a:cubicBezTo>
                <a:cubicBezTo>
                  <a:pt x="373" y="941"/>
                  <a:pt x="379" y="941"/>
                  <a:pt x="370" y="940"/>
                </a:cubicBezTo>
                <a:cubicBezTo>
                  <a:pt x="369" y="941"/>
                  <a:pt x="369" y="941"/>
                  <a:pt x="369" y="941"/>
                </a:cubicBezTo>
                <a:cubicBezTo>
                  <a:pt x="366" y="940"/>
                  <a:pt x="367" y="940"/>
                  <a:pt x="366" y="940"/>
                </a:cubicBezTo>
                <a:cubicBezTo>
                  <a:pt x="355" y="940"/>
                  <a:pt x="353" y="939"/>
                  <a:pt x="346" y="939"/>
                </a:cubicBezTo>
                <a:cubicBezTo>
                  <a:pt x="346" y="939"/>
                  <a:pt x="346" y="939"/>
                  <a:pt x="346" y="939"/>
                </a:cubicBezTo>
                <a:cubicBezTo>
                  <a:pt x="340" y="940"/>
                  <a:pt x="333" y="939"/>
                  <a:pt x="329" y="939"/>
                </a:cubicBezTo>
                <a:cubicBezTo>
                  <a:pt x="327" y="939"/>
                  <a:pt x="327" y="939"/>
                  <a:pt x="327" y="939"/>
                </a:cubicBezTo>
                <a:cubicBezTo>
                  <a:pt x="325" y="938"/>
                  <a:pt x="315" y="940"/>
                  <a:pt x="318" y="939"/>
                </a:cubicBezTo>
                <a:cubicBezTo>
                  <a:pt x="296" y="939"/>
                  <a:pt x="271" y="939"/>
                  <a:pt x="247" y="939"/>
                </a:cubicBezTo>
                <a:cubicBezTo>
                  <a:pt x="243" y="940"/>
                  <a:pt x="228" y="939"/>
                  <a:pt x="233" y="940"/>
                </a:cubicBezTo>
                <a:cubicBezTo>
                  <a:pt x="227" y="939"/>
                  <a:pt x="209" y="939"/>
                  <a:pt x="202" y="939"/>
                </a:cubicBezTo>
                <a:cubicBezTo>
                  <a:pt x="202" y="939"/>
                  <a:pt x="203" y="939"/>
                  <a:pt x="204" y="939"/>
                </a:cubicBezTo>
                <a:cubicBezTo>
                  <a:pt x="191" y="938"/>
                  <a:pt x="188" y="940"/>
                  <a:pt x="176" y="938"/>
                </a:cubicBezTo>
                <a:cubicBezTo>
                  <a:pt x="174" y="939"/>
                  <a:pt x="153" y="938"/>
                  <a:pt x="146" y="939"/>
                </a:cubicBezTo>
                <a:cubicBezTo>
                  <a:pt x="145" y="939"/>
                  <a:pt x="144" y="939"/>
                  <a:pt x="145" y="939"/>
                </a:cubicBezTo>
                <a:cubicBezTo>
                  <a:pt x="123" y="939"/>
                  <a:pt x="98" y="938"/>
                  <a:pt x="80" y="938"/>
                </a:cubicBezTo>
                <a:cubicBezTo>
                  <a:pt x="64" y="939"/>
                  <a:pt x="41" y="938"/>
                  <a:pt x="27" y="939"/>
                </a:cubicBezTo>
                <a:cubicBezTo>
                  <a:pt x="21" y="939"/>
                  <a:pt x="12" y="939"/>
                  <a:pt x="2" y="939"/>
                </a:cubicBezTo>
                <a:cubicBezTo>
                  <a:pt x="3" y="939"/>
                  <a:pt x="4" y="940"/>
                  <a:pt x="5" y="941"/>
                </a:cubicBezTo>
                <a:cubicBezTo>
                  <a:pt x="5" y="934"/>
                  <a:pt x="5" y="927"/>
                  <a:pt x="4" y="920"/>
                </a:cubicBezTo>
                <a:cubicBezTo>
                  <a:pt x="5" y="922"/>
                  <a:pt x="5" y="922"/>
                  <a:pt x="5" y="922"/>
                </a:cubicBezTo>
                <a:cubicBezTo>
                  <a:pt x="5" y="904"/>
                  <a:pt x="4" y="881"/>
                  <a:pt x="4" y="869"/>
                </a:cubicBezTo>
                <a:cubicBezTo>
                  <a:pt x="5" y="864"/>
                  <a:pt x="5" y="856"/>
                  <a:pt x="5" y="848"/>
                </a:cubicBezTo>
                <a:cubicBezTo>
                  <a:pt x="4" y="836"/>
                  <a:pt x="5" y="812"/>
                  <a:pt x="4" y="793"/>
                </a:cubicBezTo>
                <a:cubicBezTo>
                  <a:pt x="5" y="791"/>
                  <a:pt x="4" y="778"/>
                  <a:pt x="5" y="777"/>
                </a:cubicBezTo>
                <a:cubicBezTo>
                  <a:pt x="3" y="726"/>
                  <a:pt x="4" y="663"/>
                  <a:pt x="5" y="608"/>
                </a:cubicBezTo>
                <a:cubicBezTo>
                  <a:pt x="5" y="609"/>
                  <a:pt x="5" y="609"/>
                  <a:pt x="5" y="609"/>
                </a:cubicBezTo>
                <a:cubicBezTo>
                  <a:pt x="4" y="602"/>
                  <a:pt x="4" y="593"/>
                  <a:pt x="3" y="586"/>
                </a:cubicBezTo>
                <a:cubicBezTo>
                  <a:pt x="3" y="585"/>
                  <a:pt x="3" y="585"/>
                  <a:pt x="3" y="587"/>
                </a:cubicBezTo>
                <a:cubicBezTo>
                  <a:pt x="3" y="577"/>
                  <a:pt x="4" y="568"/>
                  <a:pt x="4" y="558"/>
                </a:cubicBezTo>
                <a:cubicBezTo>
                  <a:pt x="4" y="558"/>
                  <a:pt x="4" y="558"/>
                  <a:pt x="4" y="559"/>
                </a:cubicBezTo>
                <a:cubicBezTo>
                  <a:pt x="4" y="550"/>
                  <a:pt x="5" y="540"/>
                  <a:pt x="4" y="529"/>
                </a:cubicBezTo>
                <a:cubicBezTo>
                  <a:pt x="4" y="528"/>
                  <a:pt x="4" y="528"/>
                  <a:pt x="4" y="528"/>
                </a:cubicBezTo>
                <a:cubicBezTo>
                  <a:pt x="4" y="521"/>
                  <a:pt x="4" y="521"/>
                  <a:pt x="4" y="521"/>
                </a:cubicBezTo>
                <a:cubicBezTo>
                  <a:pt x="4" y="521"/>
                  <a:pt x="4" y="522"/>
                  <a:pt x="4" y="525"/>
                </a:cubicBezTo>
                <a:cubicBezTo>
                  <a:pt x="5" y="439"/>
                  <a:pt x="3" y="351"/>
                  <a:pt x="3" y="263"/>
                </a:cubicBezTo>
                <a:cubicBezTo>
                  <a:pt x="4" y="266"/>
                  <a:pt x="4" y="266"/>
                  <a:pt x="4" y="266"/>
                </a:cubicBezTo>
                <a:cubicBezTo>
                  <a:pt x="3" y="249"/>
                  <a:pt x="3" y="249"/>
                  <a:pt x="3" y="249"/>
                </a:cubicBezTo>
                <a:cubicBezTo>
                  <a:pt x="3" y="249"/>
                  <a:pt x="3" y="250"/>
                  <a:pt x="4" y="250"/>
                </a:cubicBezTo>
                <a:cubicBezTo>
                  <a:pt x="4" y="229"/>
                  <a:pt x="3" y="206"/>
                  <a:pt x="3" y="185"/>
                </a:cubicBezTo>
                <a:cubicBezTo>
                  <a:pt x="4" y="185"/>
                  <a:pt x="4" y="188"/>
                  <a:pt x="4" y="185"/>
                </a:cubicBezTo>
                <a:cubicBezTo>
                  <a:pt x="3" y="169"/>
                  <a:pt x="5" y="160"/>
                  <a:pt x="3" y="152"/>
                </a:cubicBezTo>
                <a:cubicBezTo>
                  <a:pt x="3" y="151"/>
                  <a:pt x="4" y="151"/>
                  <a:pt x="4" y="152"/>
                </a:cubicBezTo>
                <a:cubicBezTo>
                  <a:pt x="3" y="109"/>
                  <a:pt x="3" y="64"/>
                  <a:pt x="4" y="20"/>
                </a:cubicBezTo>
                <a:cubicBezTo>
                  <a:pt x="3" y="14"/>
                  <a:pt x="3" y="8"/>
                  <a:pt x="3" y="2"/>
                </a:cubicBezTo>
                <a:cubicBezTo>
                  <a:pt x="3" y="2"/>
                  <a:pt x="3" y="3"/>
                  <a:pt x="2" y="3"/>
                </a:cubicBezTo>
                <a:cubicBezTo>
                  <a:pt x="34" y="2"/>
                  <a:pt x="68" y="3"/>
                  <a:pt x="100" y="2"/>
                </a:cubicBezTo>
                <a:cubicBezTo>
                  <a:pt x="100" y="3"/>
                  <a:pt x="100" y="3"/>
                  <a:pt x="100" y="3"/>
                </a:cubicBezTo>
                <a:cubicBezTo>
                  <a:pt x="149" y="2"/>
                  <a:pt x="202" y="3"/>
                  <a:pt x="253" y="2"/>
                </a:cubicBezTo>
                <a:cubicBezTo>
                  <a:pt x="274" y="3"/>
                  <a:pt x="288" y="2"/>
                  <a:pt x="310" y="2"/>
                </a:cubicBezTo>
                <a:cubicBezTo>
                  <a:pt x="310" y="3"/>
                  <a:pt x="310" y="3"/>
                  <a:pt x="310" y="3"/>
                </a:cubicBezTo>
                <a:cubicBezTo>
                  <a:pt x="330" y="2"/>
                  <a:pt x="351" y="2"/>
                  <a:pt x="372" y="3"/>
                </a:cubicBezTo>
                <a:cubicBezTo>
                  <a:pt x="372" y="2"/>
                  <a:pt x="372" y="2"/>
                  <a:pt x="372" y="2"/>
                </a:cubicBezTo>
                <a:cubicBezTo>
                  <a:pt x="371" y="19"/>
                  <a:pt x="371" y="36"/>
                  <a:pt x="372" y="53"/>
                </a:cubicBezTo>
                <a:cubicBezTo>
                  <a:pt x="371" y="51"/>
                  <a:pt x="371" y="51"/>
                  <a:pt x="371" y="51"/>
                </a:cubicBezTo>
                <a:cubicBezTo>
                  <a:pt x="372" y="56"/>
                  <a:pt x="371" y="73"/>
                  <a:pt x="372" y="71"/>
                </a:cubicBezTo>
                <a:cubicBezTo>
                  <a:pt x="372" y="78"/>
                  <a:pt x="372" y="78"/>
                  <a:pt x="372" y="78"/>
                </a:cubicBezTo>
                <a:cubicBezTo>
                  <a:pt x="374" y="103"/>
                  <a:pt x="371" y="124"/>
                  <a:pt x="372" y="155"/>
                </a:cubicBezTo>
                <a:cubicBezTo>
                  <a:pt x="372" y="153"/>
                  <a:pt x="372" y="153"/>
                  <a:pt x="372" y="153"/>
                </a:cubicBezTo>
                <a:cubicBezTo>
                  <a:pt x="372" y="161"/>
                  <a:pt x="372" y="171"/>
                  <a:pt x="372" y="177"/>
                </a:cubicBezTo>
                <a:cubicBezTo>
                  <a:pt x="372" y="176"/>
                  <a:pt x="372" y="177"/>
                  <a:pt x="372" y="175"/>
                </a:cubicBezTo>
                <a:cubicBezTo>
                  <a:pt x="371" y="201"/>
                  <a:pt x="372" y="230"/>
                  <a:pt x="372" y="257"/>
                </a:cubicBezTo>
                <a:cubicBezTo>
                  <a:pt x="371" y="254"/>
                  <a:pt x="371" y="254"/>
                  <a:pt x="371" y="254"/>
                </a:cubicBezTo>
                <a:cubicBezTo>
                  <a:pt x="372" y="267"/>
                  <a:pt x="372" y="292"/>
                  <a:pt x="372" y="309"/>
                </a:cubicBezTo>
                <a:cubicBezTo>
                  <a:pt x="372" y="308"/>
                  <a:pt x="372" y="308"/>
                  <a:pt x="372" y="308"/>
                </a:cubicBezTo>
                <a:cubicBezTo>
                  <a:pt x="372" y="317"/>
                  <a:pt x="372" y="317"/>
                  <a:pt x="372" y="317"/>
                </a:cubicBezTo>
                <a:cubicBezTo>
                  <a:pt x="371" y="317"/>
                  <a:pt x="371" y="317"/>
                  <a:pt x="371" y="317"/>
                </a:cubicBezTo>
                <a:cubicBezTo>
                  <a:pt x="371" y="340"/>
                  <a:pt x="372" y="361"/>
                  <a:pt x="372" y="3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80675" tIns="40325" rIns="80675" bIns="40325"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80" name="Google Shape;1480;p60"/>
          <p:cNvSpPr txBox="1"/>
          <p:nvPr/>
        </p:nvSpPr>
        <p:spPr>
          <a:xfrm>
            <a:off x="626411" y="113675"/>
            <a:ext cx="10895030" cy="424732"/>
          </a:xfrm>
          <a:prstGeom prst="rect">
            <a:avLst/>
          </a:prstGeom>
          <a:noFill/>
          <a:ln>
            <a:noFill/>
          </a:ln>
        </p:spPr>
        <p:txBody>
          <a:bodyPr spcFirstLastPara="1" wrap="square" lIns="50900" tIns="50900" rIns="50900" bIns="50900" anchor="t" anchorCtr="0">
            <a:noAutofit/>
          </a:bodyPr>
          <a:lstStyle/>
          <a:p>
            <a:pPr marL="0" marR="0" lvl="0" indent="0" algn="l" rtl="0">
              <a:lnSpc>
                <a:spcPct val="120166"/>
              </a:lnSpc>
              <a:spcBef>
                <a:spcPts val="0"/>
              </a:spcBef>
              <a:spcAft>
                <a:spcPts val="0"/>
              </a:spcAft>
              <a:buClr>
                <a:srgbClr val="3E4043"/>
              </a:buClr>
              <a:buSzPts val="1400"/>
              <a:buFont typeface="Calibri"/>
              <a:buNone/>
            </a:pPr>
            <a:r>
              <a:rPr lang="en-US" sz="2400" b="1" i="0" u="none" strike="noStrike" cap="none">
                <a:solidFill>
                  <a:srgbClr val="3E4043"/>
                </a:solidFill>
                <a:latin typeface="Calibri"/>
                <a:ea typeface="Calibri"/>
                <a:cs typeface="Calibri"/>
                <a:sym typeface="Calibri"/>
              </a:rPr>
              <a:t>A Bounded Dependency Map illustrates the relationship across our solution and the different teams, calling out how dependencies are managed on large scale programs</a:t>
            </a:r>
            <a:endParaRPr sz="1400" b="0" i="0" u="none" strike="noStrike" cap="none">
              <a:solidFill>
                <a:srgbClr val="000000"/>
              </a:solidFill>
              <a:latin typeface="Arial"/>
              <a:ea typeface="Arial"/>
              <a:cs typeface="Arial"/>
              <a:sym typeface="Arial"/>
            </a:endParaRPr>
          </a:p>
        </p:txBody>
      </p:sp>
      <p:sp>
        <p:nvSpPr>
          <p:cNvPr id="1481" name="Google Shape;1481;p60"/>
          <p:cNvSpPr/>
          <p:nvPr/>
        </p:nvSpPr>
        <p:spPr>
          <a:xfrm>
            <a:off x="6626766" y="4347502"/>
            <a:ext cx="1012961" cy="949760"/>
          </a:xfrm>
          <a:prstGeom prst="ellipse">
            <a:avLst/>
          </a:prstGeom>
          <a:noFill/>
          <a:ln w="381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2" name="Google Shape;1482;p60"/>
          <p:cNvSpPr/>
          <p:nvPr/>
        </p:nvSpPr>
        <p:spPr>
          <a:xfrm rot="5400000">
            <a:off x="7152379" y="5222381"/>
            <a:ext cx="546953" cy="149761"/>
          </a:xfrm>
          <a:custGeom>
            <a:avLst/>
            <a:gdLst/>
            <a:ahLst/>
            <a:cxnLst/>
            <a:rect l="l" t="t" r="r" b="b"/>
            <a:pathLst>
              <a:path w="375454" h="215124" extrusionOk="0">
                <a:moveTo>
                  <a:pt x="375454" y="10097"/>
                </a:moveTo>
                <a:cubicBezTo>
                  <a:pt x="353683" y="2524"/>
                  <a:pt x="331912" y="-5049"/>
                  <a:pt x="290262" y="4417"/>
                </a:cubicBezTo>
                <a:cubicBezTo>
                  <a:pt x="248612" y="13883"/>
                  <a:pt x="168152" y="40388"/>
                  <a:pt x="125556" y="66892"/>
                </a:cubicBezTo>
                <a:cubicBezTo>
                  <a:pt x="82960" y="93396"/>
                  <a:pt x="55509" y="138833"/>
                  <a:pt x="34684" y="163444"/>
                </a:cubicBezTo>
                <a:cubicBezTo>
                  <a:pt x="13859" y="188055"/>
                  <a:pt x="4393" y="209826"/>
                  <a:pt x="607" y="214559"/>
                </a:cubicBezTo>
                <a:cubicBezTo>
                  <a:pt x="-3179" y="219292"/>
                  <a:pt x="11966" y="192787"/>
                  <a:pt x="11966" y="191841"/>
                </a:cubicBezTo>
              </a:path>
            </a:pathLst>
          </a:custGeom>
          <a:noFill/>
          <a:ln w="28575" cap="flat" cmpd="sng">
            <a:solidFill>
              <a:srgbClr val="2F5496"/>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83" name="Google Shape;1483;p60"/>
          <p:cNvSpPr/>
          <p:nvPr/>
        </p:nvSpPr>
        <p:spPr>
          <a:xfrm>
            <a:off x="8105439" y="5308109"/>
            <a:ext cx="1012961" cy="949760"/>
          </a:xfrm>
          <a:prstGeom prst="ellipse">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4" name="Google Shape;1484;p60"/>
          <p:cNvSpPr/>
          <p:nvPr/>
        </p:nvSpPr>
        <p:spPr>
          <a:xfrm rot="-1800000" flipH="1">
            <a:off x="7657168" y="5569493"/>
            <a:ext cx="643882" cy="473946"/>
          </a:xfrm>
          <a:custGeom>
            <a:avLst/>
            <a:gdLst/>
            <a:ahLst/>
            <a:cxnLst/>
            <a:rect l="l" t="t" r="r" b="b"/>
            <a:pathLst>
              <a:path w="375454" h="215124" extrusionOk="0">
                <a:moveTo>
                  <a:pt x="375454" y="10097"/>
                </a:moveTo>
                <a:cubicBezTo>
                  <a:pt x="353683" y="2524"/>
                  <a:pt x="331912" y="-5049"/>
                  <a:pt x="290262" y="4417"/>
                </a:cubicBezTo>
                <a:cubicBezTo>
                  <a:pt x="248612" y="13883"/>
                  <a:pt x="168152" y="40388"/>
                  <a:pt x="125556" y="66892"/>
                </a:cubicBezTo>
                <a:cubicBezTo>
                  <a:pt x="82960" y="93396"/>
                  <a:pt x="55509" y="138833"/>
                  <a:pt x="34684" y="163444"/>
                </a:cubicBezTo>
                <a:cubicBezTo>
                  <a:pt x="13859" y="188055"/>
                  <a:pt x="4393" y="209826"/>
                  <a:pt x="607" y="214559"/>
                </a:cubicBezTo>
                <a:cubicBezTo>
                  <a:pt x="-3179" y="219292"/>
                  <a:pt x="11966" y="192787"/>
                  <a:pt x="11966" y="191841"/>
                </a:cubicBezTo>
              </a:path>
            </a:pathLst>
          </a:custGeom>
          <a:noFill/>
          <a:ln w="28575" cap="flat" cmpd="sng">
            <a:solidFill>
              <a:schemeClr val="accent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5"/>
              <a:buFont typeface="Arial"/>
              <a:buNone/>
            </a:pPr>
            <a:endParaRPr sz="1765" b="0" i="0" u="none" strike="noStrike" cap="none">
              <a:solidFill>
                <a:srgbClr val="002776"/>
              </a:solidFill>
              <a:latin typeface="Arial"/>
              <a:ea typeface="Arial"/>
              <a:cs typeface="Arial"/>
              <a:sym typeface="Arial"/>
            </a:endParaRPr>
          </a:p>
        </p:txBody>
      </p:sp>
      <p:sp>
        <p:nvSpPr>
          <p:cNvPr id="1485" name="Google Shape;1485;p60"/>
          <p:cNvSpPr/>
          <p:nvPr/>
        </p:nvSpPr>
        <p:spPr>
          <a:xfrm>
            <a:off x="9251428" y="4657202"/>
            <a:ext cx="1012961" cy="949760"/>
          </a:xfrm>
          <a:prstGeom prst="ellipse">
            <a:avLst/>
          </a:prstGeom>
          <a:noFill/>
          <a:ln w="381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6" name="Google Shape;1486;p60"/>
          <p:cNvSpPr/>
          <p:nvPr/>
        </p:nvSpPr>
        <p:spPr>
          <a:xfrm>
            <a:off x="9697184" y="4956555"/>
            <a:ext cx="1012961" cy="949760"/>
          </a:xfrm>
          <a:prstGeom prst="ellipse">
            <a:avLst/>
          </a:prstGeom>
          <a:noFill/>
          <a:ln w="3810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61"/>
          <p:cNvSpPr txBox="1">
            <a:spLocks noGrp="1"/>
          </p:cNvSpPr>
          <p:nvPr>
            <p:ph type="title"/>
          </p:nvPr>
        </p:nvSpPr>
        <p:spPr>
          <a:xfrm>
            <a:off x="626411" y="214411"/>
            <a:ext cx="10895030" cy="75713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We can use A  Bound Context Map to illustrate a modern, micro-services based solution</a:t>
            </a:r>
            <a:endParaRPr/>
          </a:p>
        </p:txBody>
      </p:sp>
      <p:sp>
        <p:nvSpPr>
          <p:cNvPr id="1492" name="Google Shape;1492;p61"/>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
        <p:nvSpPr>
          <p:cNvPr id="1493" name="Google Shape;1493;p61"/>
          <p:cNvSpPr/>
          <p:nvPr/>
        </p:nvSpPr>
        <p:spPr>
          <a:xfrm>
            <a:off x="730837" y="3585702"/>
            <a:ext cx="2133012" cy="2133012"/>
          </a:xfrm>
          <a:prstGeom prst="ellipse">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Credit Card Plans</a:t>
            </a:r>
            <a:endParaRPr sz="1400" b="0" i="0" u="none" strike="noStrike" cap="none">
              <a:solidFill>
                <a:srgbClr val="000000"/>
              </a:solidFill>
              <a:latin typeface="Arial"/>
              <a:ea typeface="Arial"/>
              <a:cs typeface="Arial"/>
              <a:sym typeface="Arial"/>
            </a:endParaRPr>
          </a:p>
        </p:txBody>
      </p:sp>
      <p:sp>
        <p:nvSpPr>
          <p:cNvPr id="1494" name="Google Shape;1494;p61"/>
          <p:cNvSpPr/>
          <p:nvPr/>
        </p:nvSpPr>
        <p:spPr>
          <a:xfrm>
            <a:off x="4887324" y="2804672"/>
            <a:ext cx="2133012" cy="2133012"/>
          </a:xfrm>
          <a:prstGeom prst="ellipse">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CC Accounts</a:t>
            </a:r>
            <a:endParaRPr sz="1400" b="0" i="0" u="none" strike="noStrike" cap="none">
              <a:solidFill>
                <a:srgbClr val="000000"/>
              </a:solidFill>
              <a:latin typeface="Arial"/>
              <a:ea typeface="Arial"/>
              <a:cs typeface="Arial"/>
              <a:sym typeface="Arial"/>
            </a:endParaRPr>
          </a:p>
        </p:txBody>
      </p:sp>
      <p:sp>
        <p:nvSpPr>
          <p:cNvPr id="1495" name="Google Shape;1495;p61"/>
          <p:cNvSpPr/>
          <p:nvPr/>
        </p:nvSpPr>
        <p:spPr>
          <a:xfrm>
            <a:off x="7890113" y="4204941"/>
            <a:ext cx="2133012" cy="2133012"/>
          </a:xfrm>
          <a:prstGeom prst="ellipse">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Credit Card</a:t>
            </a:r>
            <a:endParaRPr sz="1400" b="0" i="0" u="none" strike="noStrike" cap="none">
              <a:solidFill>
                <a:srgbClr val="000000"/>
              </a:solidFill>
              <a:latin typeface="Arial"/>
              <a:ea typeface="Arial"/>
              <a:cs typeface="Arial"/>
              <a:sym typeface="Arial"/>
            </a:endParaRPr>
          </a:p>
        </p:txBody>
      </p:sp>
      <p:sp>
        <p:nvSpPr>
          <p:cNvPr id="1496" name="Google Shape;1496;p61"/>
          <p:cNvSpPr/>
          <p:nvPr/>
        </p:nvSpPr>
        <p:spPr>
          <a:xfrm>
            <a:off x="9380392" y="1255877"/>
            <a:ext cx="2133012" cy="2133012"/>
          </a:xfrm>
          <a:prstGeom prst="ellipse">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CC Billing</a:t>
            </a:r>
            <a:endParaRPr sz="1400" b="0" i="0" u="none" strike="noStrike" cap="none">
              <a:solidFill>
                <a:srgbClr val="000000"/>
              </a:solidFill>
              <a:latin typeface="Arial"/>
              <a:ea typeface="Arial"/>
              <a:cs typeface="Arial"/>
              <a:sym typeface="Arial"/>
            </a:endParaRPr>
          </a:p>
        </p:txBody>
      </p:sp>
      <p:sp>
        <p:nvSpPr>
          <p:cNvPr id="1497" name="Google Shape;1497;p61"/>
          <p:cNvSpPr/>
          <p:nvPr/>
        </p:nvSpPr>
        <p:spPr>
          <a:xfrm>
            <a:off x="6485670" y="762418"/>
            <a:ext cx="2133012" cy="2133012"/>
          </a:xfrm>
          <a:prstGeom prst="ellipse">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Payments</a:t>
            </a:r>
            <a:endParaRPr sz="1400" b="0" i="0" u="none" strike="noStrike" cap="none">
              <a:solidFill>
                <a:srgbClr val="000000"/>
              </a:solidFill>
              <a:latin typeface="Arial"/>
              <a:ea typeface="Arial"/>
              <a:cs typeface="Arial"/>
              <a:sym typeface="Arial"/>
            </a:endParaRPr>
          </a:p>
        </p:txBody>
      </p:sp>
      <p:sp>
        <p:nvSpPr>
          <p:cNvPr id="1498" name="Google Shape;1498;p61"/>
          <p:cNvSpPr/>
          <p:nvPr/>
        </p:nvSpPr>
        <p:spPr>
          <a:xfrm>
            <a:off x="1585866" y="1214059"/>
            <a:ext cx="2133012" cy="2133012"/>
          </a:xfrm>
          <a:prstGeom prst="ellipse">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Credit Check</a:t>
            </a:r>
            <a:endParaRPr sz="1400" b="0" i="0" u="none" strike="noStrike" cap="none">
              <a:solidFill>
                <a:srgbClr val="000000"/>
              </a:solidFill>
              <a:latin typeface="Arial"/>
              <a:ea typeface="Arial"/>
              <a:cs typeface="Arial"/>
              <a:sym typeface="Arial"/>
            </a:endParaRPr>
          </a:p>
        </p:txBody>
      </p:sp>
      <p:sp>
        <p:nvSpPr>
          <p:cNvPr id="1499" name="Google Shape;1499;p61"/>
          <p:cNvSpPr/>
          <p:nvPr/>
        </p:nvSpPr>
        <p:spPr>
          <a:xfrm>
            <a:off x="1742740" y="1936842"/>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0" name="Google Shape;1500;p61"/>
          <p:cNvSpPr/>
          <p:nvPr/>
        </p:nvSpPr>
        <p:spPr>
          <a:xfrm>
            <a:off x="2110117" y="2717171"/>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1" name="Google Shape;1501;p61"/>
          <p:cNvSpPr/>
          <p:nvPr/>
        </p:nvSpPr>
        <p:spPr>
          <a:xfrm>
            <a:off x="2770939" y="2165653"/>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502" name="Google Shape;1502;p61"/>
          <p:cNvCxnSpPr>
            <a:stCxn id="1500" idx="3"/>
            <a:endCxn id="1501" idx="2"/>
          </p:cNvCxnSpPr>
          <p:nvPr/>
        </p:nvCxnSpPr>
        <p:spPr>
          <a:xfrm rot="10800000" flipH="1">
            <a:off x="2867763" y="2540205"/>
            <a:ext cx="282000" cy="364200"/>
          </a:xfrm>
          <a:prstGeom prst="bentConnector2">
            <a:avLst/>
          </a:prstGeom>
          <a:noFill/>
          <a:ln w="9525" cap="flat" cmpd="sng">
            <a:solidFill>
              <a:schemeClr val="accent1"/>
            </a:solidFill>
            <a:prstDash val="solid"/>
            <a:miter lim="800000"/>
            <a:headEnd type="none" w="sm" len="sm"/>
            <a:tailEnd type="none" w="sm" len="sm"/>
          </a:ln>
        </p:spPr>
      </p:cxnSp>
      <p:cxnSp>
        <p:nvCxnSpPr>
          <p:cNvPr id="1503" name="Google Shape;1503;p61"/>
          <p:cNvCxnSpPr>
            <a:stCxn id="1499" idx="2"/>
            <a:endCxn id="1500" idx="0"/>
          </p:cNvCxnSpPr>
          <p:nvPr/>
        </p:nvCxnSpPr>
        <p:spPr>
          <a:xfrm rot="-5400000" flipH="1">
            <a:off x="2102363" y="2330510"/>
            <a:ext cx="405900" cy="367500"/>
          </a:xfrm>
          <a:prstGeom prst="bentConnector3">
            <a:avLst>
              <a:gd name="adj1" fmla="val 50000"/>
            </a:avLst>
          </a:prstGeom>
          <a:noFill/>
          <a:ln w="9525" cap="flat" cmpd="sng">
            <a:solidFill>
              <a:schemeClr val="accent1"/>
            </a:solidFill>
            <a:prstDash val="solid"/>
            <a:miter lim="800000"/>
            <a:headEnd type="none" w="sm" len="sm"/>
            <a:tailEnd type="none" w="sm" len="sm"/>
          </a:ln>
        </p:spPr>
      </p:cxnSp>
      <p:sp>
        <p:nvSpPr>
          <p:cNvPr id="1504" name="Google Shape;1504;p61"/>
          <p:cNvSpPr/>
          <p:nvPr/>
        </p:nvSpPr>
        <p:spPr>
          <a:xfrm>
            <a:off x="6735080" y="1509818"/>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5" name="Google Shape;1505;p61"/>
          <p:cNvSpPr/>
          <p:nvPr/>
        </p:nvSpPr>
        <p:spPr>
          <a:xfrm>
            <a:off x="7146492" y="2343809"/>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6" name="Google Shape;1506;p61"/>
          <p:cNvSpPr/>
          <p:nvPr/>
        </p:nvSpPr>
        <p:spPr>
          <a:xfrm>
            <a:off x="7676881" y="1843265"/>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507" name="Google Shape;1507;p61"/>
          <p:cNvCxnSpPr>
            <a:stCxn id="1506" idx="0"/>
            <a:endCxn id="1504" idx="3"/>
          </p:cNvCxnSpPr>
          <p:nvPr/>
        </p:nvCxnSpPr>
        <p:spPr>
          <a:xfrm rot="5400000" flipH="1">
            <a:off x="7701104" y="1488665"/>
            <a:ext cx="146100" cy="563100"/>
          </a:xfrm>
          <a:prstGeom prst="bentConnector2">
            <a:avLst/>
          </a:prstGeom>
          <a:noFill/>
          <a:ln w="9525" cap="flat" cmpd="sng">
            <a:solidFill>
              <a:schemeClr val="accent1"/>
            </a:solidFill>
            <a:prstDash val="solid"/>
            <a:miter lim="800000"/>
            <a:headEnd type="none" w="sm" len="sm"/>
            <a:tailEnd type="none" w="sm" len="sm"/>
          </a:ln>
        </p:spPr>
      </p:cxnSp>
      <p:cxnSp>
        <p:nvCxnSpPr>
          <p:cNvPr id="1508" name="Google Shape;1508;p61"/>
          <p:cNvCxnSpPr>
            <a:stCxn id="1504" idx="2"/>
            <a:endCxn id="1505" idx="0"/>
          </p:cNvCxnSpPr>
          <p:nvPr/>
        </p:nvCxnSpPr>
        <p:spPr>
          <a:xfrm rot="-5400000" flipH="1">
            <a:off x="7089753" y="1908436"/>
            <a:ext cx="459600" cy="411300"/>
          </a:xfrm>
          <a:prstGeom prst="bentConnector3">
            <a:avLst>
              <a:gd name="adj1" fmla="val 50000"/>
            </a:avLst>
          </a:prstGeom>
          <a:noFill/>
          <a:ln w="9525" cap="flat" cmpd="sng">
            <a:solidFill>
              <a:schemeClr val="accent1"/>
            </a:solidFill>
            <a:prstDash val="solid"/>
            <a:miter lim="800000"/>
            <a:headEnd type="none" w="sm" len="sm"/>
            <a:tailEnd type="none" w="sm" len="sm"/>
          </a:ln>
        </p:spPr>
      </p:cxnSp>
      <p:sp>
        <p:nvSpPr>
          <p:cNvPr id="1509" name="Google Shape;1509;p61"/>
          <p:cNvSpPr/>
          <p:nvPr/>
        </p:nvSpPr>
        <p:spPr>
          <a:xfrm>
            <a:off x="10591178" y="2010023"/>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0" name="Google Shape;1510;p61"/>
          <p:cNvSpPr/>
          <p:nvPr/>
        </p:nvSpPr>
        <p:spPr>
          <a:xfrm>
            <a:off x="9563879" y="2015261"/>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1" name="Google Shape;1511;p61"/>
          <p:cNvSpPr/>
          <p:nvPr/>
        </p:nvSpPr>
        <p:spPr>
          <a:xfrm>
            <a:off x="10068075" y="2716463"/>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512" name="Google Shape;1512;p61"/>
          <p:cNvCxnSpPr>
            <a:stCxn id="1511" idx="0"/>
            <a:endCxn id="1509" idx="2"/>
          </p:cNvCxnSpPr>
          <p:nvPr/>
        </p:nvCxnSpPr>
        <p:spPr>
          <a:xfrm rot="-5400000">
            <a:off x="10542448" y="2288813"/>
            <a:ext cx="332100" cy="523200"/>
          </a:xfrm>
          <a:prstGeom prst="bentConnector3">
            <a:avLst>
              <a:gd name="adj1" fmla="val 49981"/>
            </a:avLst>
          </a:prstGeom>
          <a:noFill/>
          <a:ln w="9525" cap="flat" cmpd="sng">
            <a:solidFill>
              <a:schemeClr val="accent1"/>
            </a:solidFill>
            <a:prstDash val="solid"/>
            <a:miter lim="800000"/>
            <a:headEnd type="none" w="sm" len="sm"/>
            <a:tailEnd type="none" w="sm" len="sm"/>
          </a:ln>
        </p:spPr>
      </p:cxnSp>
      <p:cxnSp>
        <p:nvCxnSpPr>
          <p:cNvPr id="1513" name="Google Shape;1513;p61"/>
          <p:cNvCxnSpPr>
            <a:stCxn id="1509" idx="1"/>
            <a:endCxn id="1510" idx="3"/>
          </p:cNvCxnSpPr>
          <p:nvPr/>
        </p:nvCxnSpPr>
        <p:spPr>
          <a:xfrm flipH="1">
            <a:off x="10321478" y="2197257"/>
            <a:ext cx="269700" cy="5100"/>
          </a:xfrm>
          <a:prstGeom prst="bentConnector3">
            <a:avLst>
              <a:gd name="adj1" fmla="val 49991"/>
            </a:avLst>
          </a:prstGeom>
          <a:noFill/>
          <a:ln w="9525" cap="flat" cmpd="sng">
            <a:solidFill>
              <a:schemeClr val="accent1"/>
            </a:solidFill>
            <a:prstDash val="solid"/>
            <a:miter lim="800000"/>
            <a:headEnd type="none" w="sm" len="sm"/>
            <a:tailEnd type="none" w="sm" len="sm"/>
          </a:ln>
        </p:spPr>
      </p:cxnSp>
      <p:sp>
        <p:nvSpPr>
          <p:cNvPr id="1514" name="Google Shape;1514;p61"/>
          <p:cNvSpPr/>
          <p:nvPr/>
        </p:nvSpPr>
        <p:spPr>
          <a:xfrm>
            <a:off x="9163252" y="4983177"/>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5" name="Google Shape;1515;p61"/>
          <p:cNvSpPr/>
          <p:nvPr/>
        </p:nvSpPr>
        <p:spPr>
          <a:xfrm>
            <a:off x="8072860" y="5207950"/>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6" name="Google Shape;1516;p61"/>
          <p:cNvSpPr/>
          <p:nvPr/>
        </p:nvSpPr>
        <p:spPr>
          <a:xfrm>
            <a:off x="8907155" y="5582419"/>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517" name="Google Shape;1517;p61"/>
          <p:cNvCxnSpPr>
            <a:stCxn id="1516" idx="1"/>
            <a:endCxn id="1515" idx="2"/>
          </p:cNvCxnSpPr>
          <p:nvPr/>
        </p:nvCxnSpPr>
        <p:spPr>
          <a:xfrm rot="10800000">
            <a:off x="8451755" y="5582453"/>
            <a:ext cx="455400" cy="187200"/>
          </a:xfrm>
          <a:prstGeom prst="bentConnector2">
            <a:avLst/>
          </a:prstGeom>
          <a:noFill/>
          <a:ln w="9525" cap="flat" cmpd="sng">
            <a:solidFill>
              <a:schemeClr val="accent1"/>
            </a:solidFill>
            <a:prstDash val="solid"/>
            <a:miter lim="800000"/>
            <a:headEnd type="none" w="sm" len="sm"/>
            <a:tailEnd type="none" w="sm" len="sm"/>
          </a:ln>
        </p:spPr>
      </p:cxnSp>
      <p:cxnSp>
        <p:nvCxnSpPr>
          <p:cNvPr id="1518" name="Google Shape;1518;p61"/>
          <p:cNvCxnSpPr>
            <a:stCxn id="1514" idx="1"/>
            <a:endCxn id="1515" idx="3"/>
          </p:cNvCxnSpPr>
          <p:nvPr/>
        </p:nvCxnSpPr>
        <p:spPr>
          <a:xfrm flipH="1">
            <a:off x="8830552" y="5170411"/>
            <a:ext cx="332700" cy="224700"/>
          </a:xfrm>
          <a:prstGeom prst="bentConnector3">
            <a:avLst>
              <a:gd name="adj1" fmla="val 50007"/>
            </a:avLst>
          </a:prstGeom>
          <a:noFill/>
          <a:ln w="9525" cap="flat" cmpd="sng">
            <a:solidFill>
              <a:schemeClr val="accent1"/>
            </a:solidFill>
            <a:prstDash val="solid"/>
            <a:miter lim="800000"/>
            <a:headEnd type="none" w="sm" len="sm"/>
            <a:tailEnd type="none" w="sm" len="sm"/>
          </a:ln>
        </p:spPr>
      </p:cxnSp>
      <p:sp>
        <p:nvSpPr>
          <p:cNvPr id="1519" name="Google Shape;1519;p61"/>
          <p:cNvSpPr/>
          <p:nvPr/>
        </p:nvSpPr>
        <p:spPr>
          <a:xfrm>
            <a:off x="922178" y="4589546"/>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0" name="Google Shape;1520;p61"/>
          <p:cNvSpPr/>
          <p:nvPr/>
        </p:nvSpPr>
        <p:spPr>
          <a:xfrm>
            <a:off x="1428157" y="5094378"/>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1" name="Google Shape;1521;p61"/>
          <p:cNvSpPr/>
          <p:nvPr/>
        </p:nvSpPr>
        <p:spPr>
          <a:xfrm>
            <a:off x="1968162" y="4589546"/>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522" name="Google Shape;1522;p61"/>
          <p:cNvCxnSpPr>
            <a:stCxn id="1520" idx="3"/>
            <a:endCxn id="1521" idx="2"/>
          </p:cNvCxnSpPr>
          <p:nvPr/>
        </p:nvCxnSpPr>
        <p:spPr>
          <a:xfrm rot="10800000" flipH="1">
            <a:off x="2185803" y="4963912"/>
            <a:ext cx="161100" cy="317700"/>
          </a:xfrm>
          <a:prstGeom prst="bentConnector2">
            <a:avLst/>
          </a:prstGeom>
          <a:noFill/>
          <a:ln w="9525" cap="flat" cmpd="sng">
            <a:solidFill>
              <a:schemeClr val="accent1"/>
            </a:solidFill>
            <a:prstDash val="solid"/>
            <a:miter lim="800000"/>
            <a:headEnd type="none" w="sm" len="sm"/>
            <a:tailEnd type="none" w="sm" len="sm"/>
          </a:ln>
        </p:spPr>
      </p:cxnSp>
      <p:cxnSp>
        <p:nvCxnSpPr>
          <p:cNvPr id="1523" name="Google Shape;1523;p61"/>
          <p:cNvCxnSpPr>
            <a:stCxn id="1519" idx="2"/>
            <a:endCxn id="1520" idx="1"/>
          </p:cNvCxnSpPr>
          <p:nvPr/>
        </p:nvCxnSpPr>
        <p:spPr>
          <a:xfrm rot="-5400000" flipH="1">
            <a:off x="1205751" y="5059264"/>
            <a:ext cx="317700" cy="127200"/>
          </a:xfrm>
          <a:prstGeom prst="bentConnector2">
            <a:avLst/>
          </a:prstGeom>
          <a:noFill/>
          <a:ln w="9525" cap="flat" cmpd="sng">
            <a:solidFill>
              <a:schemeClr val="accent1"/>
            </a:solidFill>
            <a:prstDash val="solid"/>
            <a:miter lim="800000"/>
            <a:headEnd type="none" w="sm" len="sm"/>
            <a:tailEnd type="none" w="sm" len="sm"/>
          </a:ln>
        </p:spPr>
      </p:cxnSp>
      <p:sp>
        <p:nvSpPr>
          <p:cNvPr id="1524" name="Google Shape;1524;p61"/>
          <p:cNvSpPr/>
          <p:nvPr/>
        </p:nvSpPr>
        <p:spPr>
          <a:xfrm>
            <a:off x="5131208" y="3730901"/>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5" name="Google Shape;1525;p61"/>
          <p:cNvSpPr/>
          <p:nvPr/>
        </p:nvSpPr>
        <p:spPr>
          <a:xfrm>
            <a:off x="5552812" y="4196579"/>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6" name="Google Shape;1526;p61"/>
          <p:cNvSpPr/>
          <p:nvPr/>
        </p:nvSpPr>
        <p:spPr>
          <a:xfrm>
            <a:off x="6121048" y="3586389"/>
            <a:ext cx="757646" cy="374468"/>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527" name="Google Shape;1527;p61"/>
          <p:cNvCxnSpPr>
            <a:stCxn id="1525" idx="3"/>
            <a:endCxn id="1526" idx="2"/>
          </p:cNvCxnSpPr>
          <p:nvPr/>
        </p:nvCxnSpPr>
        <p:spPr>
          <a:xfrm rot="10800000" flipH="1">
            <a:off x="6310458" y="3960813"/>
            <a:ext cx="189300" cy="423000"/>
          </a:xfrm>
          <a:prstGeom prst="bentConnector2">
            <a:avLst/>
          </a:prstGeom>
          <a:noFill/>
          <a:ln w="9525" cap="flat" cmpd="sng">
            <a:solidFill>
              <a:schemeClr val="accent1"/>
            </a:solidFill>
            <a:prstDash val="solid"/>
            <a:miter lim="800000"/>
            <a:headEnd type="none" w="sm" len="sm"/>
            <a:tailEnd type="none" w="sm" len="sm"/>
          </a:ln>
        </p:spPr>
      </p:cxnSp>
      <p:cxnSp>
        <p:nvCxnSpPr>
          <p:cNvPr id="1528" name="Google Shape;1528;p61"/>
          <p:cNvCxnSpPr>
            <a:stCxn id="1524" idx="3"/>
            <a:endCxn id="1526" idx="1"/>
          </p:cNvCxnSpPr>
          <p:nvPr/>
        </p:nvCxnSpPr>
        <p:spPr>
          <a:xfrm rot="10800000" flipH="1">
            <a:off x="5888854" y="3773535"/>
            <a:ext cx="232200" cy="144600"/>
          </a:xfrm>
          <a:prstGeom prst="bentConnector3">
            <a:avLst>
              <a:gd name="adj1" fmla="val 49999"/>
            </a:avLst>
          </a:prstGeom>
          <a:noFill/>
          <a:ln w="9525" cap="flat" cmpd="sng">
            <a:solidFill>
              <a:schemeClr val="accent1"/>
            </a:solidFill>
            <a:prstDash val="solid"/>
            <a:miter lim="800000"/>
            <a:headEnd type="none" w="sm" len="sm"/>
            <a:tailEnd type="none" w="sm" len="sm"/>
          </a:ln>
        </p:spPr>
      </p:cxnSp>
      <p:sp>
        <p:nvSpPr>
          <p:cNvPr id="1529" name="Google Shape;1529;p61"/>
          <p:cNvSpPr/>
          <p:nvPr/>
        </p:nvSpPr>
        <p:spPr>
          <a:xfrm rot="1439173" flipH="1">
            <a:off x="2608393" y="3112114"/>
            <a:ext cx="3416360" cy="3693978"/>
          </a:xfrm>
          <a:prstGeom prst="arc">
            <a:avLst>
              <a:gd name="adj1" fmla="val 16200000"/>
              <a:gd name="adj2" fmla="val 0"/>
            </a:avLst>
          </a:prstGeom>
          <a:noFill/>
          <a:ln w="28575" cap="flat" cmpd="sng">
            <a:solidFill>
              <a:schemeClr val="accent1"/>
            </a:solidFill>
            <a:prstDash val="dashDot"/>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0" name="Google Shape;1530;p61"/>
          <p:cNvSpPr/>
          <p:nvPr/>
        </p:nvSpPr>
        <p:spPr>
          <a:xfrm>
            <a:off x="2895954" y="3515710"/>
            <a:ext cx="601858" cy="387561"/>
          </a:xfrm>
          <a:prstGeom prst="snip1Rect">
            <a:avLst>
              <a:gd name="adj" fmla="val 22287"/>
            </a:avLst>
          </a:prstGeom>
          <a:solidFill>
            <a:srgbClr val="00B0F0"/>
          </a:solidFill>
          <a:ln w="12700" cap="flat" cmpd="sng">
            <a:solidFill>
              <a:srgbClr val="42719B"/>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Event</a:t>
            </a:r>
            <a:endParaRPr sz="1400" b="0" i="0" u="none" strike="noStrike" cap="none">
              <a:solidFill>
                <a:srgbClr val="000000"/>
              </a:solidFill>
              <a:latin typeface="Arial"/>
              <a:ea typeface="Arial"/>
              <a:cs typeface="Arial"/>
              <a:sym typeface="Arial"/>
            </a:endParaRPr>
          </a:p>
        </p:txBody>
      </p:sp>
      <p:sp>
        <p:nvSpPr>
          <p:cNvPr id="1531" name="Google Shape;1531;p61"/>
          <p:cNvSpPr/>
          <p:nvPr/>
        </p:nvSpPr>
        <p:spPr>
          <a:xfrm rot="-1282541">
            <a:off x="2559151" y="1529188"/>
            <a:ext cx="3416360" cy="3693978"/>
          </a:xfrm>
          <a:prstGeom prst="arc">
            <a:avLst>
              <a:gd name="adj1" fmla="val 16200000"/>
              <a:gd name="adj2" fmla="val 0"/>
            </a:avLst>
          </a:prstGeom>
          <a:noFill/>
          <a:ln w="28575" cap="flat" cmpd="sng">
            <a:solidFill>
              <a:schemeClr val="accent1"/>
            </a:solidFill>
            <a:prstDash val="dashDot"/>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2" name="Google Shape;1532;p61"/>
          <p:cNvSpPr/>
          <p:nvPr/>
        </p:nvSpPr>
        <p:spPr>
          <a:xfrm rot="9984147" flipH="1">
            <a:off x="6145025" y="989111"/>
            <a:ext cx="3625361" cy="2855712"/>
          </a:xfrm>
          <a:prstGeom prst="arc">
            <a:avLst>
              <a:gd name="adj1" fmla="val 625830"/>
              <a:gd name="adj2" fmla="val 4064804"/>
            </a:avLst>
          </a:prstGeom>
          <a:noFill/>
          <a:ln w="28575" cap="flat" cmpd="sng">
            <a:solidFill>
              <a:schemeClr val="accent1"/>
            </a:solidFill>
            <a:prstDash val="dashDot"/>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3" name="Google Shape;1533;p61"/>
          <p:cNvSpPr/>
          <p:nvPr/>
        </p:nvSpPr>
        <p:spPr>
          <a:xfrm>
            <a:off x="8869123" y="868063"/>
            <a:ext cx="601858" cy="387561"/>
          </a:xfrm>
          <a:prstGeom prst="snip1Rect">
            <a:avLst>
              <a:gd name="adj" fmla="val 22287"/>
            </a:avLst>
          </a:prstGeom>
          <a:solidFill>
            <a:srgbClr val="00B0F0"/>
          </a:solidFill>
          <a:ln w="12700" cap="flat" cmpd="sng">
            <a:solidFill>
              <a:srgbClr val="42719B"/>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Event</a:t>
            </a:r>
            <a:endParaRPr sz="1400" b="0" i="0" u="none" strike="noStrike" cap="none">
              <a:solidFill>
                <a:srgbClr val="000000"/>
              </a:solidFill>
              <a:latin typeface="Arial"/>
              <a:ea typeface="Arial"/>
              <a:cs typeface="Arial"/>
              <a:sym typeface="Arial"/>
            </a:endParaRPr>
          </a:p>
        </p:txBody>
      </p:sp>
      <p:sp>
        <p:nvSpPr>
          <p:cNvPr id="1534" name="Google Shape;1534;p61"/>
          <p:cNvSpPr/>
          <p:nvPr/>
        </p:nvSpPr>
        <p:spPr>
          <a:xfrm rot="10535468" flipH="1">
            <a:off x="4217467" y="2430953"/>
            <a:ext cx="5523450" cy="1762416"/>
          </a:xfrm>
          <a:prstGeom prst="arc">
            <a:avLst>
              <a:gd name="adj1" fmla="val 16200000"/>
              <a:gd name="adj2" fmla="val 21559702"/>
            </a:avLst>
          </a:prstGeom>
          <a:noFill/>
          <a:ln w="28575" cap="flat" cmpd="sng">
            <a:solidFill>
              <a:schemeClr val="accent1"/>
            </a:solidFill>
            <a:prstDash val="dashDot"/>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5" name="Google Shape;1535;p61"/>
          <p:cNvSpPr/>
          <p:nvPr/>
        </p:nvSpPr>
        <p:spPr>
          <a:xfrm>
            <a:off x="9091930" y="3320883"/>
            <a:ext cx="601858" cy="387561"/>
          </a:xfrm>
          <a:prstGeom prst="snip1Rect">
            <a:avLst>
              <a:gd name="adj" fmla="val 22287"/>
            </a:avLst>
          </a:prstGeom>
          <a:solidFill>
            <a:srgbClr val="00B0F0"/>
          </a:solidFill>
          <a:ln w="12700" cap="flat" cmpd="sng">
            <a:solidFill>
              <a:srgbClr val="42719B"/>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Event</a:t>
            </a:r>
            <a:endParaRPr sz="1400" b="0" i="0" u="none" strike="noStrike" cap="none">
              <a:solidFill>
                <a:srgbClr val="000000"/>
              </a:solidFill>
              <a:latin typeface="Arial"/>
              <a:ea typeface="Arial"/>
              <a:cs typeface="Arial"/>
              <a:sym typeface="Arial"/>
            </a:endParaRPr>
          </a:p>
        </p:txBody>
      </p:sp>
      <p:sp>
        <p:nvSpPr>
          <p:cNvPr id="1536" name="Google Shape;1536;p61"/>
          <p:cNvSpPr/>
          <p:nvPr/>
        </p:nvSpPr>
        <p:spPr>
          <a:xfrm rot="-10168202">
            <a:off x="6668558" y="2261357"/>
            <a:ext cx="2960519" cy="2900383"/>
          </a:xfrm>
          <a:prstGeom prst="arc">
            <a:avLst>
              <a:gd name="adj1" fmla="val 16200000"/>
              <a:gd name="adj2" fmla="val 19321432"/>
            </a:avLst>
          </a:prstGeom>
          <a:noFill/>
          <a:ln w="28575" cap="flat" cmpd="sng">
            <a:solidFill>
              <a:schemeClr val="accent1"/>
            </a:solidFill>
            <a:prstDash val="dashDot"/>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7" name="Google Shape;1537;p61"/>
          <p:cNvSpPr/>
          <p:nvPr/>
        </p:nvSpPr>
        <p:spPr>
          <a:xfrm>
            <a:off x="6848026" y="4765190"/>
            <a:ext cx="601858" cy="387561"/>
          </a:xfrm>
          <a:prstGeom prst="snip1Rect">
            <a:avLst>
              <a:gd name="adj" fmla="val 22287"/>
            </a:avLst>
          </a:prstGeom>
          <a:solidFill>
            <a:srgbClr val="00B0F0"/>
          </a:solidFill>
          <a:ln w="12700" cap="flat" cmpd="sng">
            <a:solidFill>
              <a:srgbClr val="42719B"/>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Event</a:t>
            </a:r>
            <a:endParaRPr sz="1400" b="0" i="0" u="none" strike="noStrike" cap="none">
              <a:solidFill>
                <a:srgbClr val="000000"/>
              </a:solidFill>
              <a:latin typeface="Arial"/>
              <a:ea typeface="Arial"/>
              <a:cs typeface="Arial"/>
              <a:sym typeface="Arial"/>
            </a:endParaRPr>
          </a:p>
        </p:txBody>
      </p:sp>
      <p:sp>
        <p:nvSpPr>
          <p:cNvPr id="1538" name="Google Shape;1538;p61"/>
          <p:cNvSpPr/>
          <p:nvPr/>
        </p:nvSpPr>
        <p:spPr>
          <a:xfrm rot="4876365">
            <a:off x="8561978" y="2487182"/>
            <a:ext cx="2197825" cy="2153181"/>
          </a:xfrm>
          <a:prstGeom prst="arc">
            <a:avLst>
              <a:gd name="adj1" fmla="val 16200000"/>
              <a:gd name="adj2" fmla="val 0"/>
            </a:avLst>
          </a:prstGeom>
          <a:noFill/>
          <a:ln w="28575" cap="flat" cmpd="sng">
            <a:solidFill>
              <a:schemeClr val="accent1"/>
            </a:solidFill>
            <a:prstDash val="dashDot"/>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9" name="Google Shape;1539;p61"/>
          <p:cNvSpPr/>
          <p:nvPr/>
        </p:nvSpPr>
        <p:spPr>
          <a:xfrm>
            <a:off x="10205823" y="4157051"/>
            <a:ext cx="601858" cy="387561"/>
          </a:xfrm>
          <a:prstGeom prst="snip1Rect">
            <a:avLst>
              <a:gd name="adj" fmla="val 22287"/>
            </a:avLst>
          </a:prstGeom>
          <a:solidFill>
            <a:srgbClr val="00B0F0"/>
          </a:solidFill>
          <a:ln w="12700" cap="flat" cmpd="sng">
            <a:solidFill>
              <a:srgbClr val="42719B"/>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Event</a:t>
            </a:r>
            <a:endParaRPr sz="1400" b="0" i="0" u="none" strike="noStrike" cap="none">
              <a:solidFill>
                <a:srgbClr val="000000"/>
              </a:solidFill>
              <a:latin typeface="Arial"/>
              <a:ea typeface="Arial"/>
              <a:cs typeface="Arial"/>
              <a:sym typeface="Arial"/>
            </a:endParaRPr>
          </a:p>
        </p:txBody>
      </p:sp>
      <p:sp>
        <p:nvSpPr>
          <p:cNvPr id="1540" name="Google Shape;1540;p61"/>
          <p:cNvSpPr/>
          <p:nvPr/>
        </p:nvSpPr>
        <p:spPr>
          <a:xfrm>
            <a:off x="5175833" y="2033496"/>
            <a:ext cx="601858" cy="387561"/>
          </a:xfrm>
          <a:prstGeom prst="snip1Rect">
            <a:avLst>
              <a:gd name="adj" fmla="val 22287"/>
            </a:avLst>
          </a:prstGeom>
          <a:solidFill>
            <a:srgbClr val="00B0F0"/>
          </a:solidFill>
          <a:ln w="12700" cap="flat" cmpd="sng">
            <a:solidFill>
              <a:srgbClr val="42719B"/>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Event</a:t>
            </a:r>
            <a:endParaRPr sz="1400" b="0" i="0" u="none" strike="noStrike" cap="none">
              <a:solidFill>
                <a:srgbClr val="000000"/>
              </a:solidFill>
              <a:latin typeface="Arial"/>
              <a:ea typeface="Arial"/>
              <a:cs typeface="Arial"/>
              <a:sym typeface="Arial"/>
            </a:endParaRPr>
          </a:p>
        </p:txBody>
      </p:sp>
      <p:sp>
        <p:nvSpPr>
          <p:cNvPr id="1541" name="Google Shape;1541;p61"/>
          <p:cNvSpPr/>
          <p:nvPr/>
        </p:nvSpPr>
        <p:spPr>
          <a:xfrm rot="1439173" flipH="1">
            <a:off x="6235988" y="1791663"/>
            <a:ext cx="3416360" cy="3693978"/>
          </a:xfrm>
          <a:prstGeom prst="arc">
            <a:avLst>
              <a:gd name="adj1" fmla="val 20363984"/>
              <a:gd name="adj2" fmla="val 0"/>
            </a:avLst>
          </a:prstGeom>
          <a:noFill/>
          <a:ln w="28575" cap="flat" cmpd="sng">
            <a:solidFill>
              <a:schemeClr val="accent1"/>
            </a:solidFill>
            <a:prstDash val="dashDot"/>
            <a:miter lim="800000"/>
            <a:headEnd type="triangle" w="lg" len="lg"/>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2" name="Google Shape;1542;p61"/>
          <p:cNvSpPr/>
          <p:nvPr/>
        </p:nvSpPr>
        <p:spPr>
          <a:xfrm>
            <a:off x="6566127" y="2642922"/>
            <a:ext cx="601858" cy="387561"/>
          </a:xfrm>
          <a:prstGeom prst="snip1Rect">
            <a:avLst>
              <a:gd name="adj" fmla="val 22287"/>
            </a:avLst>
          </a:prstGeom>
          <a:solidFill>
            <a:srgbClr val="00B0F0"/>
          </a:solidFill>
          <a:ln w="12700" cap="flat" cmpd="sng">
            <a:solidFill>
              <a:srgbClr val="42719B"/>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Event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cxnSp>
        <p:nvCxnSpPr>
          <p:cNvPr id="1547" name="Google Shape;1547;p62"/>
          <p:cNvCxnSpPr>
            <a:stCxn id="1548" idx="0"/>
            <a:endCxn id="1549" idx="2"/>
          </p:cNvCxnSpPr>
          <p:nvPr/>
        </p:nvCxnSpPr>
        <p:spPr>
          <a:xfrm rot="-5400000">
            <a:off x="2655452" y="2405496"/>
            <a:ext cx="2535300" cy="3058500"/>
          </a:xfrm>
          <a:prstGeom prst="bentConnector3">
            <a:avLst>
              <a:gd name="adj1" fmla="val 50002"/>
            </a:avLst>
          </a:prstGeom>
          <a:noFill/>
          <a:ln w="50800" cap="flat" cmpd="sng">
            <a:solidFill>
              <a:schemeClr val="accent1"/>
            </a:solidFill>
            <a:prstDash val="solid"/>
            <a:miter lim="800000"/>
            <a:headEnd type="none" w="sm" len="sm"/>
            <a:tailEnd type="triangle" w="med" len="med"/>
          </a:ln>
        </p:spPr>
      </p:cxnSp>
      <p:grpSp>
        <p:nvGrpSpPr>
          <p:cNvPr id="1550" name="Google Shape;1550;p62"/>
          <p:cNvGrpSpPr/>
          <p:nvPr/>
        </p:nvGrpSpPr>
        <p:grpSpPr>
          <a:xfrm>
            <a:off x="620395" y="1195038"/>
            <a:ext cx="2244014" cy="1471952"/>
            <a:chOff x="1923690" y="1932317"/>
            <a:chExt cx="3071007" cy="1526875"/>
          </a:xfrm>
        </p:grpSpPr>
        <p:sp>
          <p:nvSpPr>
            <p:cNvPr id="1551" name="Google Shape;1551;p62"/>
            <p:cNvSpPr/>
            <p:nvPr/>
          </p:nvSpPr>
          <p:spPr>
            <a:xfrm>
              <a:off x="1923691" y="2199736"/>
              <a:ext cx="1784466"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Uses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1552" name="Google Shape;1552;p62"/>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Customer</a:t>
              </a:r>
              <a:endParaRPr sz="1800" b="0" i="0" u="none" strike="noStrike" cap="none">
                <a:solidFill>
                  <a:schemeClr val="dk1"/>
                </a:solidFill>
                <a:latin typeface="Calibri"/>
                <a:ea typeface="Calibri"/>
                <a:cs typeface="Calibri"/>
                <a:sym typeface="Calibri"/>
              </a:endParaRPr>
            </a:p>
          </p:txBody>
        </p:sp>
        <p:sp>
          <p:nvSpPr>
            <p:cNvPr id="1553" name="Google Shape;1553;p62"/>
            <p:cNvSpPr/>
            <p:nvPr/>
          </p:nvSpPr>
          <p:spPr>
            <a:xfrm>
              <a:off x="3708161" y="2199736"/>
              <a:ext cx="1286536"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Account</a:t>
              </a:r>
              <a:endParaRPr sz="1400" b="0" i="0" u="none" strike="noStrike" cap="none">
                <a:solidFill>
                  <a:srgbClr val="000000"/>
                </a:solidFill>
                <a:latin typeface="Arial"/>
                <a:ea typeface="Arial"/>
                <a:cs typeface="Arial"/>
                <a:sym typeface="Arial"/>
              </a:endParaRPr>
            </a:p>
          </p:txBody>
        </p:sp>
      </p:grpSp>
      <p:grpSp>
        <p:nvGrpSpPr>
          <p:cNvPr id="1554" name="Google Shape;1554;p62"/>
          <p:cNvGrpSpPr/>
          <p:nvPr/>
        </p:nvGrpSpPr>
        <p:grpSpPr>
          <a:xfrm>
            <a:off x="9747160" y="1195732"/>
            <a:ext cx="2244014" cy="1471952"/>
            <a:chOff x="1923690" y="1932317"/>
            <a:chExt cx="3071006" cy="1526875"/>
          </a:xfrm>
        </p:grpSpPr>
        <p:sp>
          <p:nvSpPr>
            <p:cNvPr id="1555" name="Google Shape;1555;p62"/>
            <p:cNvSpPr/>
            <p:nvPr/>
          </p:nvSpPr>
          <p:spPr>
            <a:xfrm>
              <a:off x="1923690" y="2199736"/>
              <a:ext cx="181555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Calc and Rate CC Transaction through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Reoccurring price for a collection of </a:t>
              </a:r>
              <a:endParaRPr sz="1400" b="0" i="0" u="none" strike="noStrike" cap="none">
                <a:solidFill>
                  <a:srgbClr val="000000"/>
                </a:solidFill>
                <a:latin typeface="Arial"/>
                <a:ea typeface="Arial"/>
                <a:cs typeface="Arial"/>
                <a:sym typeface="Arial"/>
              </a:endParaRPr>
            </a:p>
          </p:txBody>
        </p:sp>
        <p:sp>
          <p:nvSpPr>
            <p:cNvPr id="1556" name="Google Shape;1556;p62"/>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Plan</a:t>
              </a:r>
              <a:endParaRPr sz="1800" b="0" i="0" u="none" strike="noStrike" cap="none">
                <a:solidFill>
                  <a:schemeClr val="dk1"/>
                </a:solidFill>
                <a:latin typeface="Calibri"/>
                <a:ea typeface="Calibri"/>
                <a:cs typeface="Calibri"/>
                <a:sym typeface="Calibri"/>
              </a:endParaRPr>
            </a:p>
          </p:txBody>
        </p:sp>
        <p:sp>
          <p:nvSpPr>
            <p:cNvPr id="1557" name="Google Shape;1557;p62"/>
            <p:cNvSpPr/>
            <p:nvPr/>
          </p:nvSpPr>
          <p:spPr>
            <a:xfrm>
              <a:off x="3739252" y="2199736"/>
              <a:ext cx="125544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Plan Features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Plan Features</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1558" name="Google Shape;1558;p62"/>
          <p:cNvGrpSpPr/>
          <p:nvPr/>
        </p:nvGrpSpPr>
        <p:grpSpPr>
          <a:xfrm>
            <a:off x="9747159" y="5025742"/>
            <a:ext cx="2244013" cy="1471952"/>
            <a:chOff x="1923690" y="1932317"/>
            <a:chExt cx="3071005" cy="1526875"/>
          </a:xfrm>
        </p:grpSpPr>
        <p:sp>
          <p:nvSpPr>
            <p:cNvPr id="1559" name="Google Shape;1559;p62"/>
            <p:cNvSpPr/>
            <p:nvPr/>
          </p:nvSpPr>
          <p:spPr>
            <a:xfrm>
              <a:off x="1923691" y="2199736"/>
              <a:ext cx="1820970"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Calculates Transactions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Provides Calc Method &amp; Rate for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1560" name="Google Shape;1560;p62"/>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Plan Features</a:t>
              </a:r>
              <a:endParaRPr sz="1800" b="0" i="0" u="none" strike="noStrike" cap="none">
                <a:solidFill>
                  <a:schemeClr val="dk1"/>
                </a:solidFill>
                <a:latin typeface="Calibri"/>
                <a:ea typeface="Calibri"/>
                <a:cs typeface="Calibri"/>
                <a:sym typeface="Calibri"/>
              </a:endParaRPr>
            </a:p>
          </p:txBody>
        </p:sp>
        <p:sp>
          <p:nvSpPr>
            <p:cNvPr id="1561" name="Google Shape;1561;p62"/>
            <p:cNvSpPr/>
            <p:nvPr/>
          </p:nvSpPr>
          <p:spPr>
            <a:xfrm>
              <a:off x="3744664" y="2199736"/>
              <a:ext cx="1250031"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Transaction</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Plan</a:t>
              </a:r>
              <a:endParaRPr sz="1400" b="0" i="0" u="none" strike="noStrike" cap="none">
                <a:solidFill>
                  <a:srgbClr val="000000"/>
                </a:solidFill>
                <a:latin typeface="Arial"/>
                <a:ea typeface="Arial"/>
                <a:cs typeface="Arial"/>
                <a:sym typeface="Arial"/>
              </a:endParaRPr>
            </a:p>
          </p:txBody>
        </p:sp>
      </p:grpSp>
      <p:sp>
        <p:nvSpPr>
          <p:cNvPr id="1562" name="Google Shape;1562;p62"/>
          <p:cNvSpPr/>
          <p:nvPr/>
        </p:nvSpPr>
        <p:spPr>
          <a:xfrm>
            <a:off x="10713611" y="2702299"/>
            <a:ext cx="311109" cy="311109"/>
          </a:xfrm>
          <a:prstGeom prst="diamond">
            <a:avLst/>
          </a:prstGeom>
          <a:solidFill>
            <a:schemeClr val="lt1"/>
          </a:solid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1563" name="Google Shape;1563;p62"/>
          <p:cNvCxnSpPr>
            <a:stCxn id="1562" idx="2"/>
            <a:endCxn id="1560" idx="0"/>
          </p:cNvCxnSpPr>
          <p:nvPr/>
        </p:nvCxnSpPr>
        <p:spPr>
          <a:xfrm rot="-5400000" flipH="1">
            <a:off x="9863265" y="4019308"/>
            <a:ext cx="2012400" cy="600"/>
          </a:xfrm>
          <a:prstGeom prst="bentConnector3">
            <a:avLst>
              <a:gd name="adj1" fmla="val 49998"/>
            </a:avLst>
          </a:prstGeom>
          <a:noFill/>
          <a:ln w="50800" cap="flat" cmpd="sng">
            <a:solidFill>
              <a:schemeClr val="accent1"/>
            </a:solidFill>
            <a:prstDash val="solid"/>
            <a:miter lim="800000"/>
            <a:headEnd type="none" w="sm" len="sm"/>
            <a:tailEnd type="triangle" w="med" len="med"/>
          </a:ln>
        </p:spPr>
      </p:cxnSp>
      <p:cxnSp>
        <p:nvCxnSpPr>
          <p:cNvPr id="1564" name="Google Shape;1564;p62"/>
          <p:cNvCxnSpPr>
            <a:stCxn id="1565" idx="3"/>
            <a:endCxn id="1559" idx="1"/>
          </p:cNvCxnSpPr>
          <p:nvPr/>
        </p:nvCxnSpPr>
        <p:spPr>
          <a:xfrm>
            <a:off x="7043774" y="5885996"/>
            <a:ext cx="2703300" cy="4500"/>
          </a:xfrm>
          <a:prstGeom prst="bentConnector3">
            <a:avLst>
              <a:gd name="adj1" fmla="val 50002"/>
            </a:avLst>
          </a:prstGeom>
          <a:noFill/>
          <a:ln w="50800" cap="flat" cmpd="sng">
            <a:solidFill>
              <a:schemeClr val="accent1"/>
            </a:solidFill>
            <a:prstDash val="solid"/>
            <a:miter lim="800000"/>
            <a:headEnd type="none" w="sm" len="sm"/>
            <a:tailEnd type="triangle" w="med" len="med"/>
          </a:ln>
        </p:spPr>
      </p:cxnSp>
      <p:grpSp>
        <p:nvGrpSpPr>
          <p:cNvPr id="1566" name="Google Shape;1566;p62"/>
          <p:cNvGrpSpPr/>
          <p:nvPr/>
        </p:nvGrpSpPr>
        <p:grpSpPr>
          <a:xfrm>
            <a:off x="4789158" y="1195732"/>
            <a:ext cx="2244013" cy="1471258"/>
            <a:chOff x="1923690" y="1932317"/>
            <a:chExt cx="3071005" cy="1526155"/>
          </a:xfrm>
        </p:grpSpPr>
        <p:sp>
          <p:nvSpPr>
            <p:cNvPr id="1549" name="Google Shape;1549;p62"/>
            <p:cNvSpPr/>
            <p:nvPr/>
          </p:nvSpPr>
          <p:spPr>
            <a:xfrm>
              <a:off x="1923691" y="2199735"/>
              <a:ext cx="1815558" cy="1258735"/>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Based On Plan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For 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Track Activity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Accessed through a </a:t>
              </a:r>
              <a:endParaRPr sz="1400" b="0" i="0" u="none" strike="noStrike" cap="none">
                <a:solidFill>
                  <a:srgbClr val="000000"/>
                </a:solidFill>
                <a:latin typeface="Arial"/>
                <a:ea typeface="Arial"/>
                <a:cs typeface="Arial"/>
                <a:sym typeface="Arial"/>
              </a:endParaRPr>
            </a:p>
          </p:txBody>
        </p:sp>
        <p:sp>
          <p:nvSpPr>
            <p:cNvPr id="1567" name="Google Shape;1567;p62"/>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Account</a:t>
              </a:r>
              <a:endParaRPr sz="1800" b="0" i="0" u="none" strike="noStrike" cap="none">
                <a:solidFill>
                  <a:schemeClr val="dk1"/>
                </a:solidFill>
                <a:latin typeface="Calibri"/>
                <a:ea typeface="Calibri"/>
                <a:cs typeface="Calibri"/>
                <a:sym typeface="Calibri"/>
              </a:endParaRPr>
            </a:p>
          </p:txBody>
        </p:sp>
        <p:sp>
          <p:nvSpPr>
            <p:cNvPr id="1568" name="Google Shape;1568;p62"/>
            <p:cNvSpPr/>
            <p:nvPr/>
          </p:nvSpPr>
          <p:spPr>
            <a:xfrm>
              <a:off x="3739254" y="2199736"/>
              <a:ext cx="1255441" cy="125873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Plan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Transaction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Credit Card</a:t>
              </a:r>
              <a:endParaRPr sz="1050" b="0" i="0" u="none" strike="noStrike" cap="none">
                <a:solidFill>
                  <a:schemeClr val="dk1"/>
                </a:solidFill>
                <a:latin typeface="Calibri"/>
                <a:ea typeface="Calibri"/>
                <a:cs typeface="Calibri"/>
                <a:sym typeface="Calibri"/>
              </a:endParaRPr>
            </a:p>
          </p:txBody>
        </p:sp>
      </p:grpSp>
      <p:cxnSp>
        <p:nvCxnSpPr>
          <p:cNvPr id="1569" name="Google Shape;1569;p62"/>
          <p:cNvCxnSpPr>
            <a:stCxn id="1570" idx="1"/>
            <a:endCxn id="1548" idx="3"/>
          </p:cNvCxnSpPr>
          <p:nvPr/>
        </p:nvCxnSpPr>
        <p:spPr>
          <a:xfrm flipH="1">
            <a:off x="2852462" y="5885996"/>
            <a:ext cx="1947300" cy="3600"/>
          </a:xfrm>
          <a:prstGeom prst="bentConnector3">
            <a:avLst>
              <a:gd name="adj1" fmla="val 49998"/>
            </a:avLst>
          </a:prstGeom>
          <a:noFill/>
          <a:ln w="50800" cap="flat" cmpd="sng">
            <a:solidFill>
              <a:schemeClr val="accent1"/>
            </a:solidFill>
            <a:prstDash val="solid"/>
            <a:miter lim="800000"/>
            <a:headEnd type="triangle" w="med" len="med"/>
            <a:tailEnd type="none" w="sm" len="sm"/>
          </a:ln>
        </p:spPr>
      </p:cxnSp>
      <p:cxnSp>
        <p:nvCxnSpPr>
          <p:cNvPr id="1571" name="Google Shape;1571;p62"/>
          <p:cNvCxnSpPr>
            <a:stCxn id="1549" idx="1"/>
            <a:endCxn id="1553" idx="3"/>
          </p:cNvCxnSpPr>
          <p:nvPr/>
        </p:nvCxnSpPr>
        <p:spPr>
          <a:xfrm flipH="1">
            <a:off x="2864359" y="2060259"/>
            <a:ext cx="1924800" cy="600"/>
          </a:xfrm>
          <a:prstGeom prst="bentConnector3">
            <a:avLst>
              <a:gd name="adj1" fmla="val 49999"/>
            </a:avLst>
          </a:prstGeom>
          <a:noFill/>
          <a:ln w="50800" cap="flat" cmpd="sng">
            <a:solidFill>
              <a:schemeClr val="accent1"/>
            </a:solidFill>
            <a:prstDash val="solid"/>
            <a:miter lim="800000"/>
            <a:headEnd type="triangle" w="med" len="med"/>
            <a:tailEnd type="none" w="sm" len="sm"/>
          </a:ln>
        </p:spPr>
      </p:cxnSp>
      <p:cxnSp>
        <p:nvCxnSpPr>
          <p:cNvPr id="1572" name="Google Shape;1572;p62"/>
          <p:cNvCxnSpPr>
            <a:stCxn id="1568" idx="3"/>
            <a:endCxn id="1555" idx="1"/>
          </p:cNvCxnSpPr>
          <p:nvPr/>
        </p:nvCxnSpPr>
        <p:spPr>
          <a:xfrm>
            <a:off x="7033171" y="2060261"/>
            <a:ext cx="2714100" cy="600"/>
          </a:xfrm>
          <a:prstGeom prst="bentConnector3">
            <a:avLst>
              <a:gd name="adj1" fmla="val 49998"/>
            </a:avLst>
          </a:prstGeom>
          <a:noFill/>
          <a:ln w="50800" cap="flat" cmpd="sng">
            <a:solidFill>
              <a:schemeClr val="accent1"/>
            </a:solidFill>
            <a:prstDash val="solid"/>
            <a:miter lim="800000"/>
            <a:headEnd type="none" w="sm" len="sm"/>
            <a:tailEnd type="triangle" w="med" len="med"/>
          </a:ln>
        </p:spPr>
      </p:cxnSp>
      <p:grpSp>
        <p:nvGrpSpPr>
          <p:cNvPr id="1573" name="Google Shape;1573;p62"/>
          <p:cNvGrpSpPr/>
          <p:nvPr/>
        </p:nvGrpSpPr>
        <p:grpSpPr>
          <a:xfrm>
            <a:off x="608520" y="4944596"/>
            <a:ext cx="2244013" cy="1632118"/>
            <a:chOff x="1923690" y="1932317"/>
            <a:chExt cx="3071005" cy="1693018"/>
          </a:xfrm>
        </p:grpSpPr>
        <p:sp>
          <p:nvSpPr>
            <p:cNvPr id="1574" name="Google Shape;1574;p62"/>
            <p:cNvSpPr/>
            <p:nvPr/>
          </p:nvSpPr>
          <p:spPr>
            <a:xfrm>
              <a:off x="1923691" y="2199737"/>
              <a:ext cx="1815558" cy="1425598"/>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Facilitates Transactions For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Used to conduct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a version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an expiry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a verification Cd</a:t>
              </a:r>
              <a:endParaRPr sz="1400" b="0" i="0" u="none" strike="noStrike" cap="none">
                <a:solidFill>
                  <a:srgbClr val="000000"/>
                </a:solidFill>
                <a:latin typeface="Arial"/>
                <a:ea typeface="Arial"/>
                <a:cs typeface="Arial"/>
                <a:sym typeface="Arial"/>
              </a:endParaRPr>
            </a:p>
          </p:txBody>
        </p:sp>
        <p:sp>
          <p:nvSpPr>
            <p:cNvPr id="1548" name="Google Shape;1548;p62"/>
            <p:cNvSpPr/>
            <p:nvPr/>
          </p:nvSpPr>
          <p:spPr>
            <a:xfrm>
              <a:off x="3739254" y="2199736"/>
              <a:ext cx="1255441" cy="142559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Account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Transaction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1575" name="Google Shape;1575;p62"/>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Credit Card</a:t>
              </a:r>
              <a:endParaRPr sz="1800" b="0" i="0" u="none" strike="noStrike" cap="none">
                <a:solidFill>
                  <a:schemeClr val="dk1"/>
                </a:solidFill>
                <a:latin typeface="Calibri"/>
                <a:ea typeface="Calibri"/>
                <a:cs typeface="Calibri"/>
                <a:sym typeface="Calibri"/>
              </a:endParaRPr>
            </a:p>
          </p:txBody>
        </p:sp>
      </p:grpSp>
      <p:sp>
        <p:nvSpPr>
          <p:cNvPr id="1576" name="Google Shape;1576;p62"/>
          <p:cNvSpPr txBox="1"/>
          <p:nvPr/>
        </p:nvSpPr>
        <p:spPr>
          <a:xfrm>
            <a:off x="2864406" y="1628558"/>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577" name="Google Shape;1577;p62"/>
          <p:cNvSpPr txBox="1"/>
          <p:nvPr/>
        </p:nvSpPr>
        <p:spPr>
          <a:xfrm>
            <a:off x="4230069" y="1628558"/>
            <a:ext cx="5325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0..*</a:t>
            </a:r>
            <a:endParaRPr sz="1400" b="0" i="0" u="none" strike="noStrike" cap="none">
              <a:solidFill>
                <a:srgbClr val="000000"/>
              </a:solidFill>
              <a:latin typeface="Arial"/>
              <a:ea typeface="Arial"/>
              <a:cs typeface="Arial"/>
              <a:sym typeface="Arial"/>
            </a:endParaRPr>
          </a:p>
        </p:txBody>
      </p:sp>
      <p:sp>
        <p:nvSpPr>
          <p:cNvPr id="1578" name="Google Shape;1578;p62"/>
          <p:cNvSpPr txBox="1"/>
          <p:nvPr/>
        </p:nvSpPr>
        <p:spPr>
          <a:xfrm>
            <a:off x="7048694" y="1662543"/>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579" name="Google Shape;1579;p62"/>
          <p:cNvSpPr txBox="1"/>
          <p:nvPr/>
        </p:nvSpPr>
        <p:spPr>
          <a:xfrm>
            <a:off x="9468328" y="1662543"/>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580" name="Google Shape;1580;p62"/>
          <p:cNvSpPr txBox="1"/>
          <p:nvPr/>
        </p:nvSpPr>
        <p:spPr>
          <a:xfrm>
            <a:off x="10933682" y="4647167"/>
            <a:ext cx="5325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581" name="Google Shape;1581;p62"/>
          <p:cNvSpPr txBox="1"/>
          <p:nvPr/>
        </p:nvSpPr>
        <p:spPr>
          <a:xfrm>
            <a:off x="1848852" y="4535078"/>
            <a:ext cx="5325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1..2</a:t>
            </a:r>
            <a:endParaRPr sz="1400" b="0" i="0" u="none" strike="noStrike" cap="none">
              <a:solidFill>
                <a:srgbClr val="000000"/>
              </a:solidFill>
              <a:latin typeface="Arial"/>
              <a:ea typeface="Arial"/>
              <a:cs typeface="Arial"/>
              <a:sym typeface="Arial"/>
            </a:endParaRPr>
          </a:p>
        </p:txBody>
      </p:sp>
      <p:sp>
        <p:nvSpPr>
          <p:cNvPr id="1582" name="Google Shape;1582;p62"/>
          <p:cNvSpPr txBox="1"/>
          <p:nvPr/>
        </p:nvSpPr>
        <p:spPr>
          <a:xfrm>
            <a:off x="5091077" y="2636773"/>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583" name="Google Shape;1583;p62"/>
          <p:cNvSpPr txBox="1"/>
          <p:nvPr/>
        </p:nvSpPr>
        <p:spPr>
          <a:xfrm>
            <a:off x="6641095" y="4776067"/>
            <a:ext cx="300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584" name="Google Shape;1584;p62"/>
          <p:cNvSpPr txBox="1"/>
          <p:nvPr/>
        </p:nvSpPr>
        <p:spPr>
          <a:xfrm>
            <a:off x="6651740" y="2636594"/>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585" name="Google Shape;1585;p62"/>
          <p:cNvSpPr txBox="1"/>
          <p:nvPr/>
        </p:nvSpPr>
        <p:spPr>
          <a:xfrm>
            <a:off x="7044521" y="5428659"/>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586" name="Google Shape;1586;p62"/>
          <p:cNvSpPr txBox="1"/>
          <p:nvPr/>
        </p:nvSpPr>
        <p:spPr>
          <a:xfrm>
            <a:off x="9468328" y="5419821"/>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587" name="Google Shape;1587;p62"/>
          <p:cNvSpPr txBox="1"/>
          <p:nvPr/>
        </p:nvSpPr>
        <p:spPr>
          <a:xfrm>
            <a:off x="4280008" y="5465006"/>
            <a:ext cx="5325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0..*</a:t>
            </a:r>
            <a:endParaRPr sz="1400" b="0" i="0" u="none" strike="noStrike" cap="none">
              <a:solidFill>
                <a:srgbClr val="000000"/>
              </a:solidFill>
              <a:latin typeface="Arial"/>
              <a:ea typeface="Arial"/>
              <a:cs typeface="Arial"/>
              <a:sym typeface="Arial"/>
            </a:endParaRPr>
          </a:p>
        </p:txBody>
      </p:sp>
      <p:sp>
        <p:nvSpPr>
          <p:cNvPr id="1588" name="Google Shape;1588;p62"/>
          <p:cNvSpPr txBox="1"/>
          <p:nvPr/>
        </p:nvSpPr>
        <p:spPr>
          <a:xfrm>
            <a:off x="2852030" y="5504009"/>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589" name="Google Shape;1589;p62"/>
          <p:cNvSpPr txBox="1"/>
          <p:nvPr/>
        </p:nvSpPr>
        <p:spPr>
          <a:xfrm>
            <a:off x="3028018" y="4569193"/>
            <a:ext cx="151747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a:t>
            </a:r>
            <a:endParaRPr sz="1400" b="0" i="0" u="none" strike="noStrike" cap="none">
              <a:solidFill>
                <a:srgbClr val="000000"/>
              </a:solidFill>
              <a:latin typeface="Arial"/>
              <a:ea typeface="Arial"/>
              <a:cs typeface="Arial"/>
              <a:sym typeface="Arial"/>
            </a:endParaRPr>
          </a:p>
        </p:txBody>
      </p:sp>
      <p:sp>
        <p:nvSpPr>
          <p:cNvPr id="1590" name="Google Shape;1590;p62"/>
          <p:cNvSpPr txBox="1"/>
          <p:nvPr/>
        </p:nvSpPr>
        <p:spPr>
          <a:xfrm>
            <a:off x="3065368" y="2354944"/>
            <a:ext cx="144520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 Account</a:t>
            </a:r>
            <a:endParaRPr sz="1400" b="0" i="0" u="none" strike="noStrike" cap="none">
              <a:solidFill>
                <a:srgbClr val="000000"/>
              </a:solidFill>
              <a:latin typeface="Arial"/>
              <a:ea typeface="Arial"/>
              <a:cs typeface="Arial"/>
              <a:sym typeface="Arial"/>
            </a:endParaRPr>
          </a:p>
        </p:txBody>
      </p:sp>
      <p:sp>
        <p:nvSpPr>
          <p:cNvPr id="1591" name="Google Shape;1591;p62"/>
          <p:cNvSpPr txBox="1"/>
          <p:nvPr/>
        </p:nvSpPr>
        <p:spPr>
          <a:xfrm>
            <a:off x="9060550" y="3326524"/>
            <a:ext cx="14199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 Plan</a:t>
            </a:r>
            <a:endParaRPr sz="1400" b="0" i="0" u="none" strike="noStrike" cap="none">
              <a:solidFill>
                <a:srgbClr val="000000"/>
              </a:solidFill>
              <a:latin typeface="Arial"/>
              <a:ea typeface="Arial"/>
              <a:cs typeface="Arial"/>
              <a:sym typeface="Arial"/>
            </a:endParaRPr>
          </a:p>
        </p:txBody>
      </p:sp>
      <p:cxnSp>
        <p:nvCxnSpPr>
          <p:cNvPr id="1592" name="Google Shape;1592;p62"/>
          <p:cNvCxnSpPr>
            <a:stCxn id="1565" idx="0"/>
            <a:endCxn id="1568" idx="2"/>
          </p:cNvCxnSpPr>
          <p:nvPr/>
        </p:nvCxnSpPr>
        <p:spPr>
          <a:xfrm rot="-5400000">
            <a:off x="5270531" y="3970199"/>
            <a:ext cx="2607300" cy="900"/>
          </a:xfrm>
          <a:prstGeom prst="bentConnector3">
            <a:avLst>
              <a:gd name="adj1" fmla="val 50000"/>
            </a:avLst>
          </a:prstGeom>
          <a:noFill/>
          <a:ln w="50800" cap="flat" cmpd="sng">
            <a:solidFill>
              <a:schemeClr val="accent1"/>
            </a:solidFill>
            <a:prstDash val="solid"/>
            <a:miter lim="800000"/>
            <a:headEnd type="none" w="sm" len="sm"/>
            <a:tailEnd type="triangle" w="med" len="med"/>
          </a:ln>
        </p:spPr>
      </p:cxnSp>
      <p:grpSp>
        <p:nvGrpSpPr>
          <p:cNvPr id="1593" name="Google Shape;1593;p62"/>
          <p:cNvGrpSpPr/>
          <p:nvPr/>
        </p:nvGrpSpPr>
        <p:grpSpPr>
          <a:xfrm>
            <a:off x="4799761" y="5016499"/>
            <a:ext cx="2244013" cy="1481194"/>
            <a:chOff x="1923690" y="1932317"/>
            <a:chExt cx="3071005" cy="1536462"/>
          </a:xfrm>
        </p:grpSpPr>
        <p:sp>
          <p:nvSpPr>
            <p:cNvPr id="1570" name="Google Shape;1570;p62"/>
            <p:cNvSpPr/>
            <p:nvPr/>
          </p:nvSpPr>
          <p:spPr>
            <a:xfrm>
              <a:off x="1923691" y="2199736"/>
              <a:ext cx="1784463" cy="1269043"/>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Settled Against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Uses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Charged According 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1594" name="Google Shape;1594;p62"/>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Transaction</a:t>
              </a:r>
              <a:endParaRPr sz="1800" b="0" i="0" u="none" strike="noStrike" cap="none">
                <a:solidFill>
                  <a:schemeClr val="dk1"/>
                </a:solidFill>
                <a:latin typeface="Calibri"/>
                <a:ea typeface="Calibri"/>
                <a:cs typeface="Calibri"/>
                <a:sym typeface="Calibri"/>
              </a:endParaRPr>
            </a:p>
          </p:txBody>
        </p:sp>
        <p:sp>
          <p:nvSpPr>
            <p:cNvPr id="1565" name="Google Shape;1565;p62"/>
            <p:cNvSpPr/>
            <p:nvPr/>
          </p:nvSpPr>
          <p:spPr>
            <a:xfrm>
              <a:off x="3708157" y="2199736"/>
              <a:ext cx="1286538" cy="1269043"/>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Account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Credit Card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Plan Feature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4"/>
                                        </p:tgtEl>
                                        <p:attrNameLst>
                                          <p:attrName>style.visibility</p:attrName>
                                        </p:attrNameLst>
                                      </p:cBhvr>
                                      <p:to>
                                        <p:strVal val="visible"/>
                                      </p:to>
                                    </p:set>
                                    <p:animEffect transition="in" filter="fade">
                                      <p:cBhvr>
                                        <p:cTn id="7" dur="500"/>
                                        <p:tgtEl>
                                          <p:spTgt spid="1554"/>
                                        </p:tgtEl>
                                      </p:cBhvr>
                                    </p:animEffect>
                                  </p:childTnLst>
                                </p:cTn>
                              </p:par>
                              <p:par>
                                <p:cTn id="8" presetID="10" presetClass="entr" presetSubtype="0" fill="hold" nodeType="withEffect">
                                  <p:stCondLst>
                                    <p:cond delay="0"/>
                                  </p:stCondLst>
                                  <p:childTnLst>
                                    <p:set>
                                      <p:cBhvr>
                                        <p:cTn id="9" dur="1" fill="hold">
                                          <p:stCondLst>
                                            <p:cond delay="0"/>
                                          </p:stCondLst>
                                        </p:cTn>
                                        <p:tgtEl>
                                          <p:spTgt spid="1562"/>
                                        </p:tgtEl>
                                        <p:attrNameLst>
                                          <p:attrName>style.visibility</p:attrName>
                                        </p:attrNameLst>
                                      </p:cBhvr>
                                      <p:to>
                                        <p:strVal val="visible"/>
                                      </p:to>
                                    </p:set>
                                    <p:animEffect transition="in" filter="fade">
                                      <p:cBhvr>
                                        <p:cTn id="10" dur="500"/>
                                        <p:tgtEl>
                                          <p:spTgt spid="1562"/>
                                        </p:tgtEl>
                                      </p:cBhvr>
                                    </p:animEffect>
                                  </p:childTnLst>
                                </p:cTn>
                              </p:par>
                              <p:par>
                                <p:cTn id="11" presetID="10" presetClass="entr" presetSubtype="0" fill="hold" nodeType="withEffect">
                                  <p:stCondLst>
                                    <p:cond delay="0"/>
                                  </p:stCondLst>
                                  <p:childTnLst>
                                    <p:set>
                                      <p:cBhvr>
                                        <p:cTn id="12" dur="1" fill="hold">
                                          <p:stCondLst>
                                            <p:cond delay="0"/>
                                          </p:stCondLst>
                                        </p:cTn>
                                        <p:tgtEl>
                                          <p:spTgt spid="1563"/>
                                        </p:tgtEl>
                                        <p:attrNameLst>
                                          <p:attrName>style.visibility</p:attrName>
                                        </p:attrNameLst>
                                      </p:cBhvr>
                                      <p:to>
                                        <p:strVal val="visible"/>
                                      </p:to>
                                    </p:set>
                                    <p:animEffect transition="in" filter="fade">
                                      <p:cBhvr>
                                        <p:cTn id="13" dur="500"/>
                                        <p:tgtEl>
                                          <p:spTgt spid="1563"/>
                                        </p:tgtEl>
                                      </p:cBhvr>
                                    </p:animEffect>
                                  </p:childTnLst>
                                </p:cTn>
                              </p:par>
                              <p:par>
                                <p:cTn id="14" presetID="10" presetClass="entr" presetSubtype="0" fill="hold" nodeType="withEffect">
                                  <p:stCondLst>
                                    <p:cond delay="0"/>
                                  </p:stCondLst>
                                  <p:childTnLst>
                                    <p:set>
                                      <p:cBhvr>
                                        <p:cTn id="15" dur="1" fill="hold">
                                          <p:stCondLst>
                                            <p:cond delay="0"/>
                                          </p:stCondLst>
                                        </p:cTn>
                                        <p:tgtEl>
                                          <p:spTgt spid="1580"/>
                                        </p:tgtEl>
                                        <p:attrNameLst>
                                          <p:attrName>style.visibility</p:attrName>
                                        </p:attrNameLst>
                                      </p:cBhvr>
                                      <p:to>
                                        <p:strVal val="visible"/>
                                      </p:to>
                                    </p:set>
                                    <p:animEffect transition="in" filter="fade">
                                      <p:cBhvr>
                                        <p:cTn id="16" dur="500"/>
                                        <p:tgtEl>
                                          <p:spTgt spid="1580"/>
                                        </p:tgtEl>
                                      </p:cBhvr>
                                    </p:animEffect>
                                  </p:childTnLst>
                                </p:cTn>
                              </p:par>
                              <p:par>
                                <p:cTn id="17" presetID="10" presetClass="entr" presetSubtype="0" fill="hold" nodeType="withEffect">
                                  <p:stCondLst>
                                    <p:cond delay="0"/>
                                  </p:stCondLst>
                                  <p:childTnLst>
                                    <p:set>
                                      <p:cBhvr>
                                        <p:cTn id="18" dur="1" fill="hold">
                                          <p:stCondLst>
                                            <p:cond delay="0"/>
                                          </p:stCondLst>
                                        </p:cTn>
                                        <p:tgtEl>
                                          <p:spTgt spid="1558"/>
                                        </p:tgtEl>
                                        <p:attrNameLst>
                                          <p:attrName>style.visibility</p:attrName>
                                        </p:attrNameLst>
                                      </p:cBhvr>
                                      <p:to>
                                        <p:strVal val="visible"/>
                                      </p:to>
                                    </p:set>
                                    <p:animEffect transition="in" filter="fade">
                                      <p:cBhvr>
                                        <p:cTn id="19" dur="500"/>
                                        <p:tgtEl>
                                          <p:spTgt spid="15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50"/>
                                        </p:tgtEl>
                                        <p:attrNameLst>
                                          <p:attrName>style.visibility</p:attrName>
                                        </p:attrNameLst>
                                      </p:cBhvr>
                                      <p:to>
                                        <p:strVal val="visible"/>
                                      </p:to>
                                    </p:set>
                                    <p:animEffect transition="in" filter="fade">
                                      <p:cBhvr>
                                        <p:cTn id="24" dur="500"/>
                                        <p:tgtEl>
                                          <p:spTgt spid="1550"/>
                                        </p:tgtEl>
                                      </p:cBhvr>
                                    </p:animEffect>
                                  </p:childTnLst>
                                </p:cTn>
                              </p:par>
                              <p:par>
                                <p:cTn id="25" presetID="10" presetClass="entr" presetSubtype="0" fill="hold" nodeType="withEffect">
                                  <p:stCondLst>
                                    <p:cond delay="0"/>
                                  </p:stCondLst>
                                  <p:childTnLst>
                                    <p:set>
                                      <p:cBhvr>
                                        <p:cTn id="26" dur="1" fill="hold">
                                          <p:stCondLst>
                                            <p:cond delay="0"/>
                                          </p:stCondLst>
                                        </p:cTn>
                                        <p:tgtEl>
                                          <p:spTgt spid="1571"/>
                                        </p:tgtEl>
                                        <p:attrNameLst>
                                          <p:attrName>style.visibility</p:attrName>
                                        </p:attrNameLst>
                                      </p:cBhvr>
                                      <p:to>
                                        <p:strVal val="visible"/>
                                      </p:to>
                                    </p:set>
                                    <p:animEffect transition="in" filter="fade">
                                      <p:cBhvr>
                                        <p:cTn id="27" dur="500"/>
                                        <p:tgtEl>
                                          <p:spTgt spid="1571"/>
                                        </p:tgtEl>
                                      </p:cBhvr>
                                    </p:animEffect>
                                  </p:childTnLst>
                                </p:cTn>
                              </p:par>
                              <p:par>
                                <p:cTn id="28" presetID="10" presetClass="entr" presetSubtype="0" fill="hold" nodeType="withEffect">
                                  <p:stCondLst>
                                    <p:cond delay="0"/>
                                  </p:stCondLst>
                                  <p:childTnLst>
                                    <p:set>
                                      <p:cBhvr>
                                        <p:cTn id="29" dur="1" fill="hold">
                                          <p:stCondLst>
                                            <p:cond delay="0"/>
                                          </p:stCondLst>
                                        </p:cTn>
                                        <p:tgtEl>
                                          <p:spTgt spid="1576"/>
                                        </p:tgtEl>
                                        <p:attrNameLst>
                                          <p:attrName>style.visibility</p:attrName>
                                        </p:attrNameLst>
                                      </p:cBhvr>
                                      <p:to>
                                        <p:strVal val="visible"/>
                                      </p:to>
                                    </p:set>
                                    <p:animEffect transition="in" filter="fade">
                                      <p:cBhvr>
                                        <p:cTn id="30" dur="500"/>
                                        <p:tgtEl>
                                          <p:spTgt spid="1576"/>
                                        </p:tgtEl>
                                      </p:cBhvr>
                                    </p:animEffect>
                                  </p:childTnLst>
                                </p:cTn>
                              </p:par>
                              <p:par>
                                <p:cTn id="31" presetID="10" presetClass="entr" presetSubtype="0" fill="hold" nodeType="withEffect">
                                  <p:stCondLst>
                                    <p:cond delay="0"/>
                                  </p:stCondLst>
                                  <p:childTnLst>
                                    <p:set>
                                      <p:cBhvr>
                                        <p:cTn id="32" dur="1" fill="hold">
                                          <p:stCondLst>
                                            <p:cond delay="0"/>
                                          </p:stCondLst>
                                        </p:cTn>
                                        <p:tgtEl>
                                          <p:spTgt spid="1577"/>
                                        </p:tgtEl>
                                        <p:attrNameLst>
                                          <p:attrName>style.visibility</p:attrName>
                                        </p:attrNameLst>
                                      </p:cBhvr>
                                      <p:to>
                                        <p:strVal val="visible"/>
                                      </p:to>
                                    </p:set>
                                    <p:animEffect transition="in" filter="fade">
                                      <p:cBhvr>
                                        <p:cTn id="33" dur="500"/>
                                        <p:tgtEl>
                                          <p:spTgt spid="1577"/>
                                        </p:tgtEl>
                                      </p:cBhvr>
                                    </p:animEffect>
                                  </p:childTnLst>
                                </p:cTn>
                              </p:par>
                              <p:par>
                                <p:cTn id="34" presetID="10" presetClass="entr" presetSubtype="0" fill="hold" nodeType="withEffect">
                                  <p:stCondLst>
                                    <p:cond delay="0"/>
                                  </p:stCondLst>
                                  <p:childTnLst>
                                    <p:set>
                                      <p:cBhvr>
                                        <p:cTn id="35" dur="1" fill="hold">
                                          <p:stCondLst>
                                            <p:cond delay="0"/>
                                          </p:stCondLst>
                                        </p:cTn>
                                        <p:tgtEl>
                                          <p:spTgt spid="1566"/>
                                        </p:tgtEl>
                                        <p:attrNameLst>
                                          <p:attrName>style.visibility</p:attrName>
                                        </p:attrNameLst>
                                      </p:cBhvr>
                                      <p:to>
                                        <p:strVal val="visible"/>
                                      </p:to>
                                    </p:set>
                                    <p:animEffect transition="in" filter="fade">
                                      <p:cBhvr>
                                        <p:cTn id="36" dur="500"/>
                                        <p:tgtEl>
                                          <p:spTgt spid="15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78"/>
                                        </p:tgtEl>
                                        <p:attrNameLst>
                                          <p:attrName>style.visibility</p:attrName>
                                        </p:attrNameLst>
                                      </p:cBhvr>
                                      <p:to>
                                        <p:strVal val="visible"/>
                                      </p:to>
                                    </p:set>
                                    <p:animEffect transition="in" filter="fade">
                                      <p:cBhvr>
                                        <p:cTn id="41" dur="500"/>
                                        <p:tgtEl>
                                          <p:spTgt spid="1578"/>
                                        </p:tgtEl>
                                      </p:cBhvr>
                                    </p:animEffect>
                                  </p:childTnLst>
                                </p:cTn>
                              </p:par>
                              <p:par>
                                <p:cTn id="42" presetID="10" presetClass="entr" presetSubtype="0" fill="hold" nodeType="withEffect">
                                  <p:stCondLst>
                                    <p:cond delay="0"/>
                                  </p:stCondLst>
                                  <p:childTnLst>
                                    <p:set>
                                      <p:cBhvr>
                                        <p:cTn id="43" dur="1" fill="hold">
                                          <p:stCondLst>
                                            <p:cond delay="0"/>
                                          </p:stCondLst>
                                        </p:cTn>
                                        <p:tgtEl>
                                          <p:spTgt spid="1579"/>
                                        </p:tgtEl>
                                        <p:attrNameLst>
                                          <p:attrName>style.visibility</p:attrName>
                                        </p:attrNameLst>
                                      </p:cBhvr>
                                      <p:to>
                                        <p:strVal val="visible"/>
                                      </p:to>
                                    </p:set>
                                    <p:animEffect transition="in" filter="fade">
                                      <p:cBhvr>
                                        <p:cTn id="44" dur="500"/>
                                        <p:tgtEl>
                                          <p:spTgt spid="1579"/>
                                        </p:tgtEl>
                                      </p:cBhvr>
                                    </p:animEffect>
                                  </p:childTnLst>
                                </p:cTn>
                              </p:par>
                              <p:par>
                                <p:cTn id="45" presetID="10" presetClass="entr" presetSubtype="0" fill="hold" nodeType="withEffect">
                                  <p:stCondLst>
                                    <p:cond delay="0"/>
                                  </p:stCondLst>
                                  <p:childTnLst>
                                    <p:set>
                                      <p:cBhvr>
                                        <p:cTn id="46" dur="1" fill="hold">
                                          <p:stCondLst>
                                            <p:cond delay="0"/>
                                          </p:stCondLst>
                                        </p:cTn>
                                        <p:tgtEl>
                                          <p:spTgt spid="1572"/>
                                        </p:tgtEl>
                                        <p:attrNameLst>
                                          <p:attrName>style.visibility</p:attrName>
                                        </p:attrNameLst>
                                      </p:cBhvr>
                                      <p:to>
                                        <p:strVal val="visible"/>
                                      </p:to>
                                    </p:set>
                                    <p:animEffect transition="in" filter="fade">
                                      <p:cBhvr>
                                        <p:cTn id="47" dur="500"/>
                                        <p:tgtEl>
                                          <p:spTgt spid="157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73"/>
                                        </p:tgtEl>
                                        <p:attrNameLst>
                                          <p:attrName>style.visibility</p:attrName>
                                        </p:attrNameLst>
                                      </p:cBhvr>
                                      <p:to>
                                        <p:strVal val="visible"/>
                                      </p:to>
                                    </p:set>
                                    <p:animEffect transition="in" filter="fade">
                                      <p:cBhvr>
                                        <p:cTn id="52" dur="500"/>
                                        <p:tgtEl>
                                          <p:spTgt spid="1573"/>
                                        </p:tgtEl>
                                      </p:cBhvr>
                                    </p:animEffect>
                                  </p:childTnLst>
                                </p:cTn>
                              </p:par>
                              <p:par>
                                <p:cTn id="53" presetID="10" presetClass="entr" presetSubtype="0" fill="hold" nodeType="withEffect">
                                  <p:stCondLst>
                                    <p:cond delay="0"/>
                                  </p:stCondLst>
                                  <p:childTnLst>
                                    <p:set>
                                      <p:cBhvr>
                                        <p:cTn id="54" dur="1" fill="hold">
                                          <p:stCondLst>
                                            <p:cond delay="0"/>
                                          </p:stCondLst>
                                        </p:cTn>
                                        <p:tgtEl>
                                          <p:spTgt spid="1569"/>
                                        </p:tgtEl>
                                        <p:attrNameLst>
                                          <p:attrName>style.visibility</p:attrName>
                                        </p:attrNameLst>
                                      </p:cBhvr>
                                      <p:to>
                                        <p:strVal val="visible"/>
                                      </p:to>
                                    </p:set>
                                    <p:animEffect transition="in" filter="fade">
                                      <p:cBhvr>
                                        <p:cTn id="55" dur="500"/>
                                        <p:tgtEl>
                                          <p:spTgt spid="1569"/>
                                        </p:tgtEl>
                                      </p:cBhvr>
                                    </p:animEffect>
                                  </p:childTnLst>
                                </p:cTn>
                              </p:par>
                              <p:par>
                                <p:cTn id="56" presetID="10" presetClass="entr" presetSubtype="0" fill="hold" nodeType="withEffect">
                                  <p:stCondLst>
                                    <p:cond delay="0"/>
                                  </p:stCondLst>
                                  <p:childTnLst>
                                    <p:set>
                                      <p:cBhvr>
                                        <p:cTn id="57" dur="1" fill="hold">
                                          <p:stCondLst>
                                            <p:cond delay="0"/>
                                          </p:stCondLst>
                                        </p:cTn>
                                        <p:tgtEl>
                                          <p:spTgt spid="1588"/>
                                        </p:tgtEl>
                                        <p:attrNameLst>
                                          <p:attrName>style.visibility</p:attrName>
                                        </p:attrNameLst>
                                      </p:cBhvr>
                                      <p:to>
                                        <p:strVal val="visible"/>
                                      </p:to>
                                    </p:set>
                                    <p:animEffect transition="in" filter="fade">
                                      <p:cBhvr>
                                        <p:cTn id="58" dur="500"/>
                                        <p:tgtEl>
                                          <p:spTgt spid="1588"/>
                                        </p:tgtEl>
                                      </p:cBhvr>
                                    </p:animEffect>
                                  </p:childTnLst>
                                </p:cTn>
                              </p:par>
                              <p:par>
                                <p:cTn id="59" presetID="10" presetClass="entr" presetSubtype="0" fill="hold" nodeType="withEffect">
                                  <p:stCondLst>
                                    <p:cond delay="0"/>
                                  </p:stCondLst>
                                  <p:childTnLst>
                                    <p:set>
                                      <p:cBhvr>
                                        <p:cTn id="60" dur="1" fill="hold">
                                          <p:stCondLst>
                                            <p:cond delay="0"/>
                                          </p:stCondLst>
                                        </p:cTn>
                                        <p:tgtEl>
                                          <p:spTgt spid="1587"/>
                                        </p:tgtEl>
                                        <p:attrNameLst>
                                          <p:attrName>style.visibility</p:attrName>
                                        </p:attrNameLst>
                                      </p:cBhvr>
                                      <p:to>
                                        <p:strVal val="visible"/>
                                      </p:to>
                                    </p:set>
                                    <p:animEffect transition="in" filter="fade">
                                      <p:cBhvr>
                                        <p:cTn id="61" dur="500"/>
                                        <p:tgtEl>
                                          <p:spTgt spid="1587"/>
                                        </p:tgtEl>
                                      </p:cBhvr>
                                    </p:animEffect>
                                  </p:childTnLst>
                                </p:cTn>
                              </p:par>
                              <p:par>
                                <p:cTn id="62" presetID="10" presetClass="entr" presetSubtype="0" fill="hold" nodeType="withEffect">
                                  <p:stCondLst>
                                    <p:cond delay="0"/>
                                  </p:stCondLst>
                                  <p:childTnLst>
                                    <p:set>
                                      <p:cBhvr>
                                        <p:cTn id="63" dur="1" fill="hold">
                                          <p:stCondLst>
                                            <p:cond delay="0"/>
                                          </p:stCondLst>
                                        </p:cTn>
                                        <p:tgtEl>
                                          <p:spTgt spid="1593"/>
                                        </p:tgtEl>
                                        <p:attrNameLst>
                                          <p:attrName>style.visibility</p:attrName>
                                        </p:attrNameLst>
                                      </p:cBhvr>
                                      <p:to>
                                        <p:strVal val="visible"/>
                                      </p:to>
                                    </p:set>
                                    <p:animEffect transition="in" filter="fade">
                                      <p:cBhvr>
                                        <p:cTn id="64" dur="500"/>
                                        <p:tgtEl>
                                          <p:spTgt spid="159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585"/>
                                        </p:tgtEl>
                                        <p:attrNameLst>
                                          <p:attrName>style.visibility</p:attrName>
                                        </p:attrNameLst>
                                      </p:cBhvr>
                                      <p:to>
                                        <p:strVal val="visible"/>
                                      </p:to>
                                    </p:set>
                                    <p:animEffect transition="in" filter="fade">
                                      <p:cBhvr>
                                        <p:cTn id="69" dur="500"/>
                                        <p:tgtEl>
                                          <p:spTgt spid="1585"/>
                                        </p:tgtEl>
                                      </p:cBhvr>
                                    </p:animEffect>
                                  </p:childTnLst>
                                </p:cTn>
                              </p:par>
                              <p:par>
                                <p:cTn id="70" presetID="10" presetClass="entr" presetSubtype="0" fill="hold" nodeType="withEffect">
                                  <p:stCondLst>
                                    <p:cond delay="0"/>
                                  </p:stCondLst>
                                  <p:childTnLst>
                                    <p:set>
                                      <p:cBhvr>
                                        <p:cTn id="71" dur="1" fill="hold">
                                          <p:stCondLst>
                                            <p:cond delay="0"/>
                                          </p:stCondLst>
                                        </p:cTn>
                                        <p:tgtEl>
                                          <p:spTgt spid="1586"/>
                                        </p:tgtEl>
                                        <p:attrNameLst>
                                          <p:attrName>style.visibility</p:attrName>
                                        </p:attrNameLst>
                                      </p:cBhvr>
                                      <p:to>
                                        <p:strVal val="visible"/>
                                      </p:to>
                                    </p:set>
                                    <p:animEffect transition="in" filter="fade">
                                      <p:cBhvr>
                                        <p:cTn id="72" dur="500"/>
                                        <p:tgtEl>
                                          <p:spTgt spid="1586"/>
                                        </p:tgtEl>
                                      </p:cBhvr>
                                    </p:animEffect>
                                  </p:childTnLst>
                                </p:cTn>
                              </p:par>
                              <p:par>
                                <p:cTn id="73" presetID="10" presetClass="entr" presetSubtype="0" fill="hold" nodeType="withEffect">
                                  <p:stCondLst>
                                    <p:cond delay="0"/>
                                  </p:stCondLst>
                                  <p:childTnLst>
                                    <p:set>
                                      <p:cBhvr>
                                        <p:cTn id="74" dur="1" fill="hold">
                                          <p:stCondLst>
                                            <p:cond delay="0"/>
                                          </p:stCondLst>
                                        </p:cTn>
                                        <p:tgtEl>
                                          <p:spTgt spid="1564"/>
                                        </p:tgtEl>
                                        <p:attrNameLst>
                                          <p:attrName>style.visibility</p:attrName>
                                        </p:attrNameLst>
                                      </p:cBhvr>
                                      <p:to>
                                        <p:strVal val="visible"/>
                                      </p:to>
                                    </p:set>
                                    <p:animEffect transition="in" filter="fade">
                                      <p:cBhvr>
                                        <p:cTn id="75" dur="500"/>
                                        <p:tgtEl>
                                          <p:spTgt spid="156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581"/>
                                        </p:tgtEl>
                                        <p:attrNameLst>
                                          <p:attrName>style.visibility</p:attrName>
                                        </p:attrNameLst>
                                      </p:cBhvr>
                                      <p:to>
                                        <p:strVal val="visible"/>
                                      </p:to>
                                    </p:set>
                                    <p:animEffect transition="in" filter="fade">
                                      <p:cBhvr>
                                        <p:cTn id="80" dur="500"/>
                                        <p:tgtEl>
                                          <p:spTgt spid="1581"/>
                                        </p:tgtEl>
                                      </p:cBhvr>
                                    </p:animEffect>
                                  </p:childTnLst>
                                </p:cTn>
                              </p:par>
                              <p:par>
                                <p:cTn id="81" presetID="10" presetClass="entr" presetSubtype="0" fill="hold" nodeType="withEffect">
                                  <p:stCondLst>
                                    <p:cond delay="0"/>
                                  </p:stCondLst>
                                  <p:childTnLst>
                                    <p:set>
                                      <p:cBhvr>
                                        <p:cTn id="82" dur="1" fill="hold">
                                          <p:stCondLst>
                                            <p:cond delay="0"/>
                                          </p:stCondLst>
                                        </p:cTn>
                                        <p:tgtEl>
                                          <p:spTgt spid="1582"/>
                                        </p:tgtEl>
                                        <p:attrNameLst>
                                          <p:attrName>style.visibility</p:attrName>
                                        </p:attrNameLst>
                                      </p:cBhvr>
                                      <p:to>
                                        <p:strVal val="visible"/>
                                      </p:to>
                                    </p:set>
                                    <p:animEffect transition="in" filter="fade">
                                      <p:cBhvr>
                                        <p:cTn id="83" dur="500"/>
                                        <p:tgtEl>
                                          <p:spTgt spid="1582"/>
                                        </p:tgtEl>
                                      </p:cBhvr>
                                    </p:animEffect>
                                  </p:childTnLst>
                                </p:cTn>
                              </p:par>
                              <p:par>
                                <p:cTn id="84" presetID="10" presetClass="entr" presetSubtype="0" fill="hold" nodeType="withEffect">
                                  <p:stCondLst>
                                    <p:cond delay="0"/>
                                  </p:stCondLst>
                                  <p:childTnLst>
                                    <p:set>
                                      <p:cBhvr>
                                        <p:cTn id="85" dur="1" fill="hold">
                                          <p:stCondLst>
                                            <p:cond delay="0"/>
                                          </p:stCondLst>
                                        </p:cTn>
                                        <p:tgtEl>
                                          <p:spTgt spid="1547"/>
                                        </p:tgtEl>
                                        <p:attrNameLst>
                                          <p:attrName>style.visibility</p:attrName>
                                        </p:attrNameLst>
                                      </p:cBhvr>
                                      <p:to>
                                        <p:strVal val="visible"/>
                                      </p:to>
                                    </p:set>
                                    <p:animEffect transition="in" filter="fade">
                                      <p:cBhvr>
                                        <p:cTn id="86" dur="500"/>
                                        <p:tgtEl>
                                          <p:spTgt spid="1547"/>
                                        </p:tgtEl>
                                      </p:cBhvr>
                                    </p:animEffect>
                                  </p:childTnLst>
                                </p:cTn>
                              </p:par>
                              <p:par>
                                <p:cTn id="87" presetID="10" presetClass="entr" presetSubtype="0" fill="hold" nodeType="withEffect">
                                  <p:stCondLst>
                                    <p:cond delay="0"/>
                                  </p:stCondLst>
                                  <p:childTnLst>
                                    <p:set>
                                      <p:cBhvr>
                                        <p:cTn id="88" dur="1" fill="hold">
                                          <p:stCondLst>
                                            <p:cond delay="0"/>
                                          </p:stCondLst>
                                        </p:cTn>
                                        <p:tgtEl>
                                          <p:spTgt spid="1592"/>
                                        </p:tgtEl>
                                        <p:attrNameLst>
                                          <p:attrName>style.visibility</p:attrName>
                                        </p:attrNameLst>
                                      </p:cBhvr>
                                      <p:to>
                                        <p:strVal val="visible"/>
                                      </p:to>
                                    </p:set>
                                    <p:animEffect transition="in" filter="fade">
                                      <p:cBhvr>
                                        <p:cTn id="89" dur="500"/>
                                        <p:tgtEl>
                                          <p:spTgt spid="1592"/>
                                        </p:tgtEl>
                                      </p:cBhvr>
                                    </p:animEffect>
                                  </p:childTnLst>
                                </p:cTn>
                              </p:par>
                              <p:par>
                                <p:cTn id="90" presetID="10" presetClass="entr" presetSubtype="0" fill="hold" nodeType="withEffect">
                                  <p:stCondLst>
                                    <p:cond delay="0"/>
                                  </p:stCondLst>
                                  <p:childTnLst>
                                    <p:set>
                                      <p:cBhvr>
                                        <p:cTn id="91" dur="1" fill="hold">
                                          <p:stCondLst>
                                            <p:cond delay="0"/>
                                          </p:stCondLst>
                                        </p:cTn>
                                        <p:tgtEl>
                                          <p:spTgt spid="1584"/>
                                        </p:tgtEl>
                                        <p:attrNameLst>
                                          <p:attrName>style.visibility</p:attrName>
                                        </p:attrNameLst>
                                      </p:cBhvr>
                                      <p:to>
                                        <p:strVal val="visible"/>
                                      </p:to>
                                    </p:set>
                                    <p:animEffect transition="in" filter="fade">
                                      <p:cBhvr>
                                        <p:cTn id="92" dur="500"/>
                                        <p:tgtEl>
                                          <p:spTgt spid="1584"/>
                                        </p:tgtEl>
                                      </p:cBhvr>
                                    </p:animEffect>
                                  </p:childTnLst>
                                </p:cTn>
                              </p:par>
                              <p:par>
                                <p:cTn id="93" presetID="10" presetClass="entr" presetSubtype="0" fill="hold" nodeType="withEffect">
                                  <p:stCondLst>
                                    <p:cond delay="0"/>
                                  </p:stCondLst>
                                  <p:childTnLst>
                                    <p:set>
                                      <p:cBhvr>
                                        <p:cTn id="94" dur="1" fill="hold">
                                          <p:stCondLst>
                                            <p:cond delay="0"/>
                                          </p:stCondLst>
                                        </p:cTn>
                                        <p:tgtEl>
                                          <p:spTgt spid="1583"/>
                                        </p:tgtEl>
                                        <p:attrNameLst>
                                          <p:attrName>style.visibility</p:attrName>
                                        </p:attrNameLst>
                                      </p:cBhvr>
                                      <p:to>
                                        <p:strVal val="visible"/>
                                      </p:to>
                                    </p:set>
                                    <p:animEffect transition="in" filter="fade">
                                      <p:cBhvr>
                                        <p:cTn id="95" dur="500"/>
                                        <p:tgtEl>
                                          <p:spTgt spid="1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63"/>
          <p:cNvSpPr/>
          <p:nvPr/>
        </p:nvSpPr>
        <p:spPr>
          <a:xfrm>
            <a:off x="1" y="0"/>
            <a:ext cx="9222719" cy="3423930"/>
          </a:xfrm>
          <a:custGeom>
            <a:avLst/>
            <a:gdLst/>
            <a:ahLst/>
            <a:cxnLst/>
            <a:rect l="l" t="t" r="r" b="b"/>
            <a:pathLst>
              <a:path w="9222719" h="3423930" extrusionOk="0">
                <a:moveTo>
                  <a:pt x="0" y="0"/>
                </a:moveTo>
                <a:lnTo>
                  <a:pt x="9222719" y="0"/>
                </a:lnTo>
                <a:lnTo>
                  <a:pt x="9210049" y="115286"/>
                </a:lnTo>
                <a:cubicBezTo>
                  <a:pt x="8937274" y="1973702"/>
                  <a:pt x="6668885" y="3423930"/>
                  <a:pt x="3910944" y="3423930"/>
                </a:cubicBezTo>
                <a:cubicBezTo>
                  <a:pt x="2531974" y="3423930"/>
                  <a:pt x="1275392" y="3061373"/>
                  <a:pt x="329455" y="2466514"/>
                </a:cubicBezTo>
                <a:lnTo>
                  <a:pt x="0" y="2239921"/>
                </a:lnTo>
                <a:close/>
              </a:path>
            </a:pathLst>
          </a:custGeom>
          <a:solidFill>
            <a:srgbClr val="FBE4D4"/>
          </a:solidFill>
          <a:ln w="28575"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00" name="Google Shape;1600;p63"/>
          <p:cNvSpPr/>
          <p:nvPr/>
        </p:nvSpPr>
        <p:spPr>
          <a:xfrm>
            <a:off x="0" y="4037281"/>
            <a:ext cx="8727158" cy="2820721"/>
          </a:xfrm>
          <a:custGeom>
            <a:avLst/>
            <a:gdLst/>
            <a:ahLst/>
            <a:cxnLst/>
            <a:rect l="l" t="t" r="r" b="b"/>
            <a:pathLst>
              <a:path w="8727158" h="2820721" extrusionOk="0">
                <a:moveTo>
                  <a:pt x="3554105" y="0"/>
                </a:moveTo>
                <a:cubicBezTo>
                  <a:pt x="5944320" y="0"/>
                  <a:pt x="7966828" y="1089283"/>
                  <a:pt x="8641237" y="2589518"/>
                </a:cubicBezTo>
                <a:lnTo>
                  <a:pt x="8727158" y="2820721"/>
                </a:lnTo>
                <a:lnTo>
                  <a:pt x="0" y="2820721"/>
                </a:lnTo>
                <a:lnTo>
                  <a:pt x="0" y="942184"/>
                </a:lnTo>
                <a:lnTo>
                  <a:pt x="44140" y="913240"/>
                </a:lnTo>
                <a:cubicBezTo>
                  <a:pt x="981458" y="344656"/>
                  <a:pt x="2209609" y="0"/>
                  <a:pt x="3554105" y="0"/>
                </a:cubicBezTo>
                <a:close/>
              </a:path>
            </a:pathLst>
          </a:custGeom>
          <a:solidFill>
            <a:srgbClr val="FBE4D4"/>
          </a:solidFill>
          <a:ln w="28575"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01" name="Google Shape;1601;p63"/>
          <p:cNvSpPr/>
          <p:nvPr/>
        </p:nvSpPr>
        <p:spPr>
          <a:xfrm>
            <a:off x="8838185" y="0"/>
            <a:ext cx="3354773" cy="6858002"/>
          </a:xfrm>
          <a:custGeom>
            <a:avLst/>
            <a:gdLst/>
            <a:ahLst/>
            <a:cxnLst/>
            <a:rect l="l" t="t" r="r" b="b"/>
            <a:pathLst>
              <a:path w="3354773" h="6858002" extrusionOk="0">
                <a:moveTo>
                  <a:pt x="1218314" y="0"/>
                </a:moveTo>
                <a:lnTo>
                  <a:pt x="3354773" y="0"/>
                </a:lnTo>
                <a:lnTo>
                  <a:pt x="3354773" y="6858002"/>
                </a:lnTo>
                <a:lnTo>
                  <a:pt x="822288" y="6858002"/>
                </a:lnTo>
                <a:lnTo>
                  <a:pt x="750793" y="6733962"/>
                </a:lnTo>
                <a:cubicBezTo>
                  <a:pt x="270075" y="5831856"/>
                  <a:pt x="0" y="4816375"/>
                  <a:pt x="0" y="3742517"/>
                </a:cubicBezTo>
                <a:cubicBezTo>
                  <a:pt x="0" y="2361843"/>
                  <a:pt x="446450" y="1077669"/>
                  <a:pt x="1213038" y="6888"/>
                </a:cubicBezTo>
                <a:close/>
              </a:path>
            </a:pathLst>
          </a:custGeom>
          <a:solidFill>
            <a:srgbClr val="FBE4D4"/>
          </a:solidFill>
          <a:ln w="28575"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602" name="Google Shape;1602;p63"/>
          <p:cNvCxnSpPr>
            <a:stCxn id="1603" idx="0"/>
            <a:endCxn id="1604" idx="2"/>
          </p:cNvCxnSpPr>
          <p:nvPr/>
        </p:nvCxnSpPr>
        <p:spPr>
          <a:xfrm rot="-5400000">
            <a:off x="2655452" y="2405496"/>
            <a:ext cx="2535300" cy="3058500"/>
          </a:xfrm>
          <a:prstGeom prst="bentConnector3">
            <a:avLst>
              <a:gd name="adj1" fmla="val 50002"/>
            </a:avLst>
          </a:prstGeom>
          <a:noFill/>
          <a:ln w="50800" cap="flat" cmpd="sng">
            <a:solidFill>
              <a:schemeClr val="accent1"/>
            </a:solidFill>
            <a:prstDash val="solid"/>
            <a:miter lim="800000"/>
            <a:headEnd type="none" w="sm" len="sm"/>
            <a:tailEnd type="triangle" w="med" len="med"/>
          </a:ln>
        </p:spPr>
      </p:cxnSp>
      <p:grpSp>
        <p:nvGrpSpPr>
          <p:cNvPr id="1605" name="Google Shape;1605;p63"/>
          <p:cNvGrpSpPr/>
          <p:nvPr/>
        </p:nvGrpSpPr>
        <p:grpSpPr>
          <a:xfrm>
            <a:off x="620395" y="1195038"/>
            <a:ext cx="2244014" cy="1471952"/>
            <a:chOff x="1923690" y="1932317"/>
            <a:chExt cx="3071007" cy="1526875"/>
          </a:xfrm>
        </p:grpSpPr>
        <p:sp>
          <p:nvSpPr>
            <p:cNvPr id="1606" name="Google Shape;1606;p63"/>
            <p:cNvSpPr/>
            <p:nvPr/>
          </p:nvSpPr>
          <p:spPr>
            <a:xfrm>
              <a:off x="1923691" y="2199736"/>
              <a:ext cx="1784466"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Uses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1607" name="Google Shape;1607;p6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Customer</a:t>
              </a:r>
              <a:endParaRPr sz="1800" b="0" i="0" u="none" strike="noStrike" cap="none">
                <a:solidFill>
                  <a:schemeClr val="dk1"/>
                </a:solidFill>
                <a:latin typeface="Calibri"/>
                <a:ea typeface="Calibri"/>
                <a:cs typeface="Calibri"/>
                <a:sym typeface="Calibri"/>
              </a:endParaRPr>
            </a:p>
          </p:txBody>
        </p:sp>
        <p:sp>
          <p:nvSpPr>
            <p:cNvPr id="1608" name="Google Shape;1608;p63"/>
            <p:cNvSpPr/>
            <p:nvPr/>
          </p:nvSpPr>
          <p:spPr>
            <a:xfrm>
              <a:off x="3708161" y="2199736"/>
              <a:ext cx="1286536"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Account</a:t>
              </a:r>
              <a:endParaRPr sz="1400" b="0" i="0" u="none" strike="noStrike" cap="none">
                <a:solidFill>
                  <a:srgbClr val="000000"/>
                </a:solidFill>
                <a:latin typeface="Arial"/>
                <a:ea typeface="Arial"/>
                <a:cs typeface="Arial"/>
                <a:sym typeface="Arial"/>
              </a:endParaRPr>
            </a:p>
          </p:txBody>
        </p:sp>
      </p:grpSp>
      <p:grpSp>
        <p:nvGrpSpPr>
          <p:cNvPr id="1609" name="Google Shape;1609;p63"/>
          <p:cNvGrpSpPr/>
          <p:nvPr/>
        </p:nvGrpSpPr>
        <p:grpSpPr>
          <a:xfrm>
            <a:off x="9747160" y="1195732"/>
            <a:ext cx="2244014" cy="1471952"/>
            <a:chOff x="1923690" y="1932317"/>
            <a:chExt cx="3071006" cy="1526875"/>
          </a:xfrm>
        </p:grpSpPr>
        <p:sp>
          <p:nvSpPr>
            <p:cNvPr id="1610" name="Google Shape;1610;p63"/>
            <p:cNvSpPr/>
            <p:nvPr/>
          </p:nvSpPr>
          <p:spPr>
            <a:xfrm>
              <a:off x="1923690" y="2199736"/>
              <a:ext cx="181555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Calc and Rate CC Transaction through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Reoccurring price for a collection of </a:t>
              </a:r>
              <a:endParaRPr sz="1400" b="0" i="0" u="none" strike="noStrike" cap="none">
                <a:solidFill>
                  <a:srgbClr val="000000"/>
                </a:solidFill>
                <a:latin typeface="Arial"/>
                <a:ea typeface="Arial"/>
                <a:cs typeface="Arial"/>
                <a:sym typeface="Arial"/>
              </a:endParaRPr>
            </a:p>
          </p:txBody>
        </p:sp>
        <p:sp>
          <p:nvSpPr>
            <p:cNvPr id="1611" name="Google Shape;1611;p6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Plan</a:t>
              </a:r>
              <a:endParaRPr sz="1800" b="0" i="0" u="none" strike="noStrike" cap="none">
                <a:solidFill>
                  <a:schemeClr val="dk1"/>
                </a:solidFill>
                <a:latin typeface="Calibri"/>
                <a:ea typeface="Calibri"/>
                <a:cs typeface="Calibri"/>
                <a:sym typeface="Calibri"/>
              </a:endParaRPr>
            </a:p>
          </p:txBody>
        </p:sp>
        <p:sp>
          <p:nvSpPr>
            <p:cNvPr id="1612" name="Google Shape;1612;p63"/>
            <p:cNvSpPr/>
            <p:nvPr/>
          </p:nvSpPr>
          <p:spPr>
            <a:xfrm>
              <a:off x="3739252" y="2199736"/>
              <a:ext cx="125544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Plan Features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Plan Features</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1613" name="Google Shape;1613;p63"/>
          <p:cNvGrpSpPr/>
          <p:nvPr/>
        </p:nvGrpSpPr>
        <p:grpSpPr>
          <a:xfrm>
            <a:off x="9747159" y="5025742"/>
            <a:ext cx="2244013" cy="1471952"/>
            <a:chOff x="1923690" y="1932317"/>
            <a:chExt cx="3071005" cy="1526875"/>
          </a:xfrm>
        </p:grpSpPr>
        <p:sp>
          <p:nvSpPr>
            <p:cNvPr id="1614" name="Google Shape;1614;p63"/>
            <p:cNvSpPr/>
            <p:nvPr/>
          </p:nvSpPr>
          <p:spPr>
            <a:xfrm>
              <a:off x="1923691" y="2199736"/>
              <a:ext cx="1820970"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Calculates Transactions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Provides Calc Method &amp; Rate for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1615" name="Google Shape;1615;p6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Plan Features</a:t>
              </a:r>
              <a:endParaRPr sz="1800" b="0" i="0" u="none" strike="noStrike" cap="none">
                <a:solidFill>
                  <a:schemeClr val="dk1"/>
                </a:solidFill>
                <a:latin typeface="Calibri"/>
                <a:ea typeface="Calibri"/>
                <a:cs typeface="Calibri"/>
                <a:sym typeface="Calibri"/>
              </a:endParaRPr>
            </a:p>
          </p:txBody>
        </p:sp>
        <p:sp>
          <p:nvSpPr>
            <p:cNvPr id="1616" name="Google Shape;1616;p63"/>
            <p:cNvSpPr/>
            <p:nvPr/>
          </p:nvSpPr>
          <p:spPr>
            <a:xfrm>
              <a:off x="3744664" y="2199736"/>
              <a:ext cx="1250031"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Transaction</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Plan</a:t>
              </a:r>
              <a:endParaRPr sz="1400" b="0" i="0" u="none" strike="noStrike" cap="none">
                <a:solidFill>
                  <a:srgbClr val="000000"/>
                </a:solidFill>
                <a:latin typeface="Arial"/>
                <a:ea typeface="Arial"/>
                <a:cs typeface="Arial"/>
                <a:sym typeface="Arial"/>
              </a:endParaRPr>
            </a:p>
          </p:txBody>
        </p:sp>
      </p:grpSp>
      <p:sp>
        <p:nvSpPr>
          <p:cNvPr id="1617" name="Google Shape;1617;p63"/>
          <p:cNvSpPr/>
          <p:nvPr/>
        </p:nvSpPr>
        <p:spPr>
          <a:xfrm>
            <a:off x="10713611" y="2702299"/>
            <a:ext cx="311109" cy="311109"/>
          </a:xfrm>
          <a:prstGeom prst="diamond">
            <a:avLst/>
          </a:prstGeom>
          <a:solidFill>
            <a:schemeClr val="lt1"/>
          </a:solid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cxnSp>
        <p:nvCxnSpPr>
          <p:cNvPr id="1618" name="Google Shape;1618;p63"/>
          <p:cNvCxnSpPr>
            <a:stCxn id="1617" idx="2"/>
            <a:endCxn id="1615" idx="0"/>
          </p:cNvCxnSpPr>
          <p:nvPr/>
        </p:nvCxnSpPr>
        <p:spPr>
          <a:xfrm rot="-5400000" flipH="1">
            <a:off x="9863265" y="4019308"/>
            <a:ext cx="2012400" cy="600"/>
          </a:xfrm>
          <a:prstGeom prst="bentConnector3">
            <a:avLst>
              <a:gd name="adj1" fmla="val 49998"/>
            </a:avLst>
          </a:prstGeom>
          <a:noFill/>
          <a:ln w="50800" cap="flat" cmpd="sng">
            <a:solidFill>
              <a:schemeClr val="accent1"/>
            </a:solidFill>
            <a:prstDash val="solid"/>
            <a:miter lim="800000"/>
            <a:headEnd type="none" w="sm" len="sm"/>
            <a:tailEnd type="triangle" w="med" len="med"/>
          </a:ln>
        </p:spPr>
      </p:cxnSp>
      <p:cxnSp>
        <p:nvCxnSpPr>
          <p:cNvPr id="1619" name="Google Shape;1619;p63"/>
          <p:cNvCxnSpPr>
            <a:stCxn id="1620" idx="3"/>
            <a:endCxn id="1614" idx="1"/>
          </p:cNvCxnSpPr>
          <p:nvPr/>
        </p:nvCxnSpPr>
        <p:spPr>
          <a:xfrm>
            <a:off x="7043774" y="5885996"/>
            <a:ext cx="2703300" cy="4500"/>
          </a:xfrm>
          <a:prstGeom prst="bentConnector3">
            <a:avLst>
              <a:gd name="adj1" fmla="val 50002"/>
            </a:avLst>
          </a:prstGeom>
          <a:noFill/>
          <a:ln w="50800" cap="flat" cmpd="sng">
            <a:solidFill>
              <a:schemeClr val="accent1"/>
            </a:solidFill>
            <a:prstDash val="solid"/>
            <a:miter lim="800000"/>
            <a:headEnd type="none" w="sm" len="sm"/>
            <a:tailEnd type="triangle" w="med" len="med"/>
          </a:ln>
        </p:spPr>
      </p:cxnSp>
      <p:grpSp>
        <p:nvGrpSpPr>
          <p:cNvPr id="1621" name="Google Shape;1621;p63"/>
          <p:cNvGrpSpPr/>
          <p:nvPr/>
        </p:nvGrpSpPr>
        <p:grpSpPr>
          <a:xfrm>
            <a:off x="4789158" y="1195732"/>
            <a:ext cx="2244013" cy="1471258"/>
            <a:chOff x="1923690" y="1932317"/>
            <a:chExt cx="3071005" cy="1526155"/>
          </a:xfrm>
        </p:grpSpPr>
        <p:sp>
          <p:nvSpPr>
            <p:cNvPr id="1604" name="Google Shape;1604;p63"/>
            <p:cNvSpPr/>
            <p:nvPr/>
          </p:nvSpPr>
          <p:spPr>
            <a:xfrm>
              <a:off x="1923691" y="2199735"/>
              <a:ext cx="1815558" cy="1258735"/>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Based On Plan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For 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Track Activity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Accessed through a </a:t>
              </a:r>
              <a:endParaRPr sz="1400" b="0" i="0" u="none" strike="noStrike" cap="none">
                <a:solidFill>
                  <a:srgbClr val="000000"/>
                </a:solidFill>
                <a:latin typeface="Arial"/>
                <a:ea typeface="Arial"/>
                <a:cs typeface="Arial"/>
                <a:sym typeface="Arial"/>
              </a:endParaRPr>
            </a:p>
          </p:txBody>
        </p:sp>
        <p:sp>
          <p:nvSpPr>
            <p:cNvPr id="1622" name="Google Shape;1622;p6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Account</a:t>
              </a:r>
              <a:endParaRPr sz="1800" b="0" i="0" u="none" strike="noStrike" cap="none">
                <a:solidFill>
                  <a:schemeClr val="dk1"/>
                </a:solidFill>
                <a:latin typeface="Calibri"/>
                <a:ea typeface="Calibri"/>
                <a:cs typeface="Calibri"/>
                <a:sym typeface="Calibri"/>
              </a:endParaRPr>
            </a:p>
          </p:txBody>
        </p:sp>
        <p:sp>
          <p:nvSpPr>
            <p:cNvPr id="1623" name="Google Shape;1623;p63"/>
            <p:cNvSpPr/>
            <p:nvPr/>
          </p:nvSpPr>
          <p:spPr>
            <a:xfrm>
              <a:off x="3739254" y="2199736"/>
              <a:ext cx="1255441" cy="125873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Plan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Transaction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Credit Card</a:t>
              </a:r>
              <a:endParaRPr sz="1050" b="0" i="0" u="none" strike="noStrike" cap="none">
                <a:solidFill>
                  <a:schemeClr val="dk1"/>
                </a:solidFill>
                <a:latin typeface="Calibri"/>
                <a:ea typeface="Calibri"/>
                <a:cs typeface="Calibri"/>
                <a:sym typeface="Calibri"/>
              </a:endParaRPr>
            </a:p>
          </p:txBody>
        </p:sp>
      </p:grpSp>
      <p:cxnSp>
        <p:nvCxnSpPr>
          <p:cNvPr id="1624" name="Google Shape;1624;p63"/>
          <p:cNvCxnSpPr>
            <a:stCxn id="1625" idx="1"/>
            <a:endCxn id="1603" idx="3"/>
          </p:cNvCxnSpPr>
          <p:nvPr/>
        </p:nvCxnSpPr>
        <p:spPr>
          <a:xfrm flipH="1">
            <a:off x="2852462" y="5885996"/>
            <a:ext cx="1947300" cy="3600"/>
          </a:xfrm>
          <a:prstGeom prst="bentConnector3">
            <a:avLst>
              <a:gd name="adj1" fmla="val 49998"/>
            </a:avLst>
          </a:prstGeom>
          <a:noFill/>
          <a:ln w="50800" cap="flat" cmpd="sng">
            <a:solidFill>
              <a:schemeClr val="accent1"/>
            </a:solidFill>
            <a:prstDash val="solid"/>
            <a:miter lim="800000"/>
            <a:headEnd type="triangle" w="med" len="med"/>
            <a:tailEnd type="none" w="sm" len="sm"/>
          </a:ln>
        </p:spPr>
      </p:cxnSp>
      <p:cxnSp>
        <p:nvCxnSpPr>
          <p:cNvPr id="1626" name="Google Shape;1626;p63"/>
          <p:cNvCxnSpPr>
            <a:stCxn id="1604" idx="1"/>
            <a:endCxn id="1608" idx="3"/>
          </p:cNvCxnSpPr>
          <p:nvPr/>
        </p:nvCxnSpPr>
        <p:spPr>
          <a:xfrm flipH="1">
            <a:off x="2864359" y="2060259"/>
            <a:ext cx="1924800" cy="600"/>
          </a:xfrm>
          <a:prstGeom prst="bentConnector3">
            <a:avLst>
              <a:gd name="adj1" fmla="val 49999"/>
            </a:avLst>
          </a:prstGeom>
          <a:noFill/>
          <a:ln w="50800" cap="flat" cmpd="sng">
            <a:solidFill>
              <a:schemeClr val="accent1"/>
            </a:solidFill>
            <a:prstDash val="solid"/>
            <a:miter lim="800000"/>
            <a:headEnd type="triangle" w="med" len="med"/>
            <a:tailEnd type="none" w="sm" len="sm"/>
          </a:ln>
        </p:spPr>
      </p:cxnSp>
      <p:cxnSp>
        <p:nvCxnSpPr>
          <p:cNvPr id="1627" name="Google Shape;1627;p63"/>
          <p:cNvCxnSpPr>
            <a:stCxn id="1623" idx="3"/>
            <a:endCxn id="1610" idx="1"/>
          </p:cNvCxnSpPr>
          <p:nvPr/>
        </p:nvCxnSpPr>
        <p:spPr>
          <a:xfrm>
            <a:off x="7033171" y="2060261"/>
            <a:ext cx="2714100" cy="600"/>
          </a:xfrm>
          <a:prstGeom prst="bentConnector3">
            <a:avLst>
              <a:gd name="adj1" fmla="val 49998"/>
            </a:avLst>
          </a:prstGeom>
          <a:noFill/>
          <a:ln w="50800" cap="flat" cmpd="sng">
            <a:solidFill>
              <a:schemeClr val="accent1"/>
            </a:solidFill>
            <a:prstDash val="solid"/>
            <a:miter lim="800000"/>
            <a:headEnd type="none" w="sm" len="sm"/>
            <a:tailEnd type="triangle" w="med" len="med"/>
          </a:ln>
        </p:spPr>
      </p:cxnSp>
      <p:grpSp>
        <p:nvGrpSpPr>
          <p:cNvPr id="1628" name="Google Shape;1628;p63"/>
          <p:cNvGrpSpPr/>
          <p:nvPr/>
        </p:nvGrpSpPr>
        <p:grpSpPr>
          <a:xfrm>
            <a:off x="608520" y="4944596"/>
            <a:ext cx="2244013" cy="1632118"/>
            <a:chOff x="1923690" y="1932317"/>
            <a:chExt cx="3071005" cy="1693018"/>
          </a:xfrm>
        </p:grpSpPr>
        <p:sp>
          <p:nvSpPr>
            <p:cNvPr id="1629" name="Google Shape;1629;p63"/>
            <p:cNvSpPr/>
            <p:nvPr/>
          </p:nvSpPr>
          <p:spPr>
            <a:xfrm>
              <a:off x="1923691" y="2199737"/>
              <a:ext cx="1815558" cy="1425598"/>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Facilitates Transactions For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Used to conduct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a version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an expiry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Has a verification Cd</a:t>
              </a:r>
              <a:endParaRPr sz="1400" b="0" i="0" u="none" strike="noStrike" cap="none">
                <a:solidFill>
                  <a:srgbClr val="000000"/>
                </a:solidFill>
                <a:latin typeface="Arial"/>
                <a:ea typeface="Arial"/>
                <a:cs typeface="Arial"/>
                <a:sym typeface="Arial"/>
              </a:endParaRPr>
            </a:p>
          </p:txBody>
        </p:sp>
        <p:sp>
          <p:nvSpPr>
            <p:cNvPr id="1603" name="Google Shape;1603;p63"/>
            <p:cNvSpPr/>
            <p:nvPr/>
          </p:nvSpPr>
          <p:spPr>
            <a:xfrm>
              <a:off x="3739254" y="2199736"/>
              <a:ext cx="1255441" cy="142559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Account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Transaction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1630" name="Google Shape;1630;p6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Credit Card</a:t>
              </a:r>
              <a:endParaRPr sz="1800" b="0" i="0" u="none" strike="noStrike" cap="none">
                <a:solidFill>
                  <a:schemeClr val="dk1"/>
                </a:solidFill>
                <a:latin typeface="Calibri"/>
                <a:ea typeface="Calibri"/>
                <a:cs typeface="Calibri"/>
                <a:sym typeface="Calibri"/>
              </a:endParaRPr>
            </a:p>
          </p:txBody>
        </p:sp>
      </p:grpSp>
      <p:sp>
        <p:nvSpPr>
          <p:cNvPr id="1631" name="Google Shape;1631;p63"/>
          <p:cNvSpPr txBox="1"/>
          <p:nvPr/>
        </p:nvSpPr>
        <p:spPr>
          <a:xfrm>
            <a:off x="2864406" y="1628558"/>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632" name="Google Shape;1632;p63"/>
          <p:cNvSpPr txBox="1"/>
          <p:nvPr/>
        </p:nvSpPr>
        <p:spPr>
          <a:xfrm>
            <a:off x="4230069" y="1628558"/>
            <a:ext cx="5325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0..*</a:t>
            </a:r>
            <a:endParaRPr sz="1400" b="0" i="0" u="none" strike="noStrike" cap="none">
              <a:solidFill>
                <a:srgbClr val="000000"/>
              </a:solidFill>
              <a:latin typeface="Arial"/>
              <a:ea typeface="Arial"/>
              <a:cs typeface="Arial"/>
              <a:sym typeface="Arial"/>
            </a:endParaRPr>
          </a:p>
        </p:txBody>
      </p:sp>
      <p:sp>
        <p:nvSpPr>
          <p:cNvPr id="1633" name="Google Shape;1633;p63"/>
          <p:cNvSpPr txBox="1"/>
          <p:nvPr/>
        </p:nvSpPr>
        <p:spPr>
          <a:xfrm>
            <a:off x="7048694" y="1662543"/>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634" name="Google Shape;1634;p63"/>
          <p:cNvSpPr txBox="1"/>
          <p:nvPr/>
        </p:nvSpPr>
        <p:spPr>
          <a:xfrm>
            <a:off x="9468328" y="1662543"/>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635" name="Google Shape;1635;p63"/>
          <p:cNvSpPr txBox="1"/>
          <p:nvPr/>
        </p:nvSpPr>
        <p:spPr>
          <a:xfrm>
            <a:off x="10933682" y="4647167"/>
            <a:ext cx="5325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636" name="Google Shape;1636;p63"/>
          <p:cNvSpPr txBox="1"/>
          <p:nvPr/>
        </p:nvSpPr>
        <p:spPr>
          <a:xfrm>
            <a:off x="1848852" y="4535078"/>
            <a:ext cx="5325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1..2</a:t>
            </a:r>
            <a:endParaRPr sz="1400" b="0" i="0" u="none" strike="noStrike" cap="none">
              <a:solidFill>
                <a:srgbClr val="000000"/>
              </a:solidFill>
              <a:latin typeface="Arial"/>
              <a:ea typeface="Arial"/>
              <a:cs typeface="Arial"/>
              <a:sym typeface="Arial"/>
            </a:endParaRPr>
          </a:p>
        </p:txBody>
      </p:sp>
      <p:sp>
        <p:nvSpPr>
          <p:cNvPr id="1637" name="Google Shape;1637;p63"/>
          <p:cNvSpPr txBox="1"/>
          <p:nvPr/>
        </p:nvSpPr>
        <p:spPr>
          <a:xfrm>
            <a:off x="5091077" y="2636773"/>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638" name="Google Shape;1638;p63"/>
          <p:cNvSpPr txBox="1"/>
          <p:nvPr/>
        </p:nvSpPr>
        <p:spPr>
          <a:xfrm>
            <a:off x="6641095" y="4776067"/>
            <a:ext cx="300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639" name="Google Shape;1639;p63"/>
          <p:cNvSpPr txBox="1"/>
          <p:nvPr/>
        </p:nvSpPr>
        <p:spPr>
          <a:xfrm>
            <a:off x="6651740" y="2636594"/>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640" name="Google Shape;1640;p63"/>
          <p:cNvSpPr txBox="1"/>
          <p:nvPr/>
        </p:nvSpPr>
        <p:spPr>
          <a:xfrm>
            <a:off x="7044521" y="5428659"/>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641" name="Google Shape;1641;p63"/>
          <p:cNvSpPr txBox="1"/>
          <p:nvPr/>
        </p:nvSpPr>
        <p:spPr>
          <a:xfrm>
            <a:off x="9468328" y="5419821"/>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642" name="Google Shape;1642;p63"/>
          <p:cNvSpPr txBox="1"/>
          <p:nvPr/>
        </p:nvSpPr>
        <p:spPr>
          <a:xfrm>
            <a:off x="4280008" y="5465006"/>
            <a:ext cx="5325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0..*</a:t>
            </a:r>
            <a:endParaRPr sz="1400" b="0" i="0" u="none" strike="noStrike" cap="none">
              <a:solidFill>
                <a:srgbClr val="000000"/>
              </a:solidFill>
              <a:latin typeface="Arial"/>
              <a:ea typeface="Arial"/>
              <a:cs typeface="Arial"/>
              <a:sym typeface="Arial"/>
            </a:endParaRPr>
          </a:p>
        </p:txBody>
      </p:sp>
      <p:sp>
        <p:nvSpPr>
          <p:cNvPr id="1643" name="Google Shape;1643;p63"/>
          <p:cNvSpPr txBox="1"/>
          <p:nvPr/>
        </p:nvSpPr>
        <p:spPr>
          <a:xfrm>
            <a:off x="2852030" y="5504009"/>
            <a:ext cx="301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644" name="Google Shape;1644;p63"/>
          <p:cNvSpPr txBox="1"/>
          <p:nvPr/>
        </p:nvSpPr>
        <p:spPr>
          <a:xfrm>
            <a:off x="3028018" y="4569193"/>
            <a:ext cx="151747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a:t>
            </a:r>
            <a:endParaRPr sz="1400" b="0" i="0" u="none" strike="noStrike" cap="none">
              <a:solidFill>
                <a:srgbClr val="000000"/>
              </a:solidFill>
              <a:latin typeface="Arial"/>
              <a:ea typeface="Arial"/>
              <a:cs typeface="Arial"/>
              <a:sym typeface="Arial"/>
            </a:endParaRPr>
          </a:p>
        </p:txBody>
      </p:sp>
      <p:sp>
        <p:nvSpPr>
          <p:cNvPr id="1645" name="Google Shape;1645;p63"/>
          <p:cNvSpPr txBox="1"/>
          <p:nvPr/>
        </p:nvSpPr>
        <p:spPr>
          <a:xfrm>
            <a:off x="3065368" y="2354944"/>
            <a:ext cx="144520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 Account</a:t>
            </a:r>
            <a:endParaRPr sz="1400" b="0" i="0" u="none" strike="noStrike" cap="none">
              <a:solidFill>
                <a:srgbClr val="000000"/>
              </a:solidFill>
              <a:latin typeface="Arial"/>
              <a:ea typeface="Arial"/>
              <a:cs typeface="Arial"/>
              <a:sym typeface="Arial"/>
            </a:endParaRPr>
          </a:p>
        </p:txBody>
      </p:sp>
      <p:sp>
        <p:nvSpPr>
          <p:cNvPr id="1646" name="Google Shape;1646;p63"/>
          <p:cNvSpPr txBox="1"/>
          <p:nvPr/>
        </p:nvSpPr>
        <p:spPr>
          <a:xfrm>
            <a:off x="9060550" y="3326524"/>
            <a:ext cx="14199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 Plan</a:t>
            </a:r>
            <a:endParaRPr sz="1400" b="0" i="0" u="none" strike="noStrike" cap="none">
              <a:solidFill>
                <a:srgbClr val="000000"/>
              </a:solidFill>
              <a:latin typeface="Arial"/>
              <a:ea typeface="Arial"/>
              <a:cs typeface="Arial"/>
              <a:sym typeface="Arial"/>
            </a:endParaRPr>
          </a:p>
        </p:txBody>
      </p:sp>
      <p:cxnSp>
        <p:nvCxnSpPr>
          <p:cNvPr id="1647" name="Google Shape;1647;p63"/>
          <p:cNvCxnSpPr>
            <a:stCxn id="1620" idx="0"/>
            <a:endCxn id="1623" idx="2"/>
          </p:cNvCxnSpPr>
          <p:nvPr/>
        </p:nvCxnSpPr>
        <p:spPr>
          <a:xfrm rot="-5400000">
            <a:off x="5270531" y="3970199"/>
            <a:ext cx="2607300" cy="900"/>
          </a:xfrm>
          <a:prstGeom prst="bentConnector3">
            <a:avLst>
              <a:gd name="adj1" fmla="val 50000"/>
            </a:avLst>
          </a:prstGeom>
          <a:noFill/>
          <a:ln w="50800" cap="flat" cmpd="sng">
            <a:solidFill>
              <a:schemeClr val="accent1"/>
            </a:solidFill>
            <a:prstDash val="solid"/>
            <a:miter lim="800000"/>
            <a:headEnd type="none" w="sm" len="sm"/>
            <a:tailEnd type="triangle" w="med" len="med"/>
          </a:ln>
        </p:spPr>
      </p:cxnSp>
      <p:grpSp>
        <p:nvGrpSpPr>
          <p:cNvPr id="1648" name="Google Shape;1648;p63"/>
          <p:cNvGrpSpPr/>
          <p:nvPr/>
        </p:nvGrpSpPr>
        <p:grpSpPr>
          <a:xfrm>
            <a:off x="4799761" y="5016499"/>
            <a:ext cx="2244013" cy="1481194"/>
            <a:chOff x="1923690" y="1932317"/>
            <a:chExt cx="3071005" cy="1536462"/>
          </a:xfrm>
        </p:grpSpPr>
        <p:sp>
          <p:nvSpPr>
            <p:cNvPr id="1625" name="Google Shape;1625;p63"/>
            <p:cNvSpPr/>
            <p:nvPr/>
          </p:nvSpPr>
          <p:spPr>
            <a:xfrm>
              <a:off x="1923691" y="2199736"/>
              <a:ext cx="1784463" cy="1269043"/>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Settled Against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Uses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Charged According 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1649" name="Google Shape;1649;p6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Transaction</a:t>
              </a:r>
              <a:endParaRPr sz="1800" b="0" i="0" u="none" strike="noStrike" cap="none">
                <a:solidFill>
                  <a:schemeClr val="dk1"/>
                </a:solidFill>
                <a:latin typeface="Calibri"/>
                <a:ea typeface="Calibri"/>
                <a:cs typeface="Calibri"/>
                <a:sym typeface="Calibri"/>
              </a:endParaRPr>
            </a:p>
          </p:txBody>
        </p:sp>
        <p:sp>
          <p:nvSpPr>
            <p:cNvPr id="1620" name="Google Shape;1620;p63"/>
            <p:cNvSpPr/>
            <p:nvPr/>
          </p:nvSpPr>
          <p:spPr>
            <a:xfrm>
              <a:off x="3708157" y="2199736"/>
              <a:ext cx="1286538" cy="1269043"/>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Account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Credit Card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Plan Feature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9"/>
                                        </p:tgtEl>
                                        <p:attrNameLst>
                                          <p:attrName>style.visibility</p:attrName>
                                        </p:attrNameLst>
                                      </p:cBhvr>
                                      <p:to>
                                        <p:strVal val="visible"/>
                                      </p:to>
                                    </p:set>
                                    <p:animEffect transition="in" filter="fade">
                                      <p:cBhvr>
                                        <p:cTn id="7" dur="500"/>
                                        <p:tgtEl>
                                          <p:spTgt spid="1609"/>
                                        </p:tgtEl>
                                      </p:cBhvr>
                                    </p:animEffect>
                                  </p:childTnLst>
                                </p:cTn>
                              </p:par>
                              <p:par>
                                <p:cTn id="8" presetID="10" presetClass="entr" presetSubtype="0" fill="hold" nodeType="withEffect">
                                  <p:stCondLst>
                                    <p:cond delay="0"/>
                                  </p:stCondLst>
                                  <p:childTnLst>
                                    <p:set>
                                      <p:cBhvr>
                                        <p:cTn id="9" dur="1" fill="hold">
                                          <p:stCondLst>
                                            <p:cond delay="0"/>
                                          </p:stCondLst>
                                        </p:cTn>
                                        <p:tgtEl>
                                          <p:spTgt spid="1617"/>
                                        </p:tgtEl>
                                        <p:attrNameLst>
                                          <p:attrName>style.visibility</p:attrName>
                                        </p:attrNameLst>
                                      </p:cBhvr>
                                      <p:to>
                                        <p:strVal val="visible"/>
                                      </p:to>
                                    </p:set>
                                    <p:animEffect transition="in" filter="fade">
                                      <p:cBhvr>
                                        <p:cTn id="10" dur="500"/>
                                        <p:tgtEl>
                                          <p:spTgt spid="1617"/>
                                        </p:tgtEl>
                                      </p:cBhvr>
                                    </p:animEffect>
                                  </p:childTnLst>
                                </p:cTn>
                              </p:par>
                              <p:par>
                                <p:cTn id="11" presetID="10" presetClass="entr" presetSubtype="0" fill="hold" nodeType="withEffect">
                                  <p:stCondLst>
                                    <p:cond delay="0"/>
                                  </p:stCondLst>
                                  <p:childTnLst>
                                    <p:set>
                                      <p:cBhvr>
                                        <p:cTn id="12" dur="1" fill="hold">
                                          <p:stCondLst>
                                            <p:cond delay="0"/>
                                          </p:stCondLst>
                                        </p:cTn>
                                        <p:tgtEl>
                                          <p:spTgt spid="1618"/>
                                        </p:tgtEl>
                                        <p:attrNameLst>
                                          <p:attrName>style.visibility</p:attrName>
                                        </p:attrNameLst>
                                      </p:cBhvr>
                                      <p:to>
                                        <p:strVal val="visible"/>
                                      </p:to>
                                    </p:set>
                                    <p:animEffect transition="in" filter="fade">
                                      <p:cBhvr>
                                        <p:cTn id="13" dur="500"/>
                                        <p:tgtEl>
                                          <p:spTgt spid="1618"/>
                                        </p:tgtEl>
                                      </p:cBhvr>
                                    </p:animEffect>
                                  </p:childTnLst>
                                </p:cTn>
                              </p:par>
                              <p:par>
                                <p:cTn id="14" presetID="10" presetClass="entr" presetSubtype="0" fill="hold" nodeType="withEffect">
                                  <p:stCondLst>
                                    <p:cond delay="0"/>
                                  </p:stCondLst>
                                  <p:childTnLst>
                                    <p:set>
                                      <p:cBhvr>
                                        <p:cTn id="15" dur="1" fill="hold">
                                          <p:stCondLst>
                                            <p:cond delay="0"/>
                                          </p:stCondLst>
                                        </p:cTn>
                                        <p:tgtEl>
                                          <p:spTgt spid="1635"/>
                                        </p:tgtEl>
                                        <p:attrNameLst>
                                          <p:attrName>style.visibility</p:attrName>
                                        </p:attrNameLst>
                                      </p:cBhvr>
                                      <p:to>
                                        <p:strVal val="visible"/>
                                      </p:to>
                                    </p:set>
                                    <p:animEffect transition="in" filter="fade">
                                      <p:cBhvr>
                                        <p:cTn id="16" dur="500"/>
                                        <p:tgtEl>
                                          <p:spTgt spid="1635"/>
                                        </p:tgtEl>
                                      </p:cBhvr>
                                    </p:animEffect>
                                  </p:childTnLst>
                                </p:cTn>
                              </p:par>
                              <p:par>
                                <p:cTn id="17" presetID="10" presetClass="entr" presetSubtype="0" fill="hold" nodeType="withEffect">
                                  <p:stCondLst>
                                    <p:cond delay="0"/>
                                  </p:stCondLst>
                                  <p:childTnLst>
                                    <p:set>
                                      <p:cBhvr>
                                        <p:cTn id="18" dur="1" fill="hold">
                                          <p:stCondLst>
                                            <p:cond delay="0"/>
                                          </p:stCondLst>
                                        </p:cTn>
                                        <p:tgtEl>
                                          <p:spTgt spid="1613"/>
                                        </p:tgtEl>
                                        <p:attrNameLst>
                                          <p:attrName>style.visibility</p:attrName>
                                        </p:attrNameLst>
                                      </p:cBhvr>
                                      <p:to>
                                        <p:strVal val="visible"/>
                                      </p:to>
                                    </p:set>
                                    <p:animEffect transition="in" filter="fade">
                                      <p:cBhvr>
                                        <p:cTn id="19" dur="500"/>
                                        <p:tgtEl>
                                          <p:spTgt spid="16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05"/>
                                        </p:tgtEl>
                                        <p:attrNameLst>
                                          <p:attrName>style.visibility</p:attrName>
                                        </p:attrNameLst>
                                      </p:cBhvr>
                                      <p:to>
                                        <p:strVal val="visible"/>
                                      </p:to>
                                    </p:set>
                                    <p:animEffect transition="in" filter="fade">
                                      <p:cBhvr>
                                        <p:cTn id="24" dur="500"/>
                                        <p:tgtEl>
                                          <p:spTgt spid="1605"/>
                                        </p:tgtEl>
                                      </p:cBhvr>
                                    </p:animEffect>
                                  </p:childTnLst>
                                </p:cTn>
                              </p:par>
                              <p:par>
                                <p:cTn id="25" presetID="10" presetClass="entr" presetSubtype="0" fill="hold" nodeType="withEffect">
                                  <p:stCondLst>
                                    <p:cond delay="0"/>
                                  </p:stCondLst>
                                  <p:childTnLst>
                                    <p:set>
                                      <p:cBhvr>
                                        <p:cTn id="26" dur="1" fill="hold">
                                          <p:stCondLst>
                                            <p:cond delay="0"/>
                                          </p:stCondLst>
                                        </p:cTn>
                                        <p:tgtEl>
                                          <p:spTgt spid="1626"/>
                                        </p:tgtEl>
                                        <p:attrNameLst>
                                          <p:attrName>style.visibility</p:attrName>
                                        </p:attrNameLst>
                                      </p:cBhvr>
                                      <p:to>
                                        <p:strVal val="visible"/>
                                      </p:to>
                                    </p:set>
                                    <p:animEffect transition="in" filter="fade">
                                      <p:cBhvr>
                                        <p:cTn id="27" dur="500"/>
                                        <p:tgtEl>
                                          <p:spTgt spid="1626"/>
                                        </p:tgtEl>
                                      </p:cBhvr>
                                    </p:animEffect>
                                  </p:childTnLst>
                                </p:cTn>
                              </p:par>
                              <p:par>
                                <p:cTn id="28" presetID="10" presetClass="entr" presetSubtype="0" fill="hold" nodeType="withEffect">
                                  <p:stCondLst>
                                    <p:cond delay="0"/>
                                  </p:stCondLst>
                                  <p:childTnLst>
                                    <p:set>
                                      <p:cBhvr>
                                        <p:cTn id="29" dur="1" fill="hold">
                                          <p:stCondLst>
                                            <p:cond delay="0"/>
                                          </p:stCondLst>
                                        </p:cTn>
                                        <p:tgtEl>
                                          <p:spTgt spid="1631"/>
                                        </p:tgtEl>
                                        <p:attrNameLst>
                                          <p:attrName>style.visibility</p:attrName>
                                        </p:attrNameLst>
                                      </p:cBhvr>
                                      <p:to>
                                        <p:strVal val="visible"/>
                                      </p:to>
                                    </p:set>
                                    <p:animEffect transition="in" filter="fade">
                                      <p:cBhvr>
                                        <p:cTn id="30" dur="500"/>
                                        <p:tgtEl>
                                          <p:spTgt spid="1631"/>
                                        </p:tgtEl>
                                      </p:cBhvr>
                                    </p:animEffect>
                                  </p:childTnLst>
                                </p:cTn>
                              </p:par>
                              <p:par>
                                <p:cTn id="31" presetID="10" presetClass="entr" presetSubtype="0" fill="hold" nodeType="withEffect">
                                  <p:stCondLst>
                                    <p:cond delay="0"/>
                                  </p:stCondLst>
                                  <p:childTnLst>
                                    <p:set>
                                      <p:cBhvr>
                                        <p:cTn id="32" dur="1" fill="hold">
                                          <p:stCondLst>
                                            <p:cond delay="0"/>
                                          </p:stCondLst>
                                        </p:cTn>
                                        <p:tgtEl>
                                          <p:spTgt spid="1632"/>
                                        </p:tgtEl>
                                        <p:attrNameLst>
                                          <p:attrName>style.visibility</p:attrName>
                                        </p:attrNameLst>
                                      </p:cBhvr>
                                      <p:to>
                                        <p:strVal val="visible"/>
                                      </p:to>
                                    </p:set>
                                    <p:animEffect transition="in" filter="fade">
                                      <p:cBhvr>
                                        <p:cTn id="33" dur="500"/>
                                        <p:tgtEl>
                                          <p:spTgt spid="1632"/>
                                        </p:tgtEl>
                                      </p:cBhvr>
                                    </p:animEffect>
                                  </p:childTnLst>
                                </p:cTn>
                              </p:par>
                              <p:par>
                                <p:cTn id="34" presetID="10" presetClass="entr" presetSubtype="0" fill="hold" nodeType="withEffect">
                                  <p:stCondLst>
                                    <p:cond delay="0"/>
                                  </p:stCondLst>
                                  <p:childTnLst>
                                    <p:set>
                                      <p:cBhvr>
                                        <p:cTn id="35" dur="1" fill="hold">
                                          <p:stCondLst>
                                            <p:cond delay="0"/>
                                          </p:stCondLst>
                                        </p:cTn>
                                        <p:tgtEl>
                                          <p:spTgt spid="1621"/>
                                        </p:tgtEl>
                                        <p:attrNameLst>
                                          <p:attrName>style.visibility</p:attrName>
                                        </p:attrNameLst>
                                      </p:cBhvr>
                                      <p:to>
                                        <p:strVal val="visible"/>
                                      </p:to>
                                    </p:set>
                                    <p:animEffect transition="in" filter="fade">
                                      <p:cBhvr>
                                        <p:cTn id="36" dur="500"/>
                                        <p:tgtEl>
                                          <p:spTgt spid="16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33"/>
                                        </p:tgtEl>
                                        <p:attrNameLst>
                                          <p:attrName>style.visibility</p:attrName>
                                        </p:attrNameLst>
                                      </p:cBhvr>
                                      <p:to>
                                        <p:strVal val="visible"/>
                                      </p:to>
                                    </p:set>
                                    <p:animEffect transition="in" filter="fade">
                                      <p:cBhvr>
                                        <p:cTn id="41" dur="500"/>
                                        <p:tgtEl>
                                          <p:spTgt spid="1633"/>
                                        </p:tgtEl>
                                      </p:cBhvr>
                                    </p:animEffect>
                                  </p:childTnLst>
                                </p:cTn>
                              </p:par>
                              <p:par>
                                <p:cTn id="42" presetID="10" presetClass="entr" presetSubtype="0" fill="hold" nodeType="withEffect">
                                  <p:stCondLst>
                                    <p:cond delay="0"/>
                                  </p:stCondLst>
                                  <p:childTnLst>
                                    <p:set>
                                      <p:cBhvr>
                                        <p:cTn id="43" dur="1" fill="hold">
                                          <p:stCondLst>
                                            <p:cond delay="0"/>
                                          </p:stCondLst>
                                        </p:cTn>
                                        <p:tgtEl>
                                          <p:spTgt spid="1634"/>
                                        </p:tgtEl>
                                        <p:attrNameLst>
                                          <p:attrName>style.visibility</p:attrName>
                                        </p:attrNameLst>
                                      </p:cBhvr>
                                      <p:to>
                                        <p:strVal val="visible"/>
                                      </p:to>
                                    </p:set>
                                    <p:animEffect transition="in" filter="fade">
                                      <p:cBhvr>
                                        <p:cTn id="44" dur="500"/>
                                        <p:tgtEl>
                                          <p:spTgt spid="1634"/>
                                        </p:tgtEl>
                                      </p:cBhvr>
                                    </p:animEffect>
                                  </p:childTnLst>
                                </p:cTn>
                              </p:par>
                              <p:par>
                                <p:cTn id="45" presetID="10" presetClass="entr" presetSubtype="0" fill="hold" nodeType="withEffect">
                                  <p:stCondLst>
                                    <p:cond delay="0"/>
                                  </p:stCondLst>
                                  <p:childTnLst>
                                    <p:set>
                                      <p:cBhvr>
                                        <p:cTn id="46" dur="1" fill="hold">
                                          <p:stCondLst>
                                            <p:cond delay="0"/>
                                          </p:stCondLst>
                                        </p:cTn>
                                        <p:tgtEl>
                                          <p:spTgt spid="1627"/>
                                        </p:tgtEl>
                                        <p:attrNameLst>
                                          <p:attrName>style.visibility</p:attrName>
                                        </p:attrNameLst>
                                      </p:cBhvr>
                                      <p:to>
                                        <p:strVal val="visible"/>
                                      </p:to>
                                    </p:set>
                                    <p:animEffect transition="in" filter="fade">
                                      <p:cBhvr>
                                        <p:cTn id="47" dur="500"/>
                                        <p:tgtEl>
                                          <p:spTgt spid="16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28"/>
                                        </p:tgtEl>
                                        <p:attrNameLst>
                                          <p:attrName>style.visibility</p:attrName>
                                        </p:attrNameLst>
                                      </p:cBhvr>
                                      <p:to>
                                        <p:strVal val="visible"/>
                                      </p:to>
                                    </p:set>
                                    <p:animEffect transition="in" filter="fade">
                                      <p:cBhvr>
                                        <p:cTn id="52" dur="500"/>
                                        <p:tgtEl>
                                          <p:spTgt spid="1628"/>
                                        </p:tgtEl>
                                      </p:cBhvr>
                                    </p:animEffect>
                                  </p:childTnLst>
                                </p:cTn>
                              </p:par>
                              <p:par>
                                <p:cTn id="53" presetID="10" presetClass="entr" presetSubtype="0" fill="hold" nodeType="withEffect">
                                  <p:stCondLst>
                                    <p:cond delay="0"/>
                                  </p:stCondLst>
                                  <p:childTnLst>
                                    <p:set>
                                      <p:cBhvr>
                                        <p:cTn id="54" dur="1" fill="hold">
                                          <p:stCondLst>
                                            <p:cond delay="0"/>
                                          </p:stCondLst>
                                        </p:cTn>
                                        <p:tgtEl>
                                          <p:spTgt spid="1624"/>
                                        </p:tgtEl>
                                        <p:attrNameLst>
                                          <p:attrName>style.visibility</p:attrName>
                                        </p:attrNameLst>
                                      </p:cBhvr>
                                      <p:to>
                                        <p:strVal val="visible"/>
                                      </p:to>
                                    </p:set>
                                    <p:animEffect transition="in" filter="fade">
                                      <p:cBhvr>
                                        <p:cTn id="55" dur="500"/>
                                        <p:tgtEl>
                                          <p:spTgt spid="1624"/>
                                        </p:tgtEl>
                                      </p:cBhvr>
                                    </p:animEffect>
                                  </p:childTnLst>
                                </p:cTn>
                              </p:par>
                              <p:par>
                                <p:cTn id="56" presetID="10" presetClass="entr" presetSubtype="0" fill="hold" nodeType="withEffect">
                                  <p:stCondLst>
                                    <p:cond delay="0"/>
                                  </p:stCondLst>
                                  <p:childTnLst>
                                    <p:set>
                                      <p:cBhvr>
                                        <p:cTn id="57" dur="1" fill="hold">
                                          <p:stCondLst>
                                            <p:cond delay="0"/>
                                          </p:stCondLst>
                                        </p:cTn>
                                        <p:tgtEl>
                                          <p:spTgt spid="1643"/>
                                        </p:tgtEl>
                                        <p:attrNameLst>
                                          <p:attrName>style.visibility</p:attrName>
                                        </p:attrNameLst>
                                      </p:cBhvr>
                                      <p:to>
                                        <p:strVal val="visible"/>
                                      </p:to>
                                    </p:set>
                                    <p:animEffect transition="in" filter="fade">
                                      <p:cBhvr>
                                        <p:cTn id="58" dur="500"/>
                                        <p:tgtEl>
                                          <p:spTgt spid="1643"/>
                                        </p:tgtEl>
                                      </p:cBhvr>
                                    </p:animEffect>
                                  </p:childTnLst>
                                </p:cTn>
                              </p:par>
                              <p:par>
                                <p:cTn id="59" presetID="10" presetClass="entr" presetSubtype="0" fill="hold" nodeType="withEffect">
                                  <p:stCondLst>
                                    <p:cond delay="0"/>
                                  </p:stCondLst>
                                  <p:childTnLst>
                                    <p:set>
                                      <p:cBhvr>
                                        <p:cTn id="60" dur="1" fill="hold">
                                          <p:stCondLst>
                                            <p:cond delay="0"/>
                                          </p:stCondLst>
                                        </p:cTn>
                                        <p:tgtEl>
                                          <p:spTgt spid="1642"/>
                                        </p:tgtEl>
                                        <p:attrNameLst>
                                          <p:attrName>style.visibility</p:attrName>
                                        </p:attrNameLst>
                                      </p:cBhvr>
                                      <p:to>
                                        <p:strVal val="visible"/>
                                      </p:to>
                                    </p:set>
                                    <p:animEffect transition="in" filter="fade">
                                      <p:cBhvr>
                                        <p:cTn id="61" dur="500"/>
                                        <p:tgtEl>
                                          <p:spTgt spid="1642"/>
                                        </p:tgtEl>
                                      </p:cBhvr>
                                    </p:animEffect>
                                  </p:childTnLst>
                                </p:cTn>
                              </p:par>
                              <p:par>
                                <p:cTn id="62" presetID="10" presetClass="entr" presetSubtype="0" fill="hold" nodeType="withEffect">
                                  <p:stCondLst>
                                    <p:cond delay="0"/>
                                  </p:stCondLst>
                                  <p:childTnLst>
                                    <p:set>
                                      <p:cBhvr>
                                        <p:cTn id="63" dur="1" fill="hold">
                                          <p:stCondLst>
                                            <p:cond delay="0"/>
                                          </p:stCondLst>
                                        </p:cTn>
                                        <p:tgtEl>
                                          <p:spTgt spid="1648"/>
                                        </p:tgtEl>
                                        <p:attrNameLst>
                                          <p:attrName>style.visibility</p:attrName>
                                        </p:attrNameLst>
                                      </p:cBhvr>
                                      <p:to>
                                        <p:strVal val="visible"/>
                                      </p:to>
                                    </p:set>
                                    <p:animEffect transition="in" filter="fade">
                                      <p:cBhvr>
                                        <p:cTn id="64" dur="500"/>
                                        <p:tgtEl>
                                          <p:spTgt spid="164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640"/>
                                        </p:tgtEl>
                                        <p:attrNameLst>
                                          <p:attrName>style.visibility</p:attrName>
                                        </p:attrNameLst>
                                      </p:cBhvr>
                                      <p:to>
                                        <p:strVal val="visible"/>
                                      </p:to>
                                    </p:set>
                                    <p:animEffect transition="in" filter="fade">
                                      <p:cBhvr>
                                        <p:cTn id="69" dur="500"/>
                                        <p:tgtEl>
                                          <p:spTgt spid="1640"/>
                                        </p:tgtEl>
                                      </p:cBhvr>
                                    </p:animEffect>
                                  </p:childTnLst>
                                </p:cTn>
                              </p:par>
                              <p:par>
                                <p:cTn id="70" presetID="10" presetClass="entr" presetSubtype="0" fill="hold" nodeType="withEffect">
                                  <p:stCondLst>
                                    <p:cond delay="0"/>
                                  </p:stCondLst>
                                  <p:childTnLst>
                                    <p:set>
                                      <p:cBhvr>
                                        <p:cTn id="71" dur="1" fill="hold">
                                          <p:stCondLst>
                                            <p:cond delay="0"/>
                                          </p:stCondLst>
                                        </p:cTn>
                                        <p:tgtEl>
                                          <p:spTgt spid="1641"/>
                                        </p:tgtEl>
                                        <p:attrNameLst>
                                          <p:attrName>style.visibility</p:attrName>
                                        </p:attrNameLst>
                                      </p:cBhvr>
                                      <p:to>
                                        <p:strVal val="visible"/>
                                      </p:to>
                                    </p:set>
                                    <p:animEffect transition="in" filter="fade">
                                      <p:cBhvr>
                                        <p:cTn id="72" dur="500"/>
                                        <p:tgtEl>
                                          <p:spTgt spid="1641"/>
                                        </p:tgtEl>
                                      </p:cBhvr>
                                    </p:animEffect>
                                  </p:childTnLst>
                                </p:cTn>
                              </p:par>
                              <p:par>
                                <p:cTn id="73" presetID="10" presetClass="entr" presetSubtype="0" fill="hold" nodeType="withEffect">
                                  <p:stCondLst>
                                    <p:cond delay="0"/>
                                  </p:stCondLst>
                                  <p:childTnLst>
                                    <p:set>
                                      <p:cBhvr>
                                        <p:cTn id="74" dur="1" fill="hold">
                                          <p:stCondLst>
                                            <p:cond delay="0"/>
                                          </p:stCondLst>
                                        </p:cTn>
                                        <p:tgtEl>
                                          <p:spTgt spid="1619"/>
                                        </p:tgtEl>
                                        <p:attrNameLst>
                                          <p:attrName>style.visibility</p:attrName>
                                        </p:attrNameLst>
                                      </p:cBhvr>
                                      <p:to>
                                        <p:strVal val="visible"/>
                                      </p:to>
                                    </p:set>
                                    <p:animEffect transition="in" filter="fade">
                                      <p:cBhvr>
                                        <p:cTn id="75" dur="500"/>
                                        <p:tgtEl>
                                          <p:spTgt spid="161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36"/>
                                        </p:tgtEl>
                                        <p:attrNameLst>
                                          <p:attrName>style.visibility</p:attrName>
                                        </p:attrNameLst>
                                      </p:cBhvr>
                                      <p:to>
                                        <p:strVal val="visible"/>
                                      </p:to>
                                    </p:set>
                                    <p:animEffect transition="in" filter="fade">
                                      <p:cBhvr>
                                        <p:cTn id="80" dur="500"/>
                                        <p:tgtEl>
                                          <p:spTgt spid="1636"/>
                                        </p:tgtEl>
                                      </p:cBhvr>
                                    </p:animEffect>
                                  </p:childTnLst>
                                </p:cTn>
                              </p:par>
                              <p:par>
                                <p:cTn id="81" presetID="10" presetClass="entr" presetSubtype="0" fill="hold" nodeType="withEffect">
                                  <p:stCondLst>
                                    <p:cond delay="0"/>
                                  </p:stCondLst>
                                  <p:childTnLst>
                                    <p:set>
                                      <p:cBhvr>
                                        <p:cTn id="82" dur="1" fill="hold">
                                          <p:stCondLst>
                                            <p:cond delay="0"/>
                                          </p:stCondLst>
                                        </p:cTn>
                                        <p:tgtEl>
                                          <p:spTgt spid="1637"/>
                                        </p:tgtEl>
                                        <p:attrNameLst>
                                          <p:attrName>style.visibility</p:attrName>
                                        </p:attrNameLst>
                                      </p:cBhvr>
                                      <p:to>
                                        <p:strVal val="visible"/>
                                      </p:to>
                                    </p:set>
                                    <p:animEffect transition="in" filter="fade">
                                      <p:cBhvr>
                                        <p:cTn id="83" dur="500"/>
                                        <p:tgtEl>
                                          <p:spTgt spid="1637"/>
                                        </p:tgtEl>
                                      </p:cBhvr>
                                    </p:animEffect>
                                  </p:childTnLst>
                                </p:cTn>
                              </p:par>
                              <p:par>
                                <p:cTn id="84" presetID="10" presetClass="entr" presetSubtype="0" fill="hold" nodeType="withEffect">
                                  <p:stCondLst>
                                    <p:cond delay="0"/>
                                  </p:stCondLst>
                                  <p:childTnLst>
                                    <p:set>
                                      <p:cBhvr>
                                        <p:cTn id="85" dur="1" fill="hold">
                                          <p:stCondLst>
                                            <p:cond delay="0"/>
                                          </p:stCondLst>
                                        </p:cTn>
                                        <p:tgtEl>
                                          <p:spTgt spid="1602"/>
                                        </p:tgtEl>
                                        <p:attrNameLst>
                                          <p:attrName>style.visibility</p:attrName>
                                        </p:attrNameLst>
                                      </p:cBhvr>
                                      <p:to>
                                        <p:strVal val="visible"/>
                                      </p:to>
                                    </p:set>
                                    <p:animEffect transition="in" filter="fade">
                                      <p:cBhvr>
                                        <p:cTn id="86" dur="500"/>
                                        <p:tgtEl>
                                          <p:spTgt spid="1602"/>
                                        </p:tgtEl>
                                      </p:cBhvr>
                                    </p:animEffect>
                                  </p:childTnLst>
                                </p:cTn>
                              </p:par>
                              <p:par>
                                <p:cTn id="87" presetID="10" presetClass="entr" presetSubtype="0" fill="hold" nodeType="withEffect">
                                  <p:stCondLst>
                                    <p:cond delay="0"/>
                                  </p:stCondLst>
                                  <p:childTnLst>
                                    <p:set>
                                      <p:cBhvr>
                                        <p:cTn id="88" dur="1" fill="hold">
                                          <p:stCondLst>
                                            <p:cond delay="0"/>
                                          </p:stCondLst>
                                        </p:cTn>
                                        <p:tgtEl>
                                          <p:spTgt spid="1647"/>
                                        </p:tgtEl>
                                        <p:attrNameLst>
                                          <p:attrName>style.visibility</p:attrName>
                                        </p:attrNameLst>
                                      </p:cBhvr>
                                      <p:to>
                                        <p:strVal val="visible"/>
                                      </p:to>
                                    </p:set>
                                    <p:animEffect transition="in" filter="fade">
                                      <p:cBhvr>
                                        <p:cTn id="89" dur="500"/>
                                        <p:tgtEl>
                                          <p:spTgt spid="1647"/>
                                        </p:tgtEl>
                                      </p:cBhvr>
                                    </p:animEffect>
                                  </p:childTnLst>
                                </p:cTn>
                              </p:par>
                              <p:par>
                                <p:cTn id="90" presetID="10" presetClass="entr" presetSubtype="0" fill="hold" nodeType="withEffect">
                                  <p:stCondLst>
                                    <p:cond delay="0"/>
                                  </p:stCondLst>
                                  <p:childTnLst>
                                    <p:set>
                                      <p:cBhvr>
                                        <p:cTn id="91" dur="1" fill="hold">
                                          <p:stCondLst>
                                            <p:cond delay="0"/>
                                          </p:stCondLst>
                                        </p:cTn>
                                        <p:tgtEl>
                                          <p:spTgt spid="1639"/>
                                        </p:tgtEl>
                                        <p:attrNameLst>
                                          <p:attrName>style.visibility</p:attrName>
                                        </p:attrNameLst>
                                      </p:cBhvr>
                                      <p:to>
                                        <p:strVal val="visible"/>
                                      </p:to>
                                    </p:set>
                                    <p:animEffect transition="in" filter="fade">
                                      <p:cBhvr>
                                        <p:cTn id="92" dur="500"/>
                                        <p:tgtEl>
                                          <p:spTgt spid="1639"/>
                                        </p:tgtEl>
                                      </p:cBhvr>
                                    </p:animEffect>
                                  </p:childTnLst>
                                </p:cTn>
                              </p:par>
                              <p:par>
                                <p:cTn id="93" presetID="10" presetClass="entr" presetSubtype="0" fill="hold" nodeType="withEffect">
                                  <p:stCondLst>
                                    <p:cond delay="0"/>
                                  </p:stCondLst>
                                  <p:childTnLst>
                                    <p:set>
                                      <p:cBhvr>
                                        <p:cTn id="94" dur="1" fill="hold">
                                          <p:stCondLst>
                                            <p:cond delay="0"/>
                                          </p:stCondLst>
                                        </p:cTn>
                                        <p:tgtEl>
                                          <p:spTgt spid="1638"/>
                                        </p:tgtEl>
                                        <p:attrNameLst>
                                          <p:attrName>style.visibility</p:attrName>
                                        </p:attrNameLst>
                                      </p:cBhvr>
                                      <p:to>
                                        <p:strVal val="visible"/>
                                      </p:to>
                                    </p:set>
                                    <p:animEffect transition="in" filter="fade">
                                      <p:cBhvr>
                                        <p:cTn id="95" dur="500"/>
                                        <p:tgtEl>
                                          <p:spTgt spid="1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grpSp>
        <p:nvGrpSpPr>
          <p:cNvPr id="1654" name="Google Shape;1654;p64"/>
          <p:cNvGrpSpPr/>
          <p:nvPr/>
        </p:nvGrpSpPr>
        <p:grpSpPr>
          <a:xfrm>
            <a:off x="275129" y="2012260"/>
            <a:ext cx="3330762" cy="3218213"/>
            <a:chOff x="275129" y="2012260"/>
            <a:chExt cx="3330762" cy="3218213"/>
          </a:xfrm>
        </p:grpSpPr>
        <p:sp>
          <p:nvSpPr>
            <p:cNvPr id="1655" name="Google Shape;1655;p64"/>
            <p:cNvSpPr/>
            <p:nvPr/>
          </p:nvSpPr>
          <p:spPr>
            <a:xfrm>
              <a:off x="275129" y="2055377"/>
              <a:ext cx="3330762" cy="3175096"/>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6" name="Google Shape;1656;p64"/>
            <p:cNvSpPr/>
            <p:nvPr/>
          </p:nvSpPr>
          <p:spPr>
            <a:xfrm>
              <a:off x="1940510" y="2012260"/>
              <a:ext cx="1164583" cy="603790"/>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Customer</a:t>
              </a:r>
              <a:endParaRPr sz="1800" b="0" i="0" u="none" strike="noStrike" cap="none">
                <a:solidFill>
                  <a:schemeClr val="dk1"/>
                </a:solidFill>
                <a:latin typeface="Calibri"/>
                <a:ea typeface="Calibri"/>
                <a:cs typeface="Calibri"/>
                <a:sym typeface="Calibri"/>
              </a:endParaRPr>
            </a:p>
          </p:txBody>
        </p:sp>
        <p:sp>
          <p:nvSpPr>
            <p:cNvPr id="1657" name="Google Shape;1657;p64"/>
            <p:cNvSpPr/>
            <p:nvPr/>
          </p:nvSpPr>
          <p:spPr>
            <a:xfrm>
              <a:off x="2181165" y="2901881"/>
              <a:ext cx="1104202" cy="603790"/>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Account</a:t>
              </a:r>
              <a:endParaRPr sz="1100" b="0" i="0" u="none" strike="noStrike" cap="none">
                <a:solidFill>
                  <a:schemeClr val="dk1"/>
                </a:solidFill>
                <a:latin typeface="Calibri"/>
                <a:ea typeface="Calibri"/>
                <a:cs typeface="Calibri"/>
                <a:sym typeface="Calibri"/>
              </a:endParaRPr>
            </a:p>
          </p:txBody>
        </p:sp>
        <p:cxnSp>
          <p:nvCxnSpPr>
            <p:cNvPr id="1658" name="Google Shape;1658;p64"/>
            <p:cNvCxnSpPr/>
            <p:nvPr/>
          </p:nvCxnSpPr>
          <p:spPr>
            <a:xfrm rot="-5400000" flipH="1">
              <a:off x="1778786" y="2823207"/>
              <a:ext cx="643637" cy="157348"/>
            </a:xfrm>
            <a:prstGeom prst="bentConnector2">
              <a:avLst/>
            </a:prstGeom>
            <a:noFill/>
            <a:ln w="9525" cap="flat" cmpd="sng">
              <a:solidFill>
                <a:schemeClr val="dk1"/>
              </a:solidFill>
              <a:prstDash val="solid"/>
              <a:miter lim="800000"/>
              <a:headEnd type="none" w="sm" len="sm"/>
              <a:tailEnd type="none" w="sm" len="sm"/>
            </a:ln>
          </p:spPr>
        </p:cxnSp>
      </p:grpSp>
      <p:sp>
        <p:nvSpPr>
          <p:cNvPr id="1659" name="Google Shape;1659;p64"/>
          <p:cNvSpPr/>
          <p:nvPr/>
        </p:nvSpPr>
        <p:spPr>
          <a:xfrm>
            <a:off x="498750" y="1883150"/>
            <a:ext cx="1164583" cy="837620"/>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Account Service</a:t>
            </a:r>
            <a:endParaRPr sz="1800" b="0" i="0" u="none" strike="noStrike" cap="none">
              <a:solidFill>
                <a:schemeClr val="dk1"/>
              </a:solidFill>
              <a:latin typeface="Calibri"/>
              <a:ea typeface="Calibri"/>
              <a:cs typeface="Calibri"/>
              <a:sym typeface="Calibri"/>
            </a:endParaRPr>
          </a:p>
        </p:txBody>
      </p:sp>
      <p:sp>
        <p:nvSpPr>
          <p:cNvPr id="1660" name="Google Shape;1660;p64"/>
          <p:cNvSpPr/>
          <p:nvPr/>
        </p:nvSpPr>
        <p:spPr>
          <a:xfrm>
            <a:off x="476331" y="3297692"/>
            <a:ext cx="1231264" cy="1008833"/>
          </a:xfrm>
          <a:prstGeom prst="can">
            <a:avLst>
              <a:gd name="adj" fmla="val 25000"/>
            </a:avLst>
          </a:prstGeom>
          <a:solidFill>
            <a:srgbClr val="D0CECE"/>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CC Account Repo</a:t>
            </a:r>
            <a:endParaRPr sz="1400" b="0" i="0" u="none" strike="noStrike" cap="none">
              <a:solidFill>
                <a:srgbClr val="000000"/>
              </a:solidFill>
              <a:latin typeface="Arial"/>
              <a:ea typeface="Arial"/>
              <a:cs typeface="Arial"/>
              <a:sym typeface="Arial"/>
            </a:endParaRPr>
          </a:p>
        </p:txBody>
      </p:sp>
      <p:sp>
        <p:nvSpPr>
          <p:cNvPr id="1661" name="Google Shape;1661;p64"/>
          <p:cNvSpPr/>
          <p:nvPr/>
        </p:nvSpPr>
        <p:spPr>
          <a:xfrm rot="-2700000">
            <a:off x="2594083" y="2783158"/>
            <a:ext cx="2694170" cy="1766913"/>
          </a:xfrm>
          <a:prstGeom prst="arc">
            <a:avLst>
              <a:gd name="adj1" fmla="val 16200000"/>
              <a:gd name="adj2" fmla="val 20761230"/>
            </a:avLst>
          </a:prstGeom>
          <a:noFill/>
          <a:ln w="9525" cap="flat" cmpd="sng">
            <a:solidFill>
              <a:schemeClr val="dk1"/>
            </a:solidFill>
            <a:prstDash val="lgDash"/>
            <a:miter lim="800000"/>
            <a:headEnd type="none" w="sm" len="sm"/>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662" name="Google Shape;1662;p64"/>
          <p:cNvGrpSpPr/>
          <p:nvPr/>
        </p:nvGrpSpPr>
        <p:grpSpPr>
          <a:xfrm>
            <a:off x="4383868" y="2012260"/>
            <a:ext cx="3330762" cy="3218213"/>
            <a:chOff x="275129" y="2012260"/>
            <a:chExt cx="3330762" cy="3218213"/>
          </a:xfrm>
        </p:grpSpPr>
        <p:sp>
          <p:nvSpPr>
            <p:cNvPr id="1663" name="Google Shape;1663;p64"/>
            <p:cNvSpPr/>
            <p:nvPr/>
          </p:nvSpPr>
          <p:spPr>
            <a:xfrm>
              <a:off x="275129" y="2055377"/>
              <a:ext cx="3330762" cy="3175096"/>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4" name="Google Shape;1664;p64"/>
            <p:cNvSpPr/>
            <p:nvPr/>
          </p:nvSpPr>
          <p:spPr>
            <a:xfrm>
              <a:off x="1940510" y="2012260"/>
              <a:ext cx="1164583" cy="603790"/>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Plan</a:t>
              </a:r>
              <a:endParaRPr sz="1800" b="0" i="0" u="none" strike="noStrike" cap="none">
                <a:solidFill>
                  <a:schemeClr val="dk1"/>
                </a:solidFill>
                <a:latin typeface="Calibri"/>
                <a:ea typeface="Calibri"/>
                <a:cs typeface="Calibri"/>
                <a:sym typeface="Calibri"/>
              </a:endParaRPr>
            </a:p>
          </p:txBody>
        </p:sp>
        <p:sp>
          <p:nvSpPr>
            <p:cNvPr id="1665" name="Google Shape;1665;p64"/>
            <p:cNvSpPr/>
            <p:nvPr/>
          </p:nvSpPr>
          <p:spPr>
            <a:xfrm>
              <a:off x="2181165" y="2901881"/>
              <a:ext cx="1104202" cy="603790"/>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Plan Features</a:t>
              </a:r>
              <a:endParaRPr sz="1100" b="0" i="0" u="none" strike="noStrike" cap="none">
                <a:solidFill>
                  <a:schemeClr val="dk1"/>
                </a:solidFill>
                <a:latin typeface="Calibri"/>
                <a:ea typeface="Calibri"/>
                <a:cs typeface="Calibri"/>
                <a:sym typeface="Calibri"/>
              </a:endParaRPr>
            </a:p>
          </p:txBody>
        </p:sp>
        <p:cxnSp>
          <p:nvCxnSpPr>
            <p:cNvPr id="1666" name="Google Shape;1666;p64"/>
            <p:cNvCxnSpPr/>
            <p:nvPr/>
          </p:nvCxnSpPr>
          <p:spPr>
            <a:xfrm rot="-5400000" flipH="1">
              <a:off x="1778786" y="2823207"/>
              <a:ext cx="643637" cy="157348"/>
            </a:xfrm>
            <a:prstGeom prst="bentConnector2">
              <a:avLst/>
            </a:prstGeom>
            <a:noFill/>
            <a:ln w="9525" cap="flat" cmpd="sng">
              <a:solidFill>
                <a:schemeClr val="dk1"/>
              </a:solidFill>
              <a:prstDash val="solid"/>
              <a:miter lim="800000"/>
              <a:headEnd type="none" w="sm" len="sm"/>
              <a:tailEnd type="none" w="sm" len="sm"/>
            </a:ln>
          </p:spPr>
        </p:cxnSp>
      </p:grpSp>
      <p:sp>
        <p:nvSpPr>
          <p:cNvPr id="1667" name="Google Shape;1667;p64"/>
          <p:cNvSpPr/>
          <p:nvPr/>
        </p:nvSpPr>
        <p:spPr>
          <a:xfrm>
            <a:off x="4607489" y="1883150"/>
            <a:ext cx="1164583" cy="837620"/>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Plan Service </a:t>
            </a:r>
            <a:endParaRPr sz="1800" b="0" i="0" u="none" strike="noStrike" cap="none">
              <a:solidFill>
                <a:schemeClr val="dk1"/>
              </a:solidFill>
              <a:latin typeface="Calibri"/>
              <a:ea typeface="Calibri"/>
              <a:cs typeface="Calibri"/>
              <a:sym typeface="Calibri"/>
            </a:endParaRPr>
          </a:p>
        </p:txBody>
      </p:sp>
      <p:sp>
        <p:nvSpPr>
          <p:cNvPr id="1668" name="Google Shape;1668;p64"/>
          <p:cNvSpPr/>
          <p:nvPr/>
        </p:nvSpPr>
        <p:spPr>
          <a:xfrm>
            <a:off x="4585070" y="3297692"/>
            <a:ext cx="1231264" cy="1008833"/>
          </a:xfrm>
          <a:prstGeom prst="can">
            <a:avLst>
              <a:gd name="adj" fmla="val 25000"/>
            </a:avLst>
          </a:prstGeom>
          <a:solidFill>
            <a:srgbClr val="D0CECE"/>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CC Plan Repo</a:t>
            </a:r>
            <a:endParaRPr sz="1400" b="0" i="0" u="none" strike="noStrike" cap="none">
              <a:solidFill>
                <a:srgbClr val="000000"/>
              </a:solidFill>
              <a:latin typeface="Arial"/>
              <a:ea typeface="Arial"/>
              <a:cs typeface="Arial"/>
              <a:sym typeface="Arial"/>
            </a:endParaRPr>
          </a:p>
        </p:txBody>
      </p:sp>
      <p:grpSp>
        <p:nvGrpSpPr>
          <p:cNvPr id="1669" name="Google Shape;1669;p64"/>
          <p:cNvGrpSpPr/>
          <p:nvPr/>
        </p:nvGrpSpPr>
        <p:grpSpPr>
          <a:xfrm>
            <a:off x="8550448" y="1914124"/>
            <a:ext cx="3330762" cy="3218213"/>
            <a:chOff x="275129" y="2012260"/>
            <a:chExt cx="3330762" cy="3218213"/>
          </a:xfrm>
        </p:grpSpPr>
        <p:sp>
          <p:nvSpPr>
            <p:cNvPr id="1670" name="Google Shape;1670;p64"/>
            <p:cNvSpPr/>
            <p:nvPr/>
          </p:nvSpPr>
          <p:spPr>
            <a:xfrm>
              <a:off x="275129" y="2055377"/>
              <a:ext cx="3330762" cy="3175096"/>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1" name="Google Shape;1671;p64"/>
            <p:cNvSpPr/>
            <p:nvPr/>
          </p:nvSpPr>
          <p:spPr>
            <a:xfrm>
              <a:off x="1940510" y="2012260"/>
              <a:ext cx="1164583" cy="603790"/>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Credit Card</a:t>
              </a:r>
              <a:endParaRPr sz="1800" b="0" i="0" u="none" strike="noStrike" cap="none">
                <a:solidFill>
                  <a:schemeClr val="dk1"/>
                </a:solidFill>
                <a:latin typeface="Calibri"/>
                <a:ea typeface="Calibri"/>
                <a:cs typeface="Calibri"/>
                <a:sym typeface="Calibri"/>
              </a:endParaRPr>
            </a:p>
          </p:txBody>
        </p:sp>
        <p:sp>
          <p:nvSpPr>
            <p:cNvPr id="1672" name="Google Shape;1672;p64"/>
            <p:cNvSpPr/>
            <p:nvPr/>
          </p:nvSpPr>
          <p:spPr>
            <a:xfrm>
              <a:off x="2181165" y="2901881"/>
              <a:ext cx="1104202" cy="603790"/>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ctr"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CC Transaction</a:t>
              </a:r>
              <a:endParaRPr sz="1600" b="0" i="0" u="none" strike="noStrike" cap="none">
                <a:solidFill>
                  <a:schemeClr val="dk1"/>
                </a:solidFill>
                <a:latin typeface="Calibri"/>
                <a:ea typeface="Calibri"/>
                <a:cs typeface="Calibri"/>
                <a:sym typeface="Calibri"/>
              </a:endParaRPr>
            </a:p>
          </p:txBody>
        </p:sp>
        <p:cxnSp>
          <p:nvCxnSpPr>
            <p:cNvPr id="1673" name="Google Shape;1673;p64"/>
            <p:cNvCxnSpPr/>
            <p:nvPr/>
          </p:nvCxnSpPr>
          <p:spPr>
            <a:xfrm rot="-5400000" flipH="1">
              <a:off x="1778786" y="2823207"/>
              <a:ext cx="643637" cy="157348"/>
            </a:xfrm>
            <a:prstGeom prst="bentConnector2">
              <a:avLst/>
            </a:prstGeom>
            <a:noFill/>
            <a:ln w="9525" cap="flat" cmpd="sng">
              <a:solidFill>
                <a:schemeClr val="dk1"/>
              </a:solidFill>
              <a:prstDash val="solid"/>
              <a:miter lim="800000"/>
              <a:headEnd type="none" w="sm" len="sm"/>
              <a:tailEnd type="none" w="sm" len="sm"/>
            </a:ln>
          </p:spPr>
        </p:cxnSp>
      </p:grpSp>
      <p:sp>
        <p:nvSpPr>
          <p:cNvPr id="1674" name="Google Shape;1674;p64"/>
          <p:cNvSpPr/>
          <p:nvPr/>
        </p:nvSpPr>
        <p:spPr>
          <a:xfrm>
            <a:off x="8774069" y="1785014"/>
            <a:ext cx="1164583" cy="837620"/>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Credit Card Service</a:t>
            </a:r>
            <a:endParaRPr sz="1800" b="0" i="0" u="none" strike="noStrike" cap="none">
              <a:solidFill>
                <a:schemeClr val="dk1"/>
              </a:solidFill>
              <a:latin typeface="Calibri"/>
              <a:ea typeface="Calibri"/>
              <a:cs typeface="Calibri"/>
              <a:sym typeface="Calibri"/>
            </a:endParaRPr>
          </a:p>
        </p:txBody>
      </p:sp>
      <p:sp>
        <p:nvSpPr>
          <p:cNvPr id="1675" name="Google Shape;1675;p64"/>
          <p:cNvSpPr/>
          <p:nvPr/>
        </p:nvSpPr>
        <p:spPr>
          <a:xfrm>
            <a:off x="8751650" y="3199556"/>
            <a:ext cx="1231264" cy="1008833"/>
          </a:xfrm>
          <a:prstGeom prst="can">
            <a:avLst>
              <a:gd name="adj" fmla="val 25000"/>
            </a:avLst>
          </a:prstGeom>
          <a:solidFill>
            <a:srgbClr val="D0CECE"/>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Credit Card Repo</a:t>
            </a:r>
            <a:endParaRPr sz="1400" b="0" i="0" u="none" strike="noStrike" cap="none">
              <a:solidFill>
                <a:srgbClr val="000000"/>
              </a:solidFill>
              <a:latin typeface="Arial"/>
              <a:ea typeface="Arial"/>
              <a:cs typeface="Arial"/>
              <a:sym typeface="Arial"/>
            </a:endParaRPr>
          </a:p>
        </p:txBody>
      </p:sp>
      <p:sp>
        <p:nvSpPr>
          <p:cNvPr id="1676" name="Google Shape;1676;p64"/>
          <p:cNvSpPr/>
          <p:nvPr/>
        </p:nvSpPr>
        <p:spPr>
          <a:xfrm rot="6665575">
            <a:off x="6601709" y="1150965"/>
            <a:ext cx="2518608" cy="1882450"/>
          </a:xfrm>
          <a:prstGeom prst="arc">
            <a:avLst>
              <a:gd name="adj1" fmla="val 15889182"/>
              <a:gd name="adj2" fmla="val 21559671"/>
            </a:avLst>
          </a:prstGeom>
          <a:noFill/>
          <a:ln w="9525" cap="flat" cmpd="sng">
            <a:solidFill>
              <a:schemeClr val="dk1"/>
            </a:solidFill>
            <a:prstDash val="lgDash"/>
            <a:miter lim="800000"/>
            <a:headEnd type="none" w="sm" len="sm"/>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77" name="Google Shape;1677;p64"/>
          <p:cNvSpPr txBox="1"/>
          <p:nvPr/>
        </p:nvSpPr>
        <p:spPr>
          <a:xfrm>
            <a:off x="571215" y="190760"/>
            <a:ext cx="11916871" cy="10525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2400" b="1" i="0" u="none" strike="noStrike" cap="none">
                <a:solidFill>
                  <a:srgbClr val="3E4043"/>
                </a:solidFill>
                <a:latin typeface="Calibri"/>
                <a:ea typeface="Calibri"/>
                <a:cs typeface="Calibri"/>
                <a:sym typeface="Calibri"/>
              </a:rPr>
              <a:t>Properly defined bounded context enable agile teams to work autonomously while participating in a much larger ecosystem</a:t>
            </a:r>
            <a:endParaRPr sz="1800" b="0" i="0" u="none" strike="noStrike" cap="none">
              <a:solidFill>
                <a:srgbClr val="000000"/>
              </a:solidFill>
              <a:latin typeface="Calibri"/>
              <a:ea typeface="Calibri"/>
              <a:cs typeface="Calibri"/>
              <a:sym typeface="Calibri"/>
            </a:endParaRPr>
          </a:p>
        </p:txBody>
      </p:sp>
      <p:sp>
        <p:nvSpPr>
          <p:cNvPr id="1678" name="Google Shape;1678;p64"/>
          <p:cNvSpPr txBox="1"/>
          <p:nvPr/>
        </p:nvSpPr>
        <p:spPr>
          <a:xfrm>
            <a:off x="275129" y="5619021"/>
            <a:ext cx="11606081" cy="84842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E4043"/>
              </a:buClr>
              <a:buSzPts val="3600"/>
              <a:buFont typeface="Calibri"/>
              <a:buNone/>
            </a:pPr>
            <a:r>
              <a:rPr lang="en-US" sz="2400" b="0" i="1" u="none" strike="noStrike" cap="none">
                <a:solidFill>
                  <a:srgbClr val="3E4043"/>
                </a:solidFill>
                <a:latin typeface="Calibri"/>
                <a:ea typeface="Calibri"/>
                <a:cs typeface="Calibri"/>
                <a:sym typeface="Calibri"/>
              </a:rPr>
              <a:t>Use Domain Driven Design to define the right boundaries for contexts that different teams can work on in a autonomous fashion</a:t>
            </a:r>
            <a:endParaRPr sz="1800" b="0" i="1" u="none" strike="noStrike" cap="none">
              <a:solidFill>
                <a:srgbClr val="000000"/>
              </a:solidFill>
              <a:latin typeface="Calibri"/>
              <a:ea typeface="Calibri"/>
              <a:cs typeface="Calibri"/>
              <a:sym typeface="Calibri"/>
            </a:endParaRPr>
          </a:p>
        </p:txBody>
      </p:sp>
      <p:sp>
        <p:nvSpPr>
          <p:cNvPr id="1679" name="Google Shape;1679;p64"/>
          <p:cNvSpPr/>
          <p:nvPr/>
        </p:nvSpPr>
        <p:spPr>
          <a:xfrm>
            <a:off x="467943" y="4629747"/>
            <a:ext cx="2712254" cy="61298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Account Team</a:t>
            </a:r>
            <a:endParaRPr sz="1400" b="0" i="0" u="none" strike="noStrike" cap="none">
              <a:solidFill>
                <a:srgbClr val="000000"/>
              </a:solidFill>
              <a:latin typeface="Arial"/>
              <a:ea typeface="Arial"/>
              <a:cs typeface="Arial"/>
              <a:sym typeface="Arial"/>
            </a:endParaRPr>
          </a:p>
        </p:txBody>
      </p:sp>
      <p:sp>
        <p:nvSpPr>
          <p:cNvPr id="1680" name="Google Shape;1680;p64"/>
          <p:cNvSpPr/>
          <p:nvPr/>
        </p:nvSpPr>
        <p:spPr>
          <a:xfrm>
            <a:off x="4608485" y="4643299"/>
            <a:ext cx="2712254" cy="61298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CC Plan Team</a:t>
            </a:r>
            <a:endParaRPr sz="1400" b="0" i="0" u="none" strike="noStrike" cap="none">
              <a:solidFill>
                <a:srgbClr val="000000"/>
              </a:solidFill>
              <a:latin typeface="Arial"/>
              <a:ea typeface="Arial"/>
              <a:cs typeface="Arial"/>
              <a:sym typeface="Arial"/>
            </a:endParaRPr>
          </a:p>
        </p:txBody>
      </p:sp>
      <p:sp>
        <p:nvSpPr>
          <p:cNvPr id="1681" name="Google Shape;1681;p64"/>
          <p:cNvSpPr/>
          <p:nvPr/>
        </p:nvSpPr>
        <p:spPr>
          <a:xfrm>
            <a:off x="8863581" y="4624370"/>
            <a:ext cx="2712254" cy="61298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Credit Card Team</a:t>
            </a:r>
            <a:endParaRPr sz="1400" b="0" i="0" u="none" strike="noStrike" cap="none">
              <a:solidFill>
                <a:srgbClr val="000000"/>
              </a:solidFill>
              <a:latin typeface="Arial"/>
              <a:ea typeface="Arial"/>
              <a:cs typeface="Arial"/>
              <a:sym typeface="Arial"/>
            </a:endParaRPr>
          </a:p>
        </p:txBody>
      </p:sp>
      <p:sp>
        <p:nvSpPr>
          <p:cNvPr id="1682" name="Google Shape;1682;p64"/>
          <p:cNvSpPr/>
          <p:nvPr/>
        </p:nvSpPr>
        <p:spPr>
          <a:xfrm flipH="1">
            <a:off x="2927573" y="1197306"/>
            <a:ext cx="6271562" cy="1882450"/>
          </a:xfrm>
          <a:prstGeom prst="arc">
            <a:avLst>
              <a:gd name="adj1" fmla="val 11245962"/>
              <a:gd name="adj2" fmla="val 21391954"/>
            </a:avLst>
          </a:prstGeom>
          <a:noFill/>
          <a:ln w="9525" cap="flat" cmpd="sng">
            <a:solidFill>
              <a:schemeClr val="dk1"/>
            </a:solidFill>
            <a:prstDash val="lgDash"/>
            <a:miter lim="800000"/>
            <a:headEnd type="none" w="sm" len="sm"/>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83" name="Google Shape;1683;p64"/>
          <p:cNvPicPr preferRelativeResize="0"/>
          <p:nvPr/>
        </p:nvPicPr>
        <p:blipFill rotWithShape="1">
          <a:blip r:embed="rId3">
            <a:alphaModFix/>
          </a:blip>
          <a:srcRect/>
          <a:stretch/>
        </p:blipFill>
        <p:spPr>
          <a:xfrm>
            <a:off x="90623" y="4461704"/>
            <a:ext cx="1161745" cy="811886"/>
          </a:xfrm>
          <a:prstGeom prst="rect">
            <a:avLst/>
          </a:prstGeom>
          <a:noFill/>
          <a:ln>
            <a:noFill/>
          </a:ln>
        </p:spPr>
      </p:pic>
      <p:pic>
        <p:nvPicPr>
          <p:cNvPr id="1684" name="Google Shape;1684;p64"/>
          <p:cNvPicPr preferRelativeResize="0"/>
          <p:nvPr/>
        </p:nvPicPr>
        <p:blipFill rotWithShape="1">
          <a:blip r:embed="rId3">
            <a:alphaModFix/>
          </a:blip>
          <a:srcRect/>
          <a:stretch/>
        </p:blipFill>
        <p:spPr>
          <a:xfrm>
            <a:off x="4154623" y="4461704"/>
            <a:ext cx="1161745" cy="811886"/>
          </a:xfrm>
          <a:prstGeom prst="rect">
            <a:avLst/>
          </a:prstGeom>
          <a:noFill/>
          <a:ln>
            <a:noFill/>
          </a:ln>
        </p:spPr>
      </p:pic>
      <p:pic>
        <p:nvPicPr>
          <p:cNvPr id="1685" name="Google Shape;1685;p64"/>
          <p:cNvPicPr preferRelativeResize="0"/>
          <p:nvPr/>
        </p:nvPicPr>
        <p:blipFill rotWithShape="1">
          <a:blip r:embed="rId3">
            <a:alphaModFix/>
          </a:blip>
          <a:srcRect/>
          <a:stretch/>
        </p:blipFill>
        <p:spPr>
          <a:xfrm>
            <a:off x="8328689" y="4461704"/>
            <a:ext cx="1161745" cy="81188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65"/>
          <p:cNvSpPr txBox="1">
            <a:spLocks noGrp="1"/>
          </p:cNvSpPr>
          <p:nvPr>
            <p:ph type="sldNum" idx="12"/>
          </p:nvPr>
        </p:nvSpPr>
        <p:spPr>
          <a:xfrm>
            <a:off x="4836703" y="6909646"/>
            <a:ext cx="731520" cy="163122"/>
          </a:xfrm>
          <a:prstGeom prst="rect">
            <a:avLst/>
          </a:prstGeom>
          <a:noFill/>
          <a:ln>
            <a:noFill/>
          </a:ln>
        </p:spPr>
        <p:txBody>
          <a:bodyPr spcFirstLastPara="1" wrap="square" lIns="91425" tIns="45700" rIns="91425" bIns="45700" anchor="ctr" anchorCtr="0">
            <a:noAutofit/>
          </a:bodyPr>
          <a:lstStyle/>
          <a:p>
            <a:pPr marL="0" lvl="0" indent="0" algn="ctr" rtl="0">
              <a:lnSpc>
                <a:spcPct val="106000"/>
              </a:lnSpc>
              <a:spcBef>
                <a:spcPts val="0"/>
              </a:spcBef>
              <a:spcAft>
                <a:spcPts val="0"/>
              </a:spcAft>
              <a:buClr>
                <a:srgbClr val="000000"/>
              </a:buClr>
              <a:buSzPts val="971"/>
              <a:buNone/>
            </a:pPr>
            <a:fld id="{00000000-1234-1234-1234-123412341234}" type="slidenum">
              <a:rPr lang="en-US" sz="971">
                <a:latin typeface="Arial"/>
                <a:ea typeface="Arial"/>
                <a:cs typeface="Arial"/>
                <a:sym typeface="Arial"/>
              </a:rPr>
              <a:t>66</a:t>
            </a:fld>
            <a:endParaRPr sz="971">
              <a:latin typeface="Arial"/>
              <a:ea typeface="Arial"/>
              <a:cs typeface="Arial"/>
              <a:sym typeface="Arial"/>
            </a:endParaRPr>
          </a:p>
        </p:txBody>
      </p:sp>
      <p:sp>
        <p:nvSpPr>
          <p:cNvPr id="1691" name="Google Shape;1691;p65"/>
          <p:cNvSpPr txBox="1">
            <a:spLocks noGrp="1"/>
          </p:cNvSpPr>
          <p:nvPr>
            <p:ph type="title"/>
          </p:nvPr>
        </p:nvSpPr>
        <p:spPr>
          <a:xfrm>
            <a:off x="507999" y="180105"/>
            <a:ext cx="11216640" cy="767638"/>
          </a:xfrm>
          <a:prstGeom prst="rect">
            <a:avLst/>
          </a:prstGeom>
          <a:noFill/>
          <a:ln>
            <a:noFill/>
          </a:ln>
        </p:spPr>
        <p:txBody>
          <a:bodyPr spcFirstLastPara="1" wrap="square" lIns="50900" tIns="50900" rIns="50900" bIns="509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We need to call out mapping,  an integration mechanism, and a team engagement model for every dependency that exists across or bounded context map</a:t>
            </a:r>
            <a:endParaRPr/>
          </a:p>
        </p:txBody>
      </p:sp>
      <p:sp>
        <p:nvSpPr>
          <p:cNvPr id="1692" name="Google Shape;1692;p65" descr="https://mail.deloitte.ca/OWA/service.svc/s/GetFileAttachment?id=AAMkAGNkZTBhMzgwLTJmMTUtNGY5My1iMWE4LTA1ZDdlYTFkM2M4MgBGAAAAAADUcaZKDZMHRaJg3uIGfSV1BwDlOcyO%2BGUfTIzcO%2F5rIXAKAAAAGjegAADVlVpexxRUToIVNDXnwLnhAACOIBwNAAABEgAQAP%2FbSULDyZxGnQyJsVf78wk%3D&amp;isImagePreview=True&amp;X-OWA-CANARY=85ofijts4kWqATHD5Y79cYwq0gU8sdEIjeaDHkYR8uvTcBYvy-qUPWKFHLkTKTAY4DOsdEclBeY."/>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2776"/>
              </a:solidFill>
              <a:latin typeface="Arial"/>
              <a:ea typeface="Arial"/>
              <a:cs typeface="Arial"/>
              <a:sym typeface="Arial"/>
            </a:endParaRPr>
          </a:p>
        </p:txBody>
      </p:sp>
      <p:sp>
        <p:nvSpPr>
          <p:cNvPr id="1693" name="Google Shape;1693;p65" descr="https://mail.deloitte.ca/OWA/service.svc/s/GetFileAttachment?id=AAMkAGNkZTBhMzgwLTJmMTUtNGY5My1iMWE4LTA1ZDdlYTFkM2M4MgBGAAAAAADUcaZKDZMHRaJg3uIGfSV1BwDlOcyO%2BGUfTIzcO%2F5rIXAKAAAAGjegAADVlVpexxRUToIVNDXnwLnhAACOIBwNAAABEgAQAP%2FbSULDyZxGnQyJsVf78wk%3D&amp;isImagePreview=True&amp;X-OWA-CANARY=85ofijts4kWqATHD5Y79cYwq0gU8sdEIjeaDHkYR8uvTcBYvy-qUPWKFHLkTKTAY4DOsdEclBeY."/>
          <p:cNvSpPr/>
          <p:nvPr/>
        </p:nvSpPr>
        <p:spPr>
          <a:xfrm>
            <a:off x="1831975" y="7938"/>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2776"/>
              </a:solidFill>
              <a:latin typeface="Arial"/>
              <a:ea typeface="Arial"/>
              <a:cs typeface="Arial"/>
              <a:sym typeface="Arial"/>
            </a:endParaRPr>
          </a:p>
        </p:txBody>
      </p:sp>
      <p:sp>
        <p:nvSpPr>
          <p:cNvPr id="1694" name="Google Shape;1694;p65"/>
          <p:cNvSpPr txBox="1">
            <a:spLocks noGrp="1"/>
          </p:cNvSpPr>
          <p:nvPr>
            <p:ph type="body" idx="1"/>
          </p:nvPr>
        </p:nvSpPr>
        <p:spPr>
          <a:xfrm>
            <a:off x="308626" y="1703341"/>
            <a:ext cx="5047463" cy="3488383"/>
          </a:xfrm>
          <a:prstGeom prst="rect">
            <a:avLst/>
          </a:prstGeom>
          <a:noFill/>
          <a:ln>
            <a:noFill/>
          </a:ln>
        </p:spPr>
        <p:txBody>
          <a:bodyPr spcFirstLastPara="1" wrap="square" lIns="50900" tIns="50900" rIns="50900" bIns="50900" anchor="t" anchorCtr="0">
            <a:spAutoFit/>
          </a:bodyPr>
          <a:lstStyle/>
          <a:p>
            <a:pPr marL="342900" lvl="0" indent="-342900" algn="l" rtl="0">
              <a:lnSpc>
                <a:spcPct val="100000"/>
              </a:lnSpc>
              <a:spcBef>
                <a:spcPts val="0"/>
              </a:spcBef>
              <a:spcAft>
                <a:spcPts val="0"/>
              </a:spcAft>
              <a:buClr>
                <a:srgbClr val="3E4043"/>
              </a:buClr>
              <a:buSzPts val="2000"/>
              <a:buFont typeface="Arial"/>
              <a:buChar char="•"/>
            </a:pPr>
            <a:r>
              <a:rPr lang="en-US"/>
              <a:t>Identify key domain constructs/objects that are relevant across more than one bounded context</a:t>
            </a:r>
            <a:endParaRPr/>
          </a:p>
          <a:p>
            <a:pPr marL="0" lvl="0" indent="0" algn="l" rtl="0">
              <a:lnSpc>
                <a:spcPct val="100000"/>
              </a:lnSpc>
              <a:spcBef>
                <a:spcPts val="0"/>
              </a:spcBef>
              <a:spcAft>
                <a:spcPts val="0"/>
              </a:spcAft>
              <a:buClr>
                <a:srgbClr val="3E4043"/>
              </a:buClr>
              <a:buSzPts val="2000"/>
              <a:buNone/>
            </a:pPr>
            <a:endParaRPr/>
          </a:p>
          <a:p>
            <a:pPr marL="342900" lvl="0" indent="-342900" algn="l" rtl="0">
              <a:lnSpc>
                <a:spcPct val="100000"/>
              </a:lnSpc>
              <a:spcBef>
                <a:spcPts val="0"/>
              </a:spcBef>
              <a:spcAft>
                <a:spcPts val="0"/>
              </a:spcAft>
              <a:buClr>
                <a:srgbClr val="3E4043"/>
              </a:buClr>
              <a:buSzPts val="2000"/>
              <a:buFont typeface="Arial"/>
              <a:buChar char="•"/>
            </a:pPr>
            <a:r>
              <a:rPr lang="en-US"/>
              <a:t>Map out how the specific elements relate to each other</a:t>
            </a:r>
            <a:endParaRPr/>
          </a:p>
          <a:p>
            <a:pPr marL="342900" lvl="0" indent="-215900" algn="l" rtl="0">
              <a:lnSpc>
                <a:spcPct val="100000"/>
              </a:lnSpc>
              <a:spcBef>
                <a:spcPts val="0"/>
              </a:spcBef>
              <a:spcAft>
                <a:spcPts val="0"/>
              </a:spcAft>
              <a:buClr>
                <a:srgbClr val="3E4043"/>
              </a:buClr>
              <a:buSzPts val="2000"/>
              <a:buFont typeface="Arial"/>
              <a:buNone/>
            </a:pPr>
            <a:endParaRPr/>
          </a:p>
          <a:p>
            <a:pPr marL="342900" lvl="0" indent="-342900" algn="l" rtl="0">
              <a:lnSpc>
                <a:spcPct val="100000"/>
              </a:lnSpc>
              <a:spcBef>
                <a:spcPts val="0"/>
              </a:spcBef>
              <a:spcAft>
                <a:spcPts val="0"/>
              </a:spcAft>
              <a:buClr>
                <a:srgbClr val="3E4043"/>
              </a:buClr>
              <a:buSzPts val="2000"/>
              <a:buFont typeface="Arial"/>
              <a:buChar char="•"/>
            </a:pPr>
            <a:r>
              <a:rPr lang="en-US"/>
              <a:t>Identify the integration approach</a:t>
            </a:r>
            <a:endParaRPr/>
          </a:p>
          <a:p>
            <a:pPr marL="342900" lvl="0" indent="-215900" algn="l" rtl="0">
              <a:lnSpc>
                <a:spcPct val="100000"/>
              </a:lnSpc>
              <a:spcBef>
                <a:spcPts val="0"/>
              </a:spcBef>
              <a:spcAft>
                <a:spcPts val="0"/>
              </a:spcAft>
              <a:buClr>
                <a:srgbClr val="3E4043"/>
              </a:buClr>
              <a:buSzPts val="2000"/>
              <a:buFont typeface="Arial"/>
              <a:buNone/>
            </a:pPr>
            <a:endParaRPr/>
          </a:p>
          <a:p>
            <a:pPr marL="342900" lvl="0" indent="-342900" algn="l" rtl="0">
              <a:lnSpc>
                <a:spcPct val="100000"/>
              </a:lnSpc>
              <a:spcBef>
                <a:spcPts val="0"/>
              </a:spcBef>
              <a:spcAft>
                <a:spcPts val="0"/>
              </a:spcAft>
              <a:buClr>
                <a:srgbClr val="3E4043"/>
              </a:buClr>
              <a:buSzPts val="2000"/>
              <a:buFont typeface="Arial"/>
              <a:buChar char="•"/>
            </a:pPr>
            <a:r>
              <a:rPr lang="en-US"/>
              <a:t>Identify how the teams will collaborate across the bounded context</a:t>
            </a:r>
            <a:endParaRPr/>
          </a:p>
        </p:txBody>
      </p:sp>
      <p:sp>
        <p:nvSpPr>
          <p:cNvPr id="1695" name="Google Shape;1695;p65"/>
          <p:cNvSpPr/>
          <p:nvPr/>
        </p:nvSpPr>
        <p:spPr>
          <a:xfrm>
            <a:off x="2253881" y="3531219"/>
            <a:ext cx="6383470" cy="6075006"/>
          </a:xfrm>
          <a:prstGeom prst="arc">
            <a:avLst>
              <a:gd name="adj1" fmla="val 16200000"/>
              <a:gd name="adj2" fmla="val 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6" name="Google Shape;1696;p65"/>
          <p:cNvSpPr/>
          <p:nvPr/>
        </p:nvSpPr>
        <p:spPr>
          <a:xfrm rot="10800000">
            <a:off x="9120511" y="-1125792"/>
            <a:ext cx="4817076" cy="4602145"/>
          </a:xfrm>
          <a:prstGeom prst="arc">
            <a:avLst>
              <a:gd name="adj1" fmla="val 16200000"/>
              <a:gd name="adj2" fmla="val 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697" name="Google Shape;1697;p65"/>
          <p:cNvGrpSpPr/>
          <p:nvPr/>
        </p:nvGrpSpPr>
        <p:grpSpPr>
          <a:xfrm>
            <a:off x="5995057" y="4261797"/>
            <a:ext cx="2244013" cy="1471258"/>
            <a:chOff x="1923690" y="1932317"/>
            <a:chExt cx="3071005" cy="1526155"/>
          </a:xfrm>
        </p:grpSpPr>
        <p:sp>
          <p:nvSpPr>
            <p:cNvPr id="1698" name="Google Shape;1698;p65"/>
            <p:cNvSpPr/>
            <p:nvPr/>
          </p:nvSpPr>
          <p:spPr>
            <a:xfrm>
              <a:off x="1923691" y="2199735"/>
              <a:ext cx="1815558" cy="1258735"/>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From a Marketing Campaign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Is Interested 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Through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699" name="Google Shape;1699;p65"/>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Lead</a:t>
              </a:r>
              <a:endParaRPr sz="1800" b="0" i="0" u="none" strike="noStrike" cap="none">
                <a:solidFill>
                  <a:schemeClr val="dk1"/>
                </a:solidFill>
                <a:latin typeface="Calibri"/>
                <a:ea typeface="Calibri"/>
                <a:cs typeface="Calibri"/>
                <a:sym typeface="Calibri"/>
              </a:endParaRPr>
            </a:p>
          </p:txBody>
        </p:sp>
        <p:sp>
          <p:nvSpPr>
            <p:cNvPr id="1700" name="Google Shape;1700;p65"/>
            <p:cNvSpPr/>
            <p:nvPr/>
          </p:nvSpPr>
          <p:spPr>
            <a:xfrm>
              <a:off x="3739254" y="2199736"/>
              <a:ext cx="1255441" cy="125873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Campaign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Interests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Contact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sp>
        <p:nvSpPr>
          <p:cNvPr id="1701" name="Google Shape;1701;p65"/>
          <p:cNvSpPr txBox="1"/>
          <p:nvPr/>
        </p:nvSpPr>
        <p:spPr>
          <a:xfrm>
            <a:off x="6081855" y="5945546"/>
            <a:ext cx="22002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CRM System</a:t>
            </a:r>
            <a:endParaRPr sz="1800" b="1" i="0" u="none" strike="noStrike" cap="none">
              <a:solidFill>
                <a:schemeClr val="dk1"/>
              </a:solidFill>
              <a:latin typeface="Calibri"/>
              <a:ea typeface="Calibri"/>
              <a:cs typeface="Calibri"/>
              <a:sym typeface="Calibri"/>
            </a:endParaRPr>
          </a:p>
        </p:txBody>
      </p:sp>
      <p:sp>
        <p:nvSpPr>
          <p:cNvPr id="1702" name="Google Shape;1702;p65"/>
          <p:cNvSpPr txBox="1"/>
          <p:nvPr/>
        </p:nvSpPr>
        <p:spPr>
          <a:xfrm>
            <a:off x="9397979" y="1302931"/>
            <a:ext cx="22002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Accounts System</a:t>
            </a:r>
            <a:endParaRPr sz="1800" b="1" i="0" u="none" strike="noStrike" cap="none">
              <a:solidFill>
                <a:schemeClr val="dk1"/>
              </a:solidFill>
              <a:latin typeface="Calibri"/>
              <a:ea typeface="Calibri"/>
              <a:cs typeface="Calibri"/>
              <a:sym typeface="Calibri"/>
            </a:endParaRPr>
          </a:p>
        </p:txBody>
      </p:sp>
      <p:grpSp>
        <p:nvGrpSpPr>
          <p:cNvPr id="1703" name="Google Shape;1703;p65"/>
          <p:cNvGrpSpPr/>
          <p:nvPr/>
        </p:nvGrpSpPr>
        <p:grpSpPr>
          <a:xfrm>
            <a:off x="8622657" y="1720556"/>
            <a:ext cx="2244013" cy="1471258"/>
            <a:chOff x="1923690" y="1932317"/>
            <a:chExt cx="3071005" cy="1526155"/>
          </a:xfrm>
        </p:grpSpPr>
        <p:sp>
          <p:nvSpPr>
            <p:cNvPr id="1704" name="Google Shape;1704;p65"/>
            <p:cNvSpPr/>
            <p:nvPr/>
          </p:nvSpPr>
          <p:spPr>
            <a:xfrm>
              <a:off x="1923691" y="2199735"/>
              <a:ext cx="1815558" cy="1258735"/>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Has An Account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Works In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As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705" name="Google Shape;1705;p65"/>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Customer</a:t>
              </a:r>
              <a:endParaRPr sz="1800" b="0" i="0" u="none" strike="noStrike" cap="none">
                <a:solidFill>
                  <a:schemeClr val="dk1"/>
                </a:solidFill>
                <a:latin typeface="Calibri"/>
                <a:ea typeface="Calibri"/>
                <a:cs typeface="Calibri"/>
                <a:sym typeface="Calibri"/>
              </a:endParaRPr>
            </a:p>
          </p:txBody>
        </p:sp>
        <p:sp>
          <p:nvSpPr>
            <p:cNvPr id="1706" name="Google Shape;1706;p65"/>
            <p:cNvSpPr/>
            <p:nvPr/>
          </p:nvSpPr>
          <p:spPr>
            <a:xfrm>
              <a:off x="3739254" y="2199736"/>
              <a:ext cx="1255441" cy="125873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Campaign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Company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Job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sp>
        <p:nvSpPr>
          <p:cNvPr id="1707" name="Google Shape;1707;p65"/>
          <p:cNvSpPr/>
          <p:nvPr/>
        </p:nvSpPr>
        <p:spPr>
          <a:xfrm rot="-7200000">
            <a:off x="7881640" y="2786620"/>
            <a:ext cx="2015229" cy="2665032"/>
          </a:xfrm>
          <a:prstGeom prst="arc">
            <a:avLst>
              <a:gd name="adj1" fmla="val 17571757"/>
              <a:gd name="adj2" fmla="val 641021"/>
            </a:avLst>
          </a:prstGeom>
          <a:noFill/>
          <a:ln w="9525" cap="flat" cmpd="sng">
            <a:solidFill>
              <a:schemeClr val="dk1"/>
            </a:solidFill>
            <a:prstDash val="lgDash"/>
            <a:miter lim="800000"/>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aphicFrame>
        <p:nvGraphicFramePr>
          <p:cNvPr id="1708" name="Google Shape;1708;p65"/>
          <p:cNvGraphicFramePr/>
          <p:nvPr/>
        </p:nvGraphicFramePr>
        <p:xfrm>
          <a:off x="7192817" y="3473950"/>
          <a:ext cx="1608100" cy="219240"/>
        </p:xfrm>
        <a:graphic>
          <a:graphicData uri="http://schemas.openxmlformats.org/drawingml/2006/table">
            <a:tbl>
              <a:tblPr firstRow="1" bandRow="1">
                <a:noFill/>
                <a:tableStyleId>{45AB468E-2EE2-43F9-93C7-7E499021C85A}</a:tableStyleId>
              </a:tblPr>
              <a:tblGrid>
                <a:gridCol w="804050">
                  <a:extLst>
                    <a:ext uri="{9D8B030D-6E8A-4147-A177-3AD203B41FA5}">
                      <a16:colId xmlns:a16="http://schemas.microsoft.com/office/drawing/2014/main" val="20000"/>
                    </a:ext>
                  </a:extLst>
                </a:gridCol>
                <a:gridCol w="804050">
                  <a:extLst>
                    <a:ext uri="{9D8B030D-6E8A-4147-A177-3AD203B41FA5}">
                      <a16:colId xmlns:a16="http://schemas.microsoft.com/office/drawing/2014/main" val="20001"/>
                    </a:ext>
                  </a:extLst>
                </a:gridCol>
              </a:tblGrid>
              <a:tr h="217875">
                <a:tc>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a:solidFill>
                            <a:schemeClr val="dk1"/>
                          </a:solidFill>
                        </a:rPr>
                        <a:t>Interests</a:t>
                      </a:r>
                      <a:endParaRPr sz="1400" u="none" strike="noStrike" cap="none"/>
                    </a:p>
                  </a:txBody>
                  <a:tcPr marL="18100" marR="18100" marT="25800" marB="258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a:solidFill>
                            <a:schemeClr val="dk1"/>
                          </a:solidFill>
                        </a:rPr>
                        <a:t>Job</a:t>
                      </a:r>
                      <a:endParaRPr sz="1400" u="none" strike="noStrike" cap="none"/>
                    </a:p>
                  </a:txBody>
                  <a:tcPr marL="18100" marR="18100" marT="25800" marB="258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709" name="Google Shape;1709;p65"/>
          <p:cNvSpPr txBox="1"/>
          <p:nvPr/>
        </p:nvSpPr>
        <p:spPr>
          <a:xfrm>
            <a:off x="8509057" y="3780234"/>
            <a:ext cx="3089214" cy="2771472"/>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chemeClr val="dk1"/>
                </a:solidFill>
                <a:latin typeface="Calibri"/>
                <a:ea typeface="Calibri"/>
                <a:cs typeface="Calibri"/>
                <a:sym typeface="Calibri"/>
              </a:rPr>
              <a:t>How will the two teams collaborate?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Travelling Team Members </a:t>
            </a:r>
            <a:r>
              <a:rPr lang="en-US" sz="1200" b="0" i="1" u="none" strike="noStrike" cap="none">
                <a:solidFill>
                  <a:schemeClr val="dk1"/>
                </a:solidFill>
                <a:latin typeface="Calibri"/>
                <a:ea typeface="Calibri"/>
                <a:cs typeface="Calibri"/>
                <a:sym typeface="Calibri"/>
              </a:rPr>
              <a:t>(Significant Change) </a:t>
            </a: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Members from multiple teams work as a single team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Service Provider</a:t>
            </a:r>
            <a:r>
              <a:rPr lang="en-US" sz="1200" b="0" i="1" u="none" strike="noStrike" cap="none">
                <a:solidFill>
                  <a:schemeClr val="dk1"/>
                </a:solidFill>
                <a:latin typeface="Calibri"/>
                <a:ea typeface="Calibri"/>
                <a:cs typeface="Calibri"/>
                <a:sym typeface="Calibri"/>
              </a:rPr>
              <a:t>(Small Change)</a:t>
            </a: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 </a:t>
            </a:r>
            <a:r>
              <a:rPr lang="en-US" sz="1200" b="0" i="0" u="none" strike="noStrike" cap="none">
                <a:solidFill>
                  <a:schemeClr val="dk1"/>
                </a:solidFill>
                <a:latin typeface="Calibri"/>
                <a:ea typeface="Calibri"/>
                <a:cs typeface="Calibri"/>
                <a:sym typeface="Calibri"/>
              </a:rPr>
              <a:t>One team makes changes according to needs of other team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Enabler</a:t>
            </a:r>
            <a:r>
              <a:rPr lang="en-US" sz="1200" b="0" i="1" u="none" strike="noStrike" cap="none">
                <a:solidFill>
                  <a:schemeClr val="dk1"/>
                </a:solidFill>
                <a:latin typeface="Calibri"/>
                <a:ea typeface="Calibri"/>
                <a:cs typeface="Calibri"/>
                <a:sym typeface="Calibri"/>
              </a:rPr>
              <a:t>(No Change)</a:t>
            </a: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One team provides support to enable another team to use their code</a:t>
            </a:r>
            <a:endParaRPr sz="1200" b="1" i="0" u="none" strike="noStrike" cap="none">
              <a:solidFill>
                <a:schemeClr val="dk1"/>
              </a:solidFill>
              <a:latin typeface="Calibri"/>
              <a:ea typeface="Calibri"/>
              <a:cs typeface="Calibri"/>
              <a:sym typeface="Calibri"/>
            </a:endParaRPr>
          </a:p>
        </p:txBody>
      </p:sp>
      <p:sp>
        <p:nvSpPr>
          <p:cNvPr id="1710" name="Google Shape;1710;p65"/>
          <p:cNvSpPr txBox="1"/>
          <p:nvPr/>
        </p:nvSpPr>
        <p:spPr>
          <a:xfrm>
            <a:off x="5578709" y="1855740"/>
            <a:ext cx="2244012" cy="1508105"/>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chemeClr val="dk1"/>
                </a:solidFill>
                <a:latin typeface="Calibri"/>
                <a:ea typeface="Calibri"/>
                <a:cs typeface="Calibri"/>
                <a:sym typeface="Calibri"/>
              </a:rPr>
              <a:t>How will we integrate  across the systems?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1"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Events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Batch</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Messaging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REST / API</a:t>
            </a:r>
            <a:endParaRPr sz="1200" b="1" i="1"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97"/>
                                        </p:tgtEl>
                                        <p:attrNameLst>
                                          <p:attrName>style.visibility</p:attrName>
                                        </p:attrNameLst>
                                      </p:cBhvr>
                                      <p:to>
                                        <p:strVal val="visible"/>
                                      </p:to>
                                    </p:set>
                                    <p:animEffect transition="in" filter="fade">
                                      <p:cBhvr>
                                        <p:cTn id="7" dur="500"/>
                                        <p:tgtEl>
                                          <p:spTgt spid="1697"/>
                                        </p:tgtEl>
                                      </p:cBhvr>
                                    </p:animEffect>
                                  </p:childTnLst>
                                </p:cTn>
                              </p:par>
                              <p:par>
                                <p:cTn id="8" presetID="10" presetClass="entr" presetSubtype="0" fill="hold" nodeType="withEffect">
                                  <p:stCondLst>
                                    <p:cond delay="0"/>
                                  </p:stCondLst>
                                  <p:childTnLst>
                                    <p:set>
                                      <p:cBhvr>
                                        <p:cTn id="9" dur="1" fill="hold">
                                          <p:stCondLst>
                                            <p:cond delay="0"/>
                                          </p:stCondLst>
                                        </p:cTn>
                                        <p:tgtEl>
                                          <p:spTgt spid="1703"/>
                                        </p:tgtEl>
                                        <p:attrNameLst>
                                          <p:attrName>style.visibility</p:attrName>
                                        </p:attrNameLst>
                                      </p:cBhvr>
                                      <p:to>
                                        <p:strVal val="visible"/>
                                      </p:to>
                                    </p:set>
                                    <p:animEffect transition="in" filter="fade">
                                      <p:cBhvr>
                                        <p:cTn id="10" dur="500"/>
                                        <p:tgtEl>
                                          <p:spTgt spid="1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66"/>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pic>
        <p:nvPicPr>
          <p:cNvPr id="1716" name="Google Shape;1716;p66"/>
          <p:cNvPicPr preferRelativeResize="0"/>
          <p:nvPr/>
        </p:nvPicPr>
        <p:blipFill rotWithShape="1">
          <a:blip r:embed="rId3">
            <a:alphaModFix/>
          </a:blip>
          <a:srcRect/>
          <a:stretch/>
        </p:blipFill>
        <p:spPr>
          <a:xfrm>
            <a:off x="2045310" y="575219"/>
            <a:ext cx="10146690" cy="5963696"/>
          </a:xfrm>
          <a:prstGeom prst="rect">
            <a:avLst/>
          </a:prstGeom>
          <a:noFill/>
          <a:ln>
            <a:noFill/>
          </a:ln>
        </p:spPr>
      </p:pic>
      <p:sp>
        <p:nvSpPr>
          <p:cNvPr id="1717" name="Google Shape;1717;p66"/>
          <p:cNvSpPr txBox="1">
            <a:spLocks noGrp="1"/>
          </p:cNvSpPr>
          <p:nvPr>
            <p:ph type="title"/>
          </p:nvPr>
        </p:nvSpPr>
        <p:spPr>
          <a:xfrm>
            <a:off x="0" y="23492"/>
            <a:ext cx="12192000" cy="75713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We can also use a Bounded Context Map to Illustrate the Different Contexts Between Systems and the Teams that Support Them</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721"/>
        <p:cNvGrpSpPr/>
        <p:nvPr/>
      </p:nvGrpSpPr>
      <p:grpSpPr>
        <a:xfrm>
          <a:off x="0" y="0"/>
          <a:ext cx="0" cy="0"/>
          <a:chOff x="0" y="0"/>
          <a:chExt cx="0" cy="0"/>
        </a:xfrm>
      </p:grpSpPr>
      <p:sp>
        <p:nvSpPr>
          <p:cNvPr id="1722" name="Google Shape;1722;p67"/>
          <p:cNvSpPr/>
          <p:nvPr/>
        </p:nvSpPr>
        <p:spPr>
          <a:xfrm>
            <a:off x="2135324" y="1159129"/>
            <a:ext cx="7921351" cy="5239381"/>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2800" b="1" i="0" u="none" strike="noStrike" cap="none">
                <a:solidFill>
                  <a:srgbClr val="000000"/>
                </a:solidFill>
                <a:latin typeface="Calibri"/>
                <a:ea typeface="Calibri"/>
                <a:cs typeface="Calibri"/>
                <a:sym typeface="Calibri"/>
              </a:rPr>
              <a:t>Exercise: Take 30 mins </a:t>
            </a:r>
            <a:br>
              <a:rPr lang="en-US" sz="2800" b="1" i="0" u="none" strike="noStrike" cap="none">
                <a:solidFill>
                  <a:srgbClr val="000000"/>
                </a:solidFill>
                <a:latin typeface="Calibri"/>
                <a:ea typeface="Calibri"/>
                <a:cs typeface="Calibri"/>
                <a:sym typeface="Calibri"/>
              </a:rPr>
            </a:br>
            <a:r>
              <a:rPr lang="en-US" sz="2800" b="1" i="0" u="none" strike="noStrike" cap="none">
                <a:solidFill>
                  <a:srgbClr val="000000"/>
                </a:solidFill>
                <a:latin typeface="Calibri"/>
                <a:ea typeface="Calibri"/>
                <a:cs typeface="Calibri"/>
                <a:sym typeface="Calibri"/>
              </a:rPr>
              <a:t>Build a Bounded context map</a:t>
            </a:r>
            <a:endParaRPr sz="28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Calibri"/>
                <a:ea typeface="Calibri"/>
                <a:cs typeface="Calibri"/>
                <a:sym typeface="Calibri"/>
              </a:rPr>
              <a:t>Zoom out from the thin slice</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Calibri"/>
                <a:ea typeface="Calibri"/>
                <a:cs typeface="Calibri"/>
                <a:sym typeface="Calibri"/>
              </a:rPr>
              <a:t>Explore bounded contexts that are outside of patient, drug, and prescription</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Calibri"/>
                <a:ea typeface="Calibri"/>
                <a:cs typeface="Calibri"/>
                <a:sym typeface="Calibri"/>
              </a:rPr>
              <a:t>Draw arrows to indicate which contexts would need to collaborate with another and why</a:t>
            </a:r>
            <a:endParaRPr sz="1400" b="0" i="0" u="none" strike="noStrike" cap="none">
              <a:solidFill>
                <a:srgbClr val="000000"/>
              </a:solidFill>
              <a:latin typeface="Arial"/>
              <a:ea typeface="Arial"/>
              <a:cs typeface="Arial"/>
              <a:sym typeface="Arial"/>
            </a:endParaRPr>
          </a:p>
          <a:p>
            <a:pPr marL="457200" marR="0" lvl="0" indent="-304800" algn="l" rtl="0">
              <a:lnSpc>
                <a:spcPct val="122916"/>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a:p>
            <a:pPr marL="0" marR="0" lvl="0" indent="0" algn="l" rtl="0">
              <a:lnSpc>
                <a:spcPct val="122916"/>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Each team be ready to spend 10 minutes showing your results!</a:t>
            </a:r>
            <a:endParaRPr sz="1400" b="0" i="0" u="none" strike="noStrike" cap="none">
              <a:solidFill>
                <a:srgbClr val="000000"/>
              </a:solidFill>
              <a:latin typeface="Arial"/>
              <a:ea typeface="Arial"/>
              <a:cs typeface="Arial"/>
              <a:sym typeface="Arial"/>
            </a:endParaRPr>
          </a:p>
          <a:p>
            <a:pPr marL="457200" marR="0" lvl="0" indent="-304800" algn="l" rtl="0">
              <a:lnSpc>
                <a:spcPct val="122916"/>
              </a:lnSpc>
              <a:spcBef>
                <a:spcPts val="0"/>
              </a:spcBef>
              <a:spcAft>
                <a:spcPts val="0"/>
              </a:spcAft>
              <a:buClr>
                <a:srgbClr val="000000"/>
              </a:buClr>
              <a:buSzPts val="2400"/>
              <a:buFont typeface="Arial"/>
              <a:buNone/>
            </a:pPr>
            <a:endParaRPr sz="2400" b="1" i="1" u="none" strike="noStrike" cap="none">
              <a:solidFill>
                <a:srgbClr val="000000"/>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68"/>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lt1"/>
              </a:buClr>
              <a:buSzPts val="1200"/>
              <a:buFont typeface="Calibri"/>
              <a:buNone/>
            </a:pPr>
            <a:fld id="{00000000-1234-1234-1234-123412341234}" type="slidenum">
              <a:rPr lang="en-US"/>
              <a:t>69</a:t>
            </a:fld>
            <a:endParaRPr/>
          </a:p>
        </p:txBody>
      </p:sp>
      <p:sp>
        <p:nvSpPr>
          <p:cNvPr id="1728" name="Google Shape;1728;p68"/>
          <p:cNvSpPr txBox="1">
            <a:spLocks noGrp="1"/>
          </p:cNvSpPr>
          <p:nvPr>
            <p:ph type="title"/>
          </p:nvPr>
        </p:nvSpPr>
        <p:spPr>
          <a:xfrm>
            <a:off x="630936" y="2342053"/>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DDD During Story Exploration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7"/>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7</a:t>
            </a:fld>
            <a:endParaRPr sz="1200" b="0" i="0" u="none" strike="noStrike" cap="none">
              <a:solidFill>
                <a:srgbClr val="FFFFFF"/>
              </a:solidFill>
              <a:latin typeface="Calibri"/>
              <a:ea typeface="Calibri"/>
              <a:cs typeface="Calibri"/>
              <a:sym typeface="Calibri"/>
            </a:endParaRPr>
          </a:p>
        </p:txBody>
      </p:sp>
      <p:sp>
        <p:nvSpPr>
          <p:cNvPr id="171" name="Google Shape;171;p7"/>
          <p:cNvSpPr txBox="1">
            <a:spLocks noGrp="1"/>
          </p:cNvSpPr>
          <p:nvPr>
            <p:ph type="title"/>
          </p:nvPr>
        </p:nvSpPr>
        <p:spPr>
          <a:xfrm>
            <a:off x="899293" y="2579567"/>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The Ubiquitous Language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732"/>
        <p:cNvGrpSpPr/>
        <p:nvPr/>
      </p:nvGrpSpPr>
      <p:grpSpPr>
        <a:xfrm>
          <a:off x="0" y="0"/>
          <a:ext cx="0" cy="0"/>
          <a:chOff x="0" y="0"/>
          <a:chExt cx="0" cy="0"/>
        </a:xfrm>
      </p:grpSpPr>
      <p:sp>
        <p:nvSpPr>
          <p:cNvPr id="1733" name="Google Shape;1733;p123"/>
          <p:cNvSpPr/>
          <p:nvPr/>
        </p:nvSpPr>
        <p:spPr>
          <a:xfrm>
            <a:off x="2135324" y="998560"/>
            <a:ext cx="7921351" cy="5390896"/>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Exercise: Take 30 mins - 1 hour</a:t>
            </a:r>
            <a:endParaRPr sz="1400" b="0" i="0" u="none" strike="noStrike" cap="none">
              <a:solidFill>
                <a:srgbClr val="000000"/>
              </a:solidFill>
              <a:latin typeface="Arial"/>
              <a:ea typeface="Arial"/>
              <a:cs typeface="Arial"/>
              <a:sym typeface="Arial"/>
            </a:endParaRPr>
          </a:p>
          <a:p>
            <a:pPr marL="514350" marR="0" lvl="0" indent="-514350" algn="l" rtl="0">
              <a:lnSpc>
                <a:spcPct val="122916"/>
              </a:lnSpc>
              <a:spcBef>
                <a:spcPts val="0"/>
              </a:spcBef>
              <a:spcAft>
                <a:spcPts val="0"/>
              </a:spcAft>
              <a:buClr>
                <a:srgbClr val="000000"/>
              </a:buClr>
              <a:buSzPts val="2400"/>
              <a:buFont typeface="Arial"/>
              <a:buChar char="•"/>
            </a:pPr>
            <a:r>
              <a:rPr lang="en-US" sz="2800" b="1" i="0" u="none" strike="noStrike" cap="none">
                <a:solidFill>
                  <a:srgbClr val="000000"/>
                </a:solidFill>
                <a:latin typeface="Calibri"/>
                <a:ea typeface="Calibri"/>
                <a:cs typeface="Calibri"/>
                <a:sym typeface="Calibri"/>
              </a:rPr>
              <a:t>Align your Model and Map </a:t>
            </a:r>
            <a:endParaRPr sz="1400" b="0" i="0" u="none" strike="noStrike" cap="none">
              <a:solidFill>
                <a:srgbClr val="000000"/>
              </a:solidFill>
              <a:latin typeface="Arial"/>
              <a:ea typeface="Arial"/>
              <a:cs typeface="Arial"/>
              <a:sym typeface="Arial"/>
            </a:endParaRPr>
          </a:p>
          <a:p>
            <a:pPr marL="514350" marR="0" lvl="0" indent="-361950" algn="l" rtl="0">
              <a:lnSpc>
                <a:spcPct val="122916"/>
              </a:lnSpc>
              <a:spcBef>
                <a:spcPts val="0"/>
              </a:spcBef>
              <a:spcAft>
                <a:spcPts val="0"/>
              </a:spcAft>
              <a:buClr>
                <a:srgbClr val="000000"/>
              </a:buClr>
              <a:buSzPts val="2400"/>
              <a:buFont typeface="Arial"/>
              <a:buNone/>
            </a:pPr>
            <a:endParaRPr sz="2800" b="1" i="0" u="none" strike="noStrike" cap="none">
              <a:solidFill>
                <a:srgbClr val="000000"/>
              </a:solidFill>
              <a:latin typeface="Calibri"/>
              <a:ea typeface="Calibri"/>
              <a:cs typeface="Calibri"/>
              <a:sym typeface="Calibri"/>
            </a:endParaRPr>
          </a:p>
          <a:p>
            <a:pPr marL="0" marR="0" lvl="0" indent="0" algn="l" rtl="0">
              <a:lnSpc>
                <a:spcPct val="122916"/>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Exercise: Take 30 mins – 1 hour</a:t>
            </a:r>
            <a:endParaRPr sz="1400" b="0" i="0" u="none" strike="noStrike" cap="none">
              <a:solidFill>
                <a:srgbClr val="000000"/>
              </a:solidFill>
              <a:latin typeface="Arial"/>
              <a:ea typeface="Arial"/>
              <a:cs typeface="Arial"/>
              <a:sym typeface="Arial"/>
            </a:endParaRPr>
          </a:p>
          <a:p>
            <a:pPr marL="514350" marR="0" lvl="0" indent="-514350" algn="l" rtl="0">
              <a:lnSpc>
                <a:spcPct val="122916"/>
              </a:lnSpc>
              <a:spcBef>
                <a:spcPts val="0"/>
              </a:spcBef>
              <a:spcAft>
                <a:spcPts val="0"/>
              </a:spcAft>
              <a:buClr>
                <a:srgbClr val="000000"/>
              </a:buClr>
              <a:buSzPts val="2400"/>
              <a:buFont typeface="Arial"/>
              <a:buChar char="•"/>
            </a:pPr>
            <a:r>
              <a:rPr lang="en-US" sz="2800" b="1" i="0" u="none" strike="noStrike" cap="none">
                <a:solidFill>
                  <a:srgbClr val="000000"/>
                </a:solidFill>
                <a:latin typeface="Calibri"/>
                <a:ea typeface="Calibri"/>
                <a:cs typeface="Calibri"/>
                <a:sym typeface="Calibri"/>
              </a:rPr>
              <a:t>Discuss the integration points (pull in team members across boundaries)</a:t>
            </a:r>
            <a:endParaRPr sz="1400" b="0" i="0" u="none" strike="noStrike" cap="none">
              <a:solidFill>
                <a:srgbClr val="000000"/>
              </a:solidFill>
              <a:latin typeface="Arial"/>
              <a:ea typeface="Arial"/>
              <a:cs typeface="Arial"/>
              <a:sym typeface="Arial"/>
            </a:endParaRPr>
          </a:p>
          <a:p>
            <a:pPr marL="0" marR="0" lvl="0" indent="0" algn="l" rtl="0">
              <a:lnSpc>
                <a:spcPct val="122916"/>
              </a:lnSpc>
              <a:spcBef>
                <a:spcPts val="0"/>
              </a:spcBef>
              <a:spcAft>
                <a:spcPts val="0"/>
              </a:spcAft>
              <a:buClr>
                <a:srgbClr val="000000"/>
              </a:buClr>
              <a:buSzPts val="2800"/>
              <a:buFont typeface="Arial"/>
              <a:buNone/>
            </a:pPr>
            <a:endParaRPr sz="2800" b="1" i="0" u="none" strike="noStrike" cap="none">
              <a:solidFill>
                <a:srgbClr val="000000"/>
              </a:solidFill>
              <a:latin typeface="Calibri"/>
              <a:ea typeface="Calibri"/>
              <a:cs typeface="Calibri"/>
              <a:sym typeface="Calibri"/>
            </a:endParaRPr>
          </a:p>
          <a:p>
            <a:pPr marL="0" marR="0" lvl="0" indent="0" algn="l" rtl="0">
              <a:lnSpc>
                <a:spcPct val="122916"/>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This week</a:t>
            </a:r>
            <a:endParaRPr sz="1400" b="0" i="0" u="none" strike="noStrike" cap="none">
              <a:solidFill>
                <a:srgbClr val="000000"/>
              </a:solidFill>
              <a:latin typeface="Arial"/>
              <a:ea typeface="Arial"/>
              <a:cs typeface="Arial"/>
              <a:sym typeface="Arial"/>
            </a:endParaRPr>
          </a:p>
          <a:p>
            <a:pPr marL="514350" marR="0" lvl="0" indent="-514350" algn="l" rtl="0">
              <a:lnSpc>
                <a:spcPct val="122916"/>
              </a:lnSpc>
              <a:spcBef>
                <a:spcPts val="0"/>
              </a:spcBef>
              <a:spcAft>
                <a:spcPts val="0"/>
              </a:spcAft>
              <a:buClr>
                <a:srgbClr val="000000"/>
              </a:buClr>
              <a:buSzPts val="2400"/>
              <a:buFont typeface="Arial"/>
              <a:buChar char="•"/>
            </a:pPr>
            <a:r>
              <a:rPr lang="en-US" sz="2800" b="1" i="0" u="none" strike="noStrike" cap="none">
                <a:solidFill>
                  <a:srgbClr val="000000"/>
                </a:solidFill>
                <a:latin typeface="Calibri"/>
                <a:ea typeface="Calibri"/>
                <a:cs typeface="Calibri"/>
                <a:sym typeface="Calibri"/>
              </a:rPr>
              <a:t>Populate &amp; Document &amp; Build in Jira and Confluence </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414591"/>
            </a:gs>
            <a:gs pos="12400">
              <a:srgbClr val="0070C0"/>
            </a:gs>
            <a:gs pos="100000">
              <a:srgbClr val="00B0F0"/>
            </a:gs>
          </a:gsLst>
          <a:lin ang="2400000" scaled="0"/>
        </a:gradFill>
        <a:effectLst/>
      </p:bgPr>
    </p:bg>
    <p:spTree>
      <p:nvGrpSpPr>
        <p:cNvPr id="1" name="Shape 1737"/>
        <p:cNvGrpSpPr/>
        <p:nvPr/>
      </p:nvGrpSpPr>
      <p:grpSpPr>
        <a:xfrm>
          <a:off x="0" y="0"/>
          <a:ext cx="0" cy="0"/>
          <a:chOff x="0" y="0"/>
          <a:chExt cx="0" cy="0"/>
        </a:xfrm>
      </p:grpSpPr>
      <p:sp>
        <p:nvSpPr>
          <p:cNvPr id="1738" name="Google Shape;1738;p69"/>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lt1"/>
              </a:buClr>
              <a:buSzPts val="1200"/>
              <a:buFont typeface="Calibri"/>
              <a:buNone/>
            </a:pPr>
            <a:fld id="{00000000-1234-1234-1234-123412341234}" type="slidenum">
              <a:rPr lang="en-US"/>
              <a:t>71</a:t>
            </a:fld>
            <a:endParaRPr/>
          </a:p>
        </p:txBody>
      </p:sp>
      <p:sp>
        <p:nvSpPr>
          <p:cNvPr id="1739" name="Google Shape;1739;p69"/>
          <p:cNvSpPr txBox="1">
            <a:spLocks noGrp="1"/>
          </p:cNvSpPr>
          <p:nvPr>
            <p:ph type="title"/>
          </p:nvPr>
        </p:nvSpPr>
        <p:spPr>
          <a:xfrm>
            <a:off x="899293" y="2579567"/>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A Brief Recap On Story Exploration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70"/>
          <p:cNvSpPr/>
          <p:nvPr/>
        </p:nvSpPr>
        <p:spPr>
          <a:xfrm>
            <a:off x="2148016" y="1181785"/>
            <a:ext cx="8208256" cy="646331"/>
          </a:xfrm>
          <a:prstGeom prst="rect">
            <a:avLst/>
          </a:prstGeom>
          <a:noFill/>
          <a:ln>
            <a:noFill/>
          </a:ln>
        </p:spPr>
        <p:txBody>
          <a:bodyPr spcFirstLastPara="1" wrap="square" lIns="91425" tIns="45700" rIns="91425" bIns="45700" anchor="t" anchorCtr="0">
            <a:spAutoFit/>
          </a:bodyPr>
          <a:lstStyle/>
          <a:p>
            <a:pPr marL="0" marR="3695"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Goal:</a:t>
            </a:r>
            <a:r>
              <a:rPr lang="en-US" sz="1800" b="0" i="0" u="none" strike="noStrike" cap="none">
                <a:solidFill>
                  <a:srgbClr val="000000"/>
                </a:solidFill>
                <a:latin typeface="Calibri"/>
                <a:ea typeface="Calibri"/>
                <a:cs typeface="Calibri"/>
                <a:sym typeface="Calibri"/>
              </a:rPr>
              <a:t> Perform enough planning for the next burst of value creation for a small cross functional team to collaborate on delivery</a:t>
            </a:r>
            <a:endParaRPr sz="1800" b="0" i="0" u="none" strike="noStrike" cap="none">
              <a:solidFill>
                <a:srgbClr val="000000"/>
              </a:solidFill>
              <a:latin typeface="Calibri"/>
              <a:ea typeface="Calibri"/>
              <a:cs typeface="Calibri"/>
              <a:sym typeface="Calibri"/>
            </a:endParaRPr>
          </a:p>
        </p:txBody>
      </p:sp>
      <p:sp>
        <p:nvSpPr>
          <p:cNvPr id="1745" name="Google Shape;1745;p70"/>
          <p:cNvSpPr txBox="1"/>
          <p:nvPr/>
        </p:nvSpPr>
        <p:spPr>
          <a:xfrm>
            <a:off x="1835728" y="209350"/>
            <a:ext cx="852054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A Review on Story Exploration</a:t>
            </a:r>
            <a:endParaRPr sz="1400" b="0" i="0" u="none" strike="noStrike" cap="none">
              <a:solidFill>
                <a:srgbClr val="000000"/>
              </a:solidFill>
              <a:latin typeface="Arial"/>
              <a:ea typeface="Arial"/>
              <a:cs typeface="Arial"/>
              <a:sym typeface="Arial"/>
            </a:endParaRPr>
          </a:p>
        </p:txBody>
      </p:sp>
      <p:sp>
        <p:nvSpPr>
          <p:cNvPr id="1746" name="Google Shape;1746;p70"/>
          <p:cNvSpPr/>
          <p:nvPr/>
        </p:nvSpPr>
        <p:spPr>
          <a:xfrm>
            <a:off x="2148016" y="1962232"/>
            <a:ext cx="3657600" cy="41626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Key Activities</a:t>
            </a:r>
            <a:endParaRPr sz="1800" b="0" i="0" u="none" strike="noStrike" cap="none">
              <a:solidFill>
                <a:srgbClr val="000000"/>
              </a:solidFill>
              <a:latin typeface="Calibri"/>
              <a:ea typeface="Calibri"/>
              <a:cs typeface="Calibri"/>
              <a:sym typeface="Calibri"/>
            </a:endParaRPr>
          </a:p>
          <a:p>
            <a:pPr marL="90488" marR="0" lvl="0" indent="-114300" algn="l" rtl="0">
              <a:lnSpc>
                <a:spcPct val="100000"/>
              </a:lnSpc>
              <a:spcBef>
                <a:spcPts val="30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The understanding of stories &amp; solution have been refined for a tightly integrated increment of business value</a:t>
            </a:r>
            <a:endParaRPr sz="1400" b="0" i="0" u="none" strike="noStrike" cap="none">
              <a:solidFill>
                <a:srgbClr val="000000"/>
              </a:solidFill>
              <a:latin typeface="Arial"/>
              <a:ea typeface="Arial"/>
              <a:cs typeface="Arial"/>
              <a:sym typeface="Arial"/>
            </a:endParaRPr>
          </a:p>
          <a:p>
            <a:pPr marL="90488" marR="0" lvl="0" indent="-114300" algn="l" rtl="0">
              <a:lnSpc>
                <a:spcPct val="100000"/>
              </a:lnSpc>
              <a:spcBef>
                <a:spcPts val="30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A subset of the team have estimated the work and committed to delivering it</a:t>
            </a:r>
            <a:endParaRPr sz="1400" b="0" i="0" u="none" strike="noStrike" cap="none">
              <a:solidFill>
                <a:srgbClr val="000000"/>
              </a:solidFill>
              <a:latin typeface="Arial"/>
              <a:ea typeface="Arial"/>
              <a:cs typeface="Arial"/>
              <a:sym typeface="Arial"/>
            </a:endParaRPr>
          </a:p>
          <a:p>
            <a:pPr marL="90488" marR="0" lvl="0" indent="-114300" algn="l" rtl="0">
              <a:lnSpc>
                <a:spcPct val="100000"/>
              </a:lnSpc>
              <a:spcBef>
                <a:spcPts val="30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Acceptance criteria have been defined for the story</a:t>
            </a:r>
            <a:endParaRPr sz="1400" b="0" i="0" u="none" strike="noStrike" cap="none">
              <a:solidFill>
                <a:srgbClr val="000000"/>
              </a:solidFill>
              <a:latin typeface="Arial"/>
              <a:ea typeface="Arial"/>
              <a:cs typeface="Arial"/>
              <a:sym typeface="Arial"/>
            </a:endParaRPr>
          </a:p>
          <a:p>
            <a:pPr marL="90488" marR="0" lvl="0" indent="-114300" algn="l" rtl="0">
              <a:lnSpc>
                <a:spcPct val="100000"/>
              </a:lnSpc>
              <a:spcBef>
                <a:spcPts val="30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Key risks/unknowns/assumptions have been explored for the value increment</a:t>
            </a:r>
            <a:endParaRPr sz="1400" b="0" i="0" u="none" strike="noStrike" cap="none">
              <a:solidFill>
                <a:srgbClr val="000000"/>
              </a:solidFill>
              <a:latin typeface="Arial"/>
              <a:ea typeface="Arial"/>
              <a:cs typeface="Arial"/>
              <a:sym typeface="Arial"/>
            </a:endParaRPr>
          </a:p>
          <a:p>
            <a:pPr marL="90488" marR="0" lvl="0" indent="0" algn="l" rtl="0">
              <a:lnSpc>
                <a:spcPct val="100000"/>
              </a:lnSpc>
              <a:spcBef>
                <a:spcPts val="30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7" name="Google Shape;1747;p70"/>
          <p:cNvSpPr/>
          <p:nvPr/>
        </p:nvSpPr>
        <p:spPr>
          <a:xfrm>
            <a:off x="6495451" y="1900449"/>
            <a:ext cx="18924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Agile Accelerators</a:t>
            </a:r>
            <a:endParaRPr sz="1800" b="0" i="0" u="none" strike="noStrike" cap="none">
              <a:solidFill>
                <a:srgbClr val="000000"/>
              </a:solidFill>
              <a:latin typeface="Calibri"/>
              <a:ea typeface="Calibri"/>
              <a:cs typeface="Calibri"/>
              <a:sym typeface="Calibri"/>
            </a:endParaRPr>
          </a:p>
        </p:txBody>
      </p:sp>
      <p:sp>
        <p:nvSpPr>
          <p:cNvPr id="1748" name="Google Shape;1748;p70"/>
          <p:cNvSpPr/>
          <p:nvPr/>
        </p:nvSpPr>
        <p:spPr>
          <a:xfrm>
            <a:off x="6495451" y="2269782"/>
            <a:ext cx="2850377" cy="1908215"/>
          </a:xfrm>
          <a:prstGeom prst="rect">
            <a:avLst/>
          </a:prstGeom>
          <a:noFill/>
          <a:ln>
            <a:noFill/>
          </a:ln>
        </p:spPr>
        <p:txBody>
          <a:bodyPr spcFirstLastPara="1" wrap="square" lIns="91425" tIns="45700" rIns="91425" bIns="45700" anchor="t" anchorCtr="0">
            <a:spAutoFit/>
          </a:bodyPr>
          <a:lstStyle/>
          <a:p>
            <a:pPr marL="90488" marR="0" lvl="0" indent="-11430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Calibri"/>
                <a:ea typeface="Calibri"/>
                <a:cs typeface="Calibri"/>
                <a:sym typeface="Calibri"/>
              </a:rPr>
              <a:t>Story Sketch</a:t>
            </a:r>
            <a:endParaRPr sz="1400" b="0" i="0" u="none" strike="noStrike" cap="none">
              <a:solidFill>
                <a:srgbClr val="000000"/>
              </a:solidFill>
              <a:latin typeface="Arial"/>
              <a:ea typeface="Arial"/>
              <a:cs typeface="Arial"/>
              <a:sym typeface="Arial"/>
            </a:endParaRPr>
          </a:p>
          <a:p>
            <a:pPr marL="90488" marR="0" lvl="0" indent="-114300" algn="l" rtl="0">
              <a:lnSpc>
                <a:spcPct val="100000"/>
              </a:lnSpc>
              <a:spcBef>
                <a:spcPts val="300"/>
              </a:spcBef>
              <a:spcAft>
                <a:spcPts val="0"/>
              </a:spcAft>
              <a:buClr>
                <a:srgbClr val="000000"/>
              </a:buClr>
              <a:buSzPts val="1800"/>
              <a:buFont typeface="Arial"/>
              <a:buChar char="•"/>
            </a:pPr>
            <a:r>
              <a:rPr lang="en-US" sz="1800" b="1" i="0" u="none" strike="noStrike" cap="none">
                <a:solidFill>
                  <a:srgbClr val="000000"/>
                </a:solidFill>
                <a:latin typeface="Calibri"/>
                <a:ea typeface="Calibri"/>
                <a:cs typeface="Calibri"/>
                <a:sym typeface="Calibri"/>
              </a:rPr>
              <a:t>Relative Sizing and Estimation</a:t>
            </a:r>
            <a:endParaRPr sz="1400" b="0" i="0" u="none" strike="noStrike" cap="none">
              <a:solidFill>
                <a:srgbClr val="000000"/>
              </a:solidFill>
              <a:latin typeface="Arial"/>
              <a:ea typeface="Arial"/>
              <a:cs typeface="Arial"/>
              <a:sym typeface="Arial"/>
            </a:endParaRPr>
          </a:p>
          <a:p>
            <a:pPr marL="90488" marR="0" lvl="0" indent="-114300" algn="l" rtl="0">
              <a:lnSpc>
                <a:spcPct val="100000"/>
              </a:lnSpc>
              <a:spcBef>
                <a:spcPts val="300"/>
              </a:spcBef>
              <a:spcAft>
                <a:spcPts val="0"/>
              </a:spcAft>
              <a:buClr>
                <a:srgbClr val="000000"/>
              </a:buClr>
              <a:buSzPts val="1800"/>
              <a:buFont typeface="Arial"/>
              <a:buChar char="•"/>
            </a:pPr>
            <a:r>
              <a:rPr lang="en-US" sz="1800" b="1" i="0" u="none" strike="noStrike" cap="none">
                <a:solidFill>
                  <a:srgbClr val="000000"/>
                </a:solidFill>
                <a:latin typeface="Calibri"/>
                <a:ea typeface="Calibri"/>
                <a:cs typeface="Calibri"/>
                <a:sym typeface="Calibri"/>
              </a:rPr>
              <a:t>Class Responsibility Cards</a:t>
            </a:r>
            <a:endParaRPr sz="1400" b="0" i="0" u="none" strike="noStrike" cap="none">
              <a:solidFill>
                <a:srgbClr val="000000"/>
              </a:solidFill>
              <a:latin typeface="Arial"/>
              <a:ea typeface="Arial"/>
              <a:cs typeface="Arial"/>
              <a:sym typeface="Arial"/>
            </a:endParaRPr>
          </a:p>
          <a:p>
            <a:pPr marL="90488" marR="0" lvl="0" indent="-114300" algn="l" rtl="0">
              <a:lnSpc>
                <a:spcPct val="100000"/>
              </a:lnSpc>
              <a:spcBef>
                <a:spcPts val="300"/>
              </a:spcBef>
              <a:spcAft>
                <a:spcPts val="0"/>
              </a:spcAft>
              <a:buClr>
                <a:srgbClr val="000000"/>
              </a:buClr>
              <a:buSzPts val="1800"/>
              <a:buFont typeface="Arial"/>
              <a:buChar char="•"/>
            </a:pPr>
            <a:r>
              <a:rPr lang="en-US" sz="1800" b="1" i="0" u="none" strike="noStrike" cap="none">
                <a:solidFill>
                  <a:srgbClr val="000000"/>
                </a:solidFill>
                <a:latin typeface="Calibri"/>
                <a:ea typeface="Calibri"/>
                <a:cs typeface="Calibri"/>
                <a:sym typeface="Calibri"/>
              </a:rPr>
              <a:t>Domain Driven Design</a:t>
            </a:r>
            <a:endParaRPr sz="1400" b="0" i="0" u="none" strike="noStrike" cap="none">
              <a:solidFill>
                <a:srgbClr val="000000"/>
              </a:solidFill>
              <a:latin typeface="Arial"/>
              <a:ea typeface="Arial"/>
              <a:cs typeface="Arial"/>
              <a:sym typeface="Arial"/>
            </a:endParaRPr>
          </a:p>
          <a:p>
            <a:pPr marL="90488" marR="0" lvl="0" indent="-114300" algn="l" rtl="0">
              <a:lnSpc>
                <a:spcPct val="100000"/>
              </a:lnSpc>
              <a:spcBef>
                <a:spcPts val="300"/>
              </a:spcBef>
              <a:spcAft>
                <a:spcPts val="0"/>
              </a:spcAft>
              <a:buClr>
                <a:srgbClr val="000000"/>
              </a:buClr>
              <a:buSzPts val="1800"/>
              <a:buFont typeface="Arial"/>
              <a:buChar char="•"/>
            </a:pPr>
            <a:r>
              <a:rPr lang="en-US" sz="1800" b="1" i="0" u="none" strike="noStrike" cap="none">
                <a:solidFill>
                  <a:srgbClr val="000000"/>
                </a:solidFill>
                <a:latin typeface="Calibri"/>
                <a:ea typeface="Calibri"/>
                <a:cs typeface="Calibri"/>
                <a:sym typeface="Calibri"/>
              </a:rPr>
              <a:t>Experimentation Sketch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71"/>
          <p:cNvSpPr txBox="1"/>
          <p:nvPr/>
        </p:nvSpPr>
        <p:spPr>
          <a:xfrm>
            <a:off x="1981200" y="154950"/>
            <a:ext cx="8229600" cy="954023"/>
          </a:xfrm>
          <a:prstGeom prst="rect">
            <a:avLst/>
          </a:prstGeom>
          <a:noFill/>
          <a:ln>
            <a:noFill/>
          </a:ln>
        </p:spPr>
        <p:txBody>
          <a:bodyPr spcFirstLastPara="1" wrap="square" lIns="45675" tIns="45675" rIns="45675" bIns="45675" anchor="b"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Explore Stories in groups that are easy to describe, deliver, and test together </a:t>
            </a:r>
            <a:endParaRPr sz="1400" b="0" i="0" u="none" strike="noStrike" cap="none">
              <a:solidFill>
                <a:srgbClr val="000000"/>
              </a:solidFill>
              <a:latin typeface="Arial"/>
              <a:ea typeface="Arial"/>
              <a:cs typeface="Arial"/>
              <a:sym typeface="Arial"/>
            </a:endParaRPr>
          </a:p>
        </p:txBody>
      </p:sp>
      <p:sp>
        <p:nvSpPr>
          <p:cNvPr id="1754" name="Google Shape;1754;p71"/>
          <p:cNvSpPr/>
          <p:nvPr/>
        </p:nvSpPr>
        <p:spPr>
          <a:xfrm>
            <a:off x="1981200" y="1077785"/>
            <a:ext cx="8114978" cy="338554"/>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Two approaches to group stories together for exploration are commonly used by agile teams…..</a:t>
            </a:r>
            <a:endParaRPr sz="1400" b="0" i="0" u="none" strike="noStrike" cap="none">
              <a:solidFill>
                <a:srgbClr val="000000"/>
              </a:solidFill>
              <a:latin typeface="Arial"/>
              <a:ea typeface="Arial"/>
              <a:cs typeface="Arial"/>
              <a:sym typeface="Arial"/>
            </a:endParaRPr>
          </a:p>
        </p:txBody>
      </p:sp>
      <p:sp>
        <p:nvSpPr>
          <p:cNvPr id="1755" name="Google Shape;1755;p71"/>
          <p:cNvSpPr/>
          <p:nvPr/>
        </p:nvSpPr>
        <p:spPr>
          <a:xfrm>
            <a:off x="1782200" y="1420784"/>
            <a:ext cx="414193" cy="397329"/>
          </a:xfrm>
          <a:prstGeom prst="ellipse">
            <a:avLst/>
          </a:prstGeom>
          <a:solidFill>
            <a:srgbClr val="F2F2F2"/>
          </a:solidFill>
          <a:ln>
            <a:noFill/>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1</a:t>
            </a:r>
            <a:endParaRPr sz="1100" b="1" i="0" u="none" strike="noStrike" cap="none">
              <a:solidFill>
                <a:srgbClr val="000000"/>
              </a:solidFill>
              <a:latin typeface="Calibri"/>
              <a:ea typeface="Calibri"/>
              <a:cs typeface="Calibri"/>
              <a:sym typeface="Calibri"/>
            </a:endParaRPr>
          </a:p>
        </p:txBody>
      </p:sp>
      <p:sp>
        <p:nvSpPr>
          <p:cNvPr id="1756" name="Google Shape;1756;p71"/>
          <p:cNvSpPr/>
          <p:nvPr/>
        </p:nvSpPr>
        <p:spPr>
          <a:xfrm>
            <a:off x="2264230" y="1426293"/>
            <a:ext cx="8403771" cy="338554"/>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Take all the stories from your next MVP that all belong to the same </a:t>
            </a:r>
            <a:r>
              <a:rPr lang="en-US" sz="1600" b="1" i="0" u="none" strike="noStrike" cap="none">
                <a:solidFill>
                  <a:srgbClr val="000000"/>
                </a:solidFill>
                <a:latin typeface="Calibri"/>
                <a:ea typeface="Calibri"/>
                <a:cs typeface="Calibri"/>
                <a:sym typeface="Calibri"/>
              </a:rPr>
              <a:t>Feature</a:t>
            </a:r>
            <a:r>
              <a:rPr lang="en-US" sz="1600" b="0" i="0" u="none" strike="noStrike" cap="none">
                <a:solidFill>
                  <a:srgbClr val="000000"/>
                </a:solidFill>
                <a:latin typeface="Calibri"/>
                <a:ea typeface="Calibri"/>
                <a:cs typeface="Calibri"/>
                <a:sym typeface="Calibri"/>
              </a:rPr>
              <a:t> within your story Map</a:t>
            </a:r>
            <a:endParaRPr sz="1400" b="0" i="0" u="none" strike="noStrike" cap="none">
              <a:solidFill>
                <a:srgbClr val="000000"/>
              </a:solidFill>
              <a:latin typeface="Arial"/>
              <a:ea typeface="Arial"/>
              <a:cs typeface="Arial"/>
              <a:sym typeface="Arial"/>
            </a:endParaRPr>
          </a:p>
        </p:txBody>
      </p:sp>
      <p:sp>
        <p:nvSpPr>
          <p:cNvPr id="1757" name="Google Shape;1757;p71"/>
          <p:cNvSpPr/>
          <p:nvPr/>
        </p:nvSpPr>
        <p:spPr>
          <a:xfrm>
            <a:off x="1805801" y="3437636"/>
            <a:ext cx="414193" cy="397329"/>
          </a:xfrm>
          <a:prstGeom prst="ellipse">
            <a:avLst/>
          </a:prstGeom>
          <a:solidFill>
            <a:srgbClr val="F2F2F2"/>
          </a:solidFill>
          <a:ln>
            <a:noFill/>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2</a:t>
            </a:r>
            <a:endParaRPr sz="1100" b="1" i="0" u="none" strike="noStrike" cap="none">
              <a:solidFill>
                <a:srgbClr val="000000"/>
              </a:solidFill>
              <a:latin typeface="Calibri"/>
              <a:ea typeface="Calibri"/>
              <a:cs typeface="Calibri"/>
              <a:sym typeface="Calibri"/>
            </a:endParaRPr>
          </a:p>
        </p:txBody>
      </p:sp>
      <p:sp>
        <p:nvSpPr>
          <p:cNvPr id="1758" name="Google Shape;1758;p71"/>
          <p:cNvSpPr/>
          <p:nvPr/>
        </p:nvSpPr>
        <p:spPr>
          <a:xfrm>
            <a:off x="2335048" y="3419820"/>
            <a:ext cx="7701666" cy="584775"/>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Further thin slice your next MVP on your Story Map into </a:t>
            </a:r>
            <a:r>
              <a:rPr lang="en-US" sz="1600" b="1" i="0" u="none" strike="noStrike" cap="none">
                <a:solidFill>
                  <a:srgbClr val="000000"/>
                </a:solidFill>
                <a:latin typeface="Calibri"/>
                <a:ea typeface="Calibri"/>
                <a:cs typeface="Calibri"/>
                <a:sym typeface="Calibri"/>
              </a:rPr>
              <a:t>Scenarios </a:t>
            </a:r>
            <a:r>
              <a:rPr lang="en-US" sz="1600" b="0" i="0" u="none" strike="noStrike" cap="none">
                <a:solidFill>
                  <a:srgbClr val="000000"/>
                </a:solidFill>
                <a:latin typeface="Calibri"/>
                <a:ea typeface="Calibri"/>
                <a:cs typeface="Calibri"/>
                <a:sym typeface="Calibri"/>
              </a:rPr>
              <a:t>based on a particular assumption, decision, value, or risk that you want to test as an integrated group</a:t>
            </a:r>
            <a:endParaRPr sz="1400" b="0" i="0" u="none" strike="noStrike" cap="none">
              <a:solidFill>
                <a:srgbClr val="000000"/>
              </a:solidFill>
              <a:latin typeface="Arial"/>
              <a:ea typeface="Arial"/>
              <a:cs typeface="Arial"/>
              <a:sym typeface="Arial"/>
            </a:endParaRPr>
          </a:p>
        </p:txBody>
      </p:sp>
      <p:sp>
        <p:nvSpPr>
          <p:cNvPr id="1759" name="Google Shape;1759;p71"/>
          <p:cNvSpPr/>
          <p:nvPr/>
        </p:nvSpPr>
        <p:spPr>
          <a:xfrm>
            <a:off x="1891455" y="4031127"/>
            <a:ext cx="5446047" cy="263636"/>
          </a:xfrm>
          <a:prstGeom prst="rect">
            <a:avLst/>
          </a:prstGeom>
          <a:solidFill>
            <a:srgbClr val="F2F2F2"/>
          </a:solidFill>
          <a:ln>
            <a:noFill/>
          </a:ln>
        </p:spPr>
        <p:txBody>
          <a:bodyPr spcFirstLastPara="1" wrap="square" lIns="36550" tIns="36550" rIns="36550" bIns="3655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Prove basic data model  &gt; base pricing, ordinary charge items, 1 account per customer</a:t>
            </a:r>
            <a:endParaRPr sz="1400" b="0" i="0" u="none" strike="noStrike" cap="none">
              <a:solidFill>
                <a:srgbClr val="000000"/>
              </a:solidFill>
              <a:latin typeface="Arial"/>
              <a:ea typeface="Arial"/>
              <a:cs typeface="Arial"/>
              <a:sym typeface="Arial"/>
            </a:endParaRPr>
          </a:p>
        </p:txBody>
      </p:sp>
      <p:sp>
        <p:nvSpPr>
          <p:cNvPr id="1760" name="Google Shape;1760;p71"/>
          <p:cNvSpPr/>
          <p:nvPr/>
        </p:nvSpPr>
        <p:spPr>
          <a:xfrm>
            <a:off x="1873035" y="1897053"/>
            <a:ext cx="1269890" cy="524015"/>
          </a:xfrm>
          <a:prstGeom prst="rect">
            <a:avLst/>
          </a:prstGeom>
          <a:solidFill>
            <a:srgbClr val="FF66FF"/>
          </a:solidFill>
          <a:ln>
            <a:noFill/>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Define Products</a:t>
            </a:r>
            <a:endParaRPr sz="1400" b="0" i="0" u="none" strike="noStrike" cap="none">
              <a:solidFill>
                <a:srgbClr val="000000"/>
              </a:solidFill>
              <a:latin typeface="Arial"/>
              <a:ea typeface="Arial"/>
              <a:cs typeface="Arial"/>
              <a:sym typeface="Arial"/>
            </a:endParaRPr>
          </a:p>
        </p:txBody>
      </p:sp>
      <p:sp>
        <p:nvSpPr>
          <p:cNvPr id="1761" name="Google Shape;1761;p71"/>
          <p:cNvSpPr/>
          <p:nvPr/>
        </p:nvSpPr>
        <p:spPr>
          <a:xfrm>
            <a:off x="1870922" y="2546401"/>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Define products</a:t>
            </a:r>
            <a:endParaRPr sz="900" b="0" i="0" u="none" strike="noStrike" cap="none">
              <a:solidFill>
                <a:srgbClr val="002060"/>
              </a:solidFill>
              <a:latin typeface="Calibri"/>
              <a:ea typeface="Calibri"/>
              <a:cs typeface="Calibri"/>
              <a:sym typeface="Calibri"/>
            </a:endParaRPr>
          </a:p>
        </p:txBody>
      </p:sp>
      <p:sp>
        <p:nvSpPr>
          <p:cNvPr id="1762" name="Google Shape;1762;p71"/>
          <p:cNvSpPr/>
          <p:nvPr/>
        </p:nvSpPr>
        <p:spPr>
          <a:xfrm>
            <a:off x="2578923" y="2551348"/>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Define Charge Items</a:t>
            </a:r>
            <a:endParaRPr sz="1400" b="0" i="0" u="none" strike="noStrike" cap="none">
              <a:solidFill>
                <a:srgbClr val="000000"/>
              </a:solidFill>
              <a:latin typeface="Arial"/>
              <a:ea typeface="Arial"/>
              <a:cs typeface="Arial"/>
              <a:sym typeface="Arial"/>
            </a:endParaRPr>
          </a:p>
        </p:txBody>
      </p:sp>
      <p:sp>
        <p:nvSpPr>
          <p:cNvPr id="1763" name="Google Shape;1763;p71"/>
          <p:cNvSpPr/>
          <p:nvPr/>
        </p:nvSpPr>
        <p:spPr>
          <a:xfrm>
            <a:off x="4732130" y="2560039"/>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Add base price items</a:t>
            </a:r>
            <a:endParaRPr sz="1400" b="0" i="0" u="none" strike="noStrike" cap="none">
              <a:solidFill>
                <a:srgbClr val="000000"/>
              </a:solidFill>
              <a:latin typeface="Arial"/>
              <a:ea typeface="Arial"/>
              <a:cs typeface="Arial"/>
              <a:sym typeface="Arial"/>
            </a:endParaRPr>
          </a:p>
        </p:txBody>
      </p:sp>
      <p:sp>
        <p:nvSpPr>
          <p:cNvPr id="1764" name="Google Shape;1764;p71"/>
          <p:cNvSpPr/>
          <p:nvPr/>
        </p:nvSpPr>
        <p:spPr>
          <a:xfrm>
            <a:off x="6090219" y="2560039"/>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Add non standard price items</a:t>
            </a:r>
            <a:endParaRPr sz="1400" b="0" i="0" u="none" strike="noStrike" cap="none">
              <a:solidFill>
                <a:srgbClr val="000000"/>
              </a:solidFill>
              <a:latin typeface="Arial"/>
              <a:ea typeface="Arial"/>
              <a:cs typeface="Arial"/>
              <a:sym typeface="Arial"/>
            </a:endParaRPr>
          </a:p>
        </p:txBody>
      </p:sp>
      <p:sp>
        <p:nvSpPr>
          <p:cNvPr id="1765" name="Google Shape;1765;p71"/>
          <p:cNvSpPr/>
          <p:nvPr/>
        </p:nvSpPr>
        <p:spPr>
          <a:xfrm>
            <a:off x="4026856" y="2551416"/>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Define plans for product</a:t>
            </a:r>
            <a:endParaRPr sz="1400" b="0" i="0" u="none" strike="noStrike" cap="none">
              <a:solidFill>
                <a:srgbClr val="000000"/>
              </a:solidFill>
              <a:latin typeface="Arial"/>
              <a:ea typeface="Arial"/>
              <a:cs typeface="Arial"/>
              <a:sym typeface="Arial"/>
            </a:endParaRPr>
          </a:p>
        </p:txBody>
      </p:sp>
      <p:sp>
        <p:nvSpPr>
          <p:cNvPr id="1766" name="Google Shape;1766;p71"/>
          <p:cNvSpPr/>
          <p:nvPr/>
        </p:nvSpPr>
        <p:spPr>
          <a:xfrm>
            <a:off x="5431658" y="2560039"/>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 Define non standard plans</a:t>
            </a:r>
            <a:endParaRPr sz="1400" b="0" i="0" u="none" strike="noStrike" cap="none">
              <a:solidFill>
                <a:srgbClr val="000000"/>
              </a:solidFill>
              <a:latin typeface="Arial"/>
              <a:ea typeface="Arial"/>
              <a:cs typeface="Arial"/>
              <a:sym typeface="Arial"/>
            </a:endParaRPr>
          </a:p>
        </p:txBody>
      </p:sp>
      <p:sp>
        <p:nvSpPr>
          <p:cNvPr id="1767" name="Google Shape;1767;p71"/>
          <p:cNvSpPr/>
          <p:nvPr/>
        </p:nvSpPr>
        <p:spPr>
          <a:xfrm>
            <a:off x="6936743" y="1881917"/>
            <a:ext cx="1269891" cy="524016"/>
          </a:xfrm>
          <a:prstGeom prst="rect">
            <a:avLst/>
          </a:prstGeom>
          <a:solidFill>
            <a:srgbClr val="FF66FF"/>
          </a:solidFill>
          <a:ln>
            <a:noFill/>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Create Agreement for Product</a:t>
            </a:r>
            <a:endParaRPr sz="1400" b="0" i="0" u="none" strike="noStrike" cap="none">
              <a:solidFill>
                <a:srgbClr val="000000"/>
              </a:solidFill>
              <a:latin typeface="Arial"/>
              <a:ea typeface="Arial"/>
              <a:cs typeface="Arial"/>
              <a:sym typeface="Arial"/>
            </a:endParaRPr>
          </a:p>
        </p:txBody>
      </p:sp>
      <p:sp>
        <p:nvSpPr>
          <p:cNvPr id="1768" name="Google Shape;1768;p71"/>
          <p:cNvSpPr/>
          <p:nvPr/>
        </p:nvSpPr>
        <p:spPr>
          <a:xfrm>
            <a:off x="6910410" y="2571224"/>
            <a:ext cx="636678" cy="633091"/>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Create profile for customer</a:t>
            </a:r>
            <a:endParaRPr sz="1400" b="0" i="0" u="none" strike="noStrike" cap="none">
              <a:solidFill>
                <a:srgbClr val="000000"/>
              </a:solidFill>
              <a:latin typeface="Arial"/>
              <a:ea typeface="Arial"/>
              <a:cs typeface="Arial"/>
              <a:sym typeface="Arial"/>
            </a:endParaRPr>
          </a:p>
        </p:txBody>
      </p:sp>
      <p:sp>
        <p:nvSpPr>
          <p:cNvPr id="1769" name="Google Shape;1769;p71"/>
          <p:cNvSpPr/>
          <p:nvPr/>
        </p:nvSpPr>
        <p:spPr>
          <a:xfrm>
            <a:off x="7624810" y="2571571"/>
            <a:ext cx="636678" cy="633091"/>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Create profile for multi-account customer</a:t>
            </a:r>
            <a:endParaRPr sz="1400" b="0" i="0" u="none" strike="noStrike" cap="none">
              <a:solidFill>
                <a:srgbClr val="000000"/>
              </a:solidFill>
              <a:latin typeface="Arial"/>
              <a:ea typeface="Arial"/>
              <a:cs typeface="Arial"/>
              <a:sym typeface="Arial"/>
            </a:endParaRPr>
          </a:p>
        </p:txBody>
      </p:sp>
      <p:sp>
        <p:nvSpPr>
          <p:cNvPr id="1770" name="Google Shape;1770;p71"/>
          <p:cNvSpPr/>
          <p:nvPr/>
        </p:nvSpPr>
        <p:spPr>
          <a:xfrm>
            <a:off x="4000445" y="1887527"/>
            <a:ext cx="1269890" cy="524015"/>
          </a:xfrm>
          <a:prstGeom prst="rect">
            <a:avLst/>
          </a:prstGeom>
          <a:solidFill>
            <a:srgbClr val="FF66FF"/>
          </a:solidFill>
          <a:ln>
            <a:noFill/>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Define Plans</a:t>
            </a:r>
            <a:endParaRPr sz="1400" b="0" i="0" u="none" strike="noStrike" cap="none">
              <a:solidFill>
                <a:srgbClr val="000000"/>
              </a:solidFill>
              <a:latin typeface="Arial"/>
              <a:ea typeface="Arial"/>
              <a:cs typeface="Arial"/>
              <a:sym typeface="Arial"/>
            </a:endParaRPr>
          </a:p>
        </p:txBody>
      </p:sp>
      <p:sp>
        <p:nvSpPr>
          <p:cNvPr id="1771" name="Google Shape;1771;p71"/>
          <p:cNvSpPr/>
          <p:nvPr/>
        </p:nvSpPr>
        <p:spPr>
          <a:xfrm>
            <a:off x="1707617" y="1898084"/>
            <a:ext cx="2162986" cy="1249383"/>
          </a:xfrm>
          <a:prstGeom prst="ellipse">
            <a:avLst/>
          </a:prstGeom>
          <a:noFill/>
          <a:ln w="38100" cap="flat" cmpd="sng">
            <a:solidFill>
              <a:srgbClr val="000000"/>
            </a:solidFill>
            <a:prstDash val="dash"/>
            <a:round/>
            <a:headEnd type="none" w="sm" len="sm"/>
            <a:tailEnd type="none" w="sm" len="sm"/>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rgbClr val="FFFFFF"/>
              </a:solidFill>
              <a:latin typeface="Calibri"/>
              <a:ea typeface="Calibri"/>
              <a:cs typeface="Calibri"/>
              <a:sym typeface="Calibri"/>
            </a:endParaRPr>
          </a:p>
        </p:txBody>
      </p:sp>
      <p:sp>
        <p:nvSpPr>
          <p:cNvPr id="1772" name="Google Shape;1772;p71"/>
          <p:cNvSpPr/>
          <p:nvPr/>
        </p:nvSpPr>
        <p:spPr>
          <a:xfrm>
            <a:off x="3262071" y="2555185"/>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Define multi product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Charge Items</a:t>
            </a:r>
            <a:endParaRPr sz="1400" b="0" i="0" u="none" strike="noStrike" cap="none">
              <a:solidFill>
                <a:srgbClr val="000000"/>
              </a:solidFill>
              <a:latin typeface="Arial"/>
              <a:ea typeface="Arial"/>
              <a:cs typeface="Arial"/>
              <a:sym typeface="Arial"/>
            </a:endParaRPr>
          </a:p>
        </p:txBody>
      </p:sp>
      <p:sp>
        <p:nvSpPr>
          <p:cNvPr id="1773" name="Google Shape;1773;p71"/>
          <p:cNvSpPr/>
          <p:nvPr/>
        </p:nvSpPr>
        <p:spPr>
          <a:xfrm>
            <a:off x="1921917" y="4353077"/>
            <a:ext cx="1269890" cy="524015"/>
          </a:xfrm>
          <a:prstGeom prst="rect">
            <a:avLst/>
          </a:prstGeom>
          <a:solidFill>
            <a:srgbClr val="FF66FF"/>
          </a:solidFill>
          <a:ln>
            <a:noFill/>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Define Products</a:t>
            </a:r>
            <a:endParaRPr sz="1400" b="0" i="0" u="none" strike="noStrike" cap="none">
              <a:solidFill>
                <a:srgbClr val="000000"/>
              </a:solidFill>
              <a:latin typeface="Arial"/>
              <a:ea typeface="Arial"/>
              <a:cs typeface="Arial"/>
              <a:sym typeface="Arial"/>
            </a:endParaRPr>
          </a:p>
        </p:txBody>
      </p:sp>
      <p:sp>
        <p:nvSpPr>
          <p:cNvPr id="1774" name="Google Shape;1774;p71"/>
          <p:cNvSpPr/>
          <p:nvPr/>
        </p:nvSpPr>
        <p:spPr>
          <a:xfrm>
            <a:off x="1919803" y="5002425"/>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Define products</a:t>
            </a:r>
            <a:endParaRPr sz="900" b="0" i="0" u="none" strike="noStrike" cap="none">
              <a:solidFill>
                <a:srgbClr val="002060"/>
              </a:solidFill>
              <a:latin typeface="Calibri"/>
              <a:ea typeface="Calibri"/>
              <a:cs typeface="Calibri"/>
              <a:sym typeface="Calibri"/>
            </a:endParaRPr>
          </a:p>
        </p:txBody>
      </p:sp>
      <p:sp>
        <p:nvSpPr>
          <p:cNvPr id="1775" name="Google Shape;1775;p71"/>
          <p:cNvSpPr/>
          <p:nvPr/>
        </p:nvSpPr>
        <p:spPr>
          <a:xfrm>
            <a:off x="2627805" y="5007372"/>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Define Charge Items</a:t>
            </a:r>
            <a:endParaRPr sz="900" b="0" i="0" u="none" strike="noStrike" cap="none">
              <a:solidFill>
                <a:srgbClr val="002060"/>
              </a:solidFill>
              <a:latin typeface="Calibri"/>
              <a:ea typeface="Calibri"/>
              <a:cs typeface="Calibri"/>
              <a:sym typeface="Calibri"/>
            </a:endParaRPr>
          </a:p>
        </p:txBody>
      </p:sp>
      <p:sp>
        <p:nvSpPr>
          <p:cNvPr id="1776" name="Google Shape;1776;p71"/>
          <p:cNvSpPr/>
          <p:nvPr/>
        </p:nvSpPr>
        <p:spPr>
          <a:xfrm>
            <a:off x="4781012" y="5016063"/>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Add base price items</a:t>
            </a:r>
            <a:endParaRPr sz="1400" b="0" i="0" u="none" strike="noStrike" cap="none">
              <a:solidFill>
                <a:srgbClr val="000000"/>
              </a:solidFill>
              <a:latin typeface="Arial"/>
              <a:ea typeface="Arial"/>
              <a:cs typeface="Arial"/>
              <a:sym typeface="Arial"/>
            </a:endParaRPr>
          </a:p>
        </p:txBody>
      </p:sp>
      <p:sp>
        <p:nvSpPr>
          <p:cNvPr id="1777" name="Google Shape;1777;p71"/>
          <p:cNvSpPr/>
          <p:nvPr/>
        </p:nvSpPr>
        <p:spPr>
          <a:xfrm>
            <a:off x="6139101" y="5664860"/>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Add non standard price items</a:t>
            </a:r>
            <a:endParaRPr sz="1400" b="0" i="0" u="none" strike="noStrike" cap="none">
              <a:solidFill>
                <a:srgbClr val="000000"/>
              </a:solidFill>
              <a:latin typeface="Arial"/>
              <a:ea typeface="Arial"/>
              <a:cs typeface="Arial"/>
              <a:sym typeface="Arial"/>
            </a:endParaRPr>
          </a:p>
        </p:txBody>
      </p:sp>
      <p:sp>
        <p:nvSpPr>
          <p:cNvPr id="1778" name="Google Shape;1778;p71"/>
          <p:cNvSpPr/>
          <p:nvPr/>
        </p:nvSpPr>
        <p:spPr>
          <a:xfrm>
            <a:off x="4075738" y="5007440"/>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Define plans for product</a:t>
            </a:r>
            <a:endParaRPr sz="1400" b="0" i="0" u="none" strike="noStrike" cap="none">
              <a:solidFill>
                <a:srgbClr val="000000"/>
              </a:solidFill>
              <a:latin typeface="Arial"/>
              <a:ea typeface="Arial"/>
              <a:cs typeface="Arial"/>
              <a:sym typeface="Arial"/>
            </a:endParaRPr>
          </a:p>
        </p:txBody>
      </p:sp>
      <p:sp>
        <p:nvSpPr>
          <p:cNvPr id="1779" name="Google Shape;1779;p71"/>
          <p:cNvSpPr/>
          <p:nvPr/>
        </p:nvSpPr>
        <p:spPr>
          <a:xfrm>
            <a:off x="5480540" y="5664862"/>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 Define non standard plans</a:t>
            </a:r>
            <a:endParaRPr sz="1400" b="0" i="0" u="none" strike="noStrike" cap="none">
              <a:solidFill>
                <a:srgbClr val="000000"/>
              </a:solidFill>
              <a:latin typeface="Arial"/>
              <a:ea typeface="Arial"/>
              <a:cs typeface="Arial"/>
              <a:sym typeface="Arial"/>
            </a:endParaRPr>
          </a:p>
        </p:txBody>
      </p:sp>
      <p:sp>
        <p:nvSpPr>
          <p:cNvPr id="1780" name="Google Shape;1780;p71"/>
          <p:cNvSpPr/>
          <p:nvPr/>
        </p:nvSpPr>
        <p:spPr>
          <a:xfrm>
            <a:off x="6999142" y="4337941"/>
            <a:ext cx="1269891" cy="524016"/>
          </a:xfrm>
          <a:prstGeom prst="rect">
            <a:avLst/>
          </a:prstGeom>
          <a:solidFill>
            <a:srgbClr val="FF66FF"/>
          </a:solidFill>
          <a:ln>
            <a:noFill/>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Create Agreement for Product</a:t>
            </a:r>
            <a:endParaRPr sz="1400" b="0" i="0" u="none" strike="noStrike" cap="none">
              <a:solidFill>
                <a:srgbClr val="000000"/>
              </a:solidFill>
              <a:latin typeface="Arial"/>
              <a:ea typeface="Arial"/>
              <a:cs typeface="Arial"/>
              <a:sym typeface="Arial"/>
            </a:endParaRPr>
          </a:p>
        </p:txBody>
      </p:sp>
      <p:sp>
        <p:nvSpPr>
          <p:cNvPr id="1781" name="Google Shape;1781;p71"/>
          <p:cNvSpPr/>
          <p:nvPr/>
        </p:nvSpPr>
        <p:spPr>
          <a:xfrm>
            <a:off x="6943073" y="5027248"/>
            <a:ext cx="636678" cy="633091"/>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Create profile for customer</a:t>
            </a:r>
            <a:endParaRPr sz="1400" b="0" i="0" u="none" strike="noStrike" cap="none">
              <a:solidFill>
                <a:srgbClr val="000000"/>
              </a:solidFill>
              <a:latin typeface="Arial"/>
              <a:ea typeface="Arial"/>
              <a:cs typeface="Arial"/>
              <a:sym typeface="Arial"/>
            </a:endParaRPr>
          </a:p>
        </p:txBody>
      </p:sp>
      <p:sp>
        <p:nvSpPr>
          <p:cNvPr id="1782" name="Google Shape;1782;p71"/>
          <p:cNvSpPr/>
          <p:nvPr/>
        </p:nvSpPr>
        <p:spPr>
          <a:xfrm>
            <a:off x="7687209" y="5703426"/>
            <a:ext cx="636678" cy="633091"/>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Create profile for multi-account customer</a:t>
            </a:r>
            <a:endParaRPr sz="1400" b="0" i="0" u="none" strike="noStrike" cap="none">
              <a:solidFill>
                <a:srgbClr val="000000"/>
              </a:solidFill>
              <a:latin typeface="Arial"/>
              <a:ea typeface="Arial"/>
              <a:cs typeface="Arial"/>
              <a:sym typeface="Arial"/>
            </a:endParaRPr>
          </a:p>
        </p:txBody>
      </p:sp>
      <p:sp>
        <p:nvSpPr>
          <p:cNvPr id="1783" name="Google Shape;1783;p71"/>
          <p:cNvSpPr/>
          <p:nvPr/>
        </p:nvSpPr>
        <p:spPr>
          <a:xfrm>
            <a:off x="4049327" y="4343551"/>
            <a:ext cx="1269890" cy="524015"/>
          </a:xfrm>
          <a:prstGeom prst="rect">
            <a:avLst/>
          </a:prstGeom>
          <a:solidFill>
            <a:srgbClr val="FF66FF"/>
          </a:solidFill>
          <a:ln>
            <a:noFill/>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Calibri"/>
                <a:ea typeface="Calibri"/>
                <a:cs typeface="Calibri"/>
                <a:sym typeface="Calibri"/>
              </a:rPr>
              <a:t>Define Plans</a:t>
            </a:r>
            <a:endParaRPr sz="1400" b="0" i="0" u="none" strike="noStrike" cap="none">
              <a:solidFill>
                <a:srgbClr val="000000"/>
              </a:solidFill>
              <a:latin typeface="Arial"/>
              <a:ea typeface="Arial"/>
              <a:cs typeface="Arial"/>
              <a:sym typeface="Arial"/>
            </a:endParaRPr>
          </a:p>
        </p:txBody>
      </p:sp>
      <p:sp>
        <p:nvSpPr>
          <p:cNvPr id="1784" name="Google Shape;1784;p71"/>
          <p:cNvSpPr/>
          <p:nvPr/>
        </p:nvSpPr>
        <p:spPr>
          <a:xfrm>
            <a:off x="3286366" y="5649480"/>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Define multi product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2060"/>
                </a:solidFill>
                <a:latin typeface="Calibri"/>
                <a:ea typeface="Calibri"/>
                <a:cs typeface="Calibri"/>
                <a:sym typeface="Calibri"/>
              </a:rPr>
              <a:t>Charge Items</a:t>
            </a:r>
            <a:endParaRPr sz="1400" b="0" i="0" u="none" strike="noStrike" cap="none">
              <a:solidFill>
                <a:srgbClr val="000000"/>
              </a:solidFill>
              <a:latin typeface="Arial"/>
              <a:ea typeface="Arial"/>
              <a:cs typeface="Arial"/>
              <a:sym typeface="Arial"/>
            </a:endParaRPr>
          </a:p>
        </p:txBody>
      </p:sp>
      <p:sp>
        <p:nvSpPr>
          <p:cNvPr id="1785" name="Google Shape;1785;p71"/>
          <p:cNvSpPr/>
          <p:nvPr/>
        </p:nvSpPr>
        <p:spPr>
          <a:xfrm>
            <a:off x="1826318" y="4997425"/>
            <a:ext cx="6267264" cy="652055"/>
          </a:xfrm>
          <a:prstGeom prst="ellipse">
            <a:avLst/>
          </a:prstGeom>
          <a:noFill/>
          <a:ln w="38100" cap="flat" cmpd="sng">
            <a:solidFill>
              <a:srgbClr val="000000"/>
            </a:solidFill>
            <a:prstDash val="dash"/>
            <a:round/>
            <a:headEnd type="none" w="sm" len="sm"/>
            <a:tailEnd type="none" w="sm" len="sm"/>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FFFFFF"/>
              </a:solidFill>
              <a:latin typeface="Calibri"/>
              <a:ea typeface="Calibri"/>
              <a:cs typeface="Calibri"/>
              <a:sym typeface="Calibri"/>
            </a:endParaRPr>
          </a:p>
        </p:txBody>
      </p:sp>
      <p:sp>
        <p:nvSpPr>
          <p:cNvPr id="1786" name="Google Shape;1786;p71"/>
          <p:cNvSpPr/>
          <p:nvPr/>
        </p:nvSpPr>
        <p:spPr>
          <a:xfrm>
            <a:off x="8630080" y="1870560"/>
            <a:ext cx="1813929" cy="1077218"/>
          </a:xfrm>
          <a:prstGeom prst="rect">
            <a:avLst/>
          </a:prstGeom>
          <a:solidFill>
            <a:srgbClr val="F2F2F2"/>
          </a:solid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Easier to manage dependencies and isolate work across team members</a:t>
            </a:r>
            <a:endParaRPr sz="1400" b="0" i="0" u="none" strike="noStrike" cap="none">
              <a:solidFill>
                <a:srgbClr val="000000"/>
              </a:solidFill>
              <a:latin typeface="Arial"/>
              <a:ea typeface="Arial"/>
              <a:cs typeface="Arial"/>
              <a:sym typeface="Arial"/>
            </a:endParaRPr>
          </a:p>
        </p:txBody>
      </p:sp>
      <p:sp>
        <p:nvSpPr>
          <p:cNvPr id="1787" name="Google Shape;1787;p71"/>
          <p:cNvSpPr/>
          <p:nvPr/>
        </p:nvSpPr>
        <p:spPr>
          <a:xfrm>
            <a:off x="8630079" y="4332438"/>
            <a:ext cx="1876222" cy="1323439"/>
          </a:xfrm>
          <a:prstGeom prst="rect">
            <a:avLst/>
          </a:prstGeom>
          <a:solidFill>
            <a:srgbClr val="F2F2F2"/>
          </a:solid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Provides earlier feedback to validate the system from an end-to-end perspective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1"/>
        <p:cNvGrpSpPr/>
        <p:nvPr/>
      </p:nvGrpSpPr>
      <p:grpSpPr>
        <a:xfrm>
          <a:off x="0" y="0"/>
          <a:ext cx="0" cy="0"/>
          <a:chOff x="0" y="0"/>
          <a:chExt cx="0" cy="0"/>
        </a:xfrm>
      </p:grpSpPr>
      <p:sp>
        <p:nvSpPr>
          <p:cNvPr id="1792" name="Google Shape;1792;p72"/>
          <p:cNvSpPr/>
          <p:nvPr/>
        </p:nvSpPr>
        <p:spPr>
          <a:xfrm>
            <a:off x="5300400" y="3339402"/>
            <a:ext cx="1499115" cy="276999"/>
          </a:xfrm>
          <a:prstGeom prst="rect">
            <a:avLst/>
          </a:prstGeom>
          <a:solidFill>
            <a:schemeClr val="lt1"/>
          </a:solidFill>
          <a:ln>
            <a:noFill/>
          </a:ln>
        </p:spPr>
        <p:txBody>
          <a:bodyPr spcFirstLastPara="1" wrap="square" lIns="91425" tIns="45700" rIns="91425" bIns="45700" anchor="t" anchorCtr="0">
            <a:spAutoFit/>
          </a:bodyPr>
          <a:lstStyle/>
          <a:p>
            <a:pPr marL="0" marR="0" lvl="2"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Acceptance criteria</a:t>
            </a:r>
            <a:endParaRPr sz="1400" b="0" i="0" u="none" strike="noStrike" cap="none">
              <a:solidFill>
                <a:srgbClr val="000000"/>
              </a:solidFill>
              <a:latin typeface="Arial"/>
              <a:ea typeface="Arial"/>
              <a:cs typeface="Arial"/>
              <a:sym typeface="Arial"/>
            </a:endParaRPr>
          </a:p>
        </p:txBody>
      </p:sp>
      <p:sp>
        <p:nvSpPr>
          <p:cNvPr id="1793" name="Google Shape;1793;p72"/>
          <p:cNvSpPr txBox="1"/>
          <p:nvPr/>
        </p:nvSpPr>
        <p:spPr>
          <a:xfrm>
            <a:off x="1981200" y="240890"/>
            <a:ext cx="8229600" cy="830912"/>
          </a:xfrm>
          <a:prstGeom prst="rect">
            <a:avLst/>
          </a:prstGeom>
          <a:noFill/>
          <a:ln>
            <a:noFill/>
          </a:ln>
        </p:spPr>
        <p:txBody>
          <a:bodyPr spcFirstLastPara="1" wrap="square" lIns="45675" tIns="45675" rIns="45675" bIns="45675" anchor="b"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Once you have grouped stories together explore the key points you want to understand as a team before engineering starts</a:t>
            </a:r>
            <a:endParaRPr sz="1400" b="0" i="0" u="none" strike="noStrike" cap="none">
              <a:solidFill>
                <a:srgbClr val="000000"/>
              </a:solidFill>
              <a:latin typeface="Arial"/>
              <a:ea typeface="Arial"/>
              <a:cs typeface="Arial"/>
              <a:sym typeface="Arial"/>
            </a:endParaRPr>
          </a:p>
        </p:txBody>
      </p:sp>
      <p:sp>
        <p:nvSpPr>
          <p:cNvPr id="1794" name="Google Shape;1794;p72"/>
          <p:cNvSpPr/>
          <p:nvPr/>
        </p:nvSpPr>
        <p:spPr>
          <a:xfrm>
            <a:off x="2657356" y="2065531"/>
            <a:ext cx="623684" cy="524015"/>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5596"/>
                </a:solidFill>
                <a:latin typeface="Calibri"/>
                <a:ea typeface="Calibri"/>
                <a:cs typeface="Calibri"/>
                <a:sym typeface="Calibri"/>
              </a:rPr>
              <a:t>Define Products</a:t>
            </a:r>
            <a:endParaRPr sz="900" b="0" i="0" u="none" strike="noStrike" cap="none">
              <a:solidFill>
                <a:srgbClr val="005596"/>
              </a:solidFill>
              <a:latin typeface="Calibri"/>
              <a:ea typeface="Calibri"/>
              <a:cs typeface="Calibri"/>
              <a:sym typeface="Calibri"/>
            </a:endParaRPr>
          </a:p>
        </p:txBody>
      </p:sp>
      <p:sp>
        <p:nvSpPr>
          <p:cNvPr id="1795" name="Google Shape;1795;p72"/>
          <p:cNvSpPr/>
          <p:nvPr/>
        </p:nvSpPr>
        <p:spPr>
          <a:xfrm>
            <a:off x="2657356" y="2682636"/>
            <a:ext cx="608534" cy="629663"/>
          </a:xfrm>
          <a:prstGeom prst="rect">
            <a:avLst/>
          </a:prstGeom>
          <a:solidFill>
            <a:srgbClr val="FFF2D3"/>
          </a:solidFill>
          <a:ln w="12700" cap="flat" cmpd="sng">
            <a:solidFill>
              <a:srgbClr val="000000"/>
            </a:solidFill>
            <a:prstDash val="solid"/>
            <a:round/>
            <a:headEnd type="none" w="sm" len="sm"/>
            <a:tailEnd type="none" w="sm" len="sm"/>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Define products</a:t>
            </a:r>
            <a:endParaRPr sz="1400" b="0" i="0" u="none" strike="noStrike" cap="none">
              <a:solidFill>
                <a:srgbClr val="000000"/>
              </a:solidFill>
              <a:latin typeface="Arial"/>
              <a:ea typeface="Arial"/>
              <a:cs typeface="Arial"/>
              <a:sym typeface="Arial"/>
            </a:endParaRPr>
          </a:p>
        </p:txBody>
      </p:sp>
      <p:sp>
        <p:nvSpPr>
          <p:cNvPr id="1796" name="Google Shape;1796;p72"/>
          <p:cNvSpPr/>
          <p:nvPr/>
        </p:nvSpPr>
        <p:spPr>
          <a:xfrm>
            <a:off x="5487466" y="2674101"/>
            <a:ext cx="608534" cy="629663"/>
          </a:xfrm>
          <a:prstGeom prst="rect">
            <a:avLst/>
          </a:prstGeom>
          <a:solidFill>
            <a:srgbClr val="FFF2D3"/>
          </a:solidFill>
          <a:ln w="12700" cap="flat" cmpd="sng">
            <a:solidFill>
              <a:srgbClr val="000000"/>
            </a:solidFill>
            <a:prstDash val="solid"/>
            <a:round/>
            <a:headEnd type="none" w="sm" len="sm"/>
            <a:tailEnd type="none" w="sm" len="sm"/>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Define Charge Items</a:t>
            </a:r>
            <a:endParaRPr sz="1400" b="0" i="0" u="none" strike="noStrike" cap="none">
              <a:solidFill>
                <a:srgbClr val="000000"/>
              </a:solidFill>
              <a:latin typeface="Arial"/>
              <a:ea typeface="Arial"/>
              <a:cs typeface="Arial"/>
              <a:sym typeface="Arial"/>
            </a:endParaRPr>
          </a:p>
        </p:txBody>
      </p:sp>
      <p:sp>
        <p:nvSpPr>
          <p:cNvPr id="1797" name="Google Shape;1797;p72"/>
          <p:cNvSpPr/>
          <p:nvPr/>
        </p:nvSpPr>
        <p:spPr>
          <a:xfrm>
            <a:off x="8175872" y="2674102"/>
            <a:ext cx="608534" cy="629663"/>
          </a:xfrm>
          <a:prstGeom prst="rect">
            <a:avLst/>
          </a:prstGeom>
          <a:solidFill>
            <a:srgbClr val="FFF2D3"/>
          </a:solidFill>
          <a:ln w="12700" cap="flat" cmpd="sng">
            <a:solidFill>
              <a:srgbClr val="000000"/>
            </a:solidFill>
            <a:prstDash val="solid"/>
            <a:round/>
            <a:headEnd type="none" w="sm" len="sm"/>
            <a:tailEnd type="none" w="sm" len="sm"/>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Define multi product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Charge Items</a:t>
            </a:r>
            <a:endParaRPr sz="1400" b="0" i="0" u="none" strike="noStrike" cap="none">
              <a:solidFill>
                <a:srgbClr val="000000"/>
              </a:solidFill>
              <a:latin typeface="Arial"/>
              <a:ea typeface="Arial"/>
              <a:cs typeface="Arial"/>
              <a:sym typeface="Arial"/>
            </a:endParaRPr>
          </a:p>
        </p:txBody>
      </p:sp>
      <p:sp>
        <p:nvSpPr>
          <p:cNvPr id="1798" name="Google Shape;1798;p72"/>
          <p:cNvSpPr/>
          <p:nvPr/>
        </p:nvSpPr>
        <p:spPr>
          <a:xfrm>
            <a:off x="2624876" y="3627365"/>
            <a:ext cx="680178"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Calibri"/>
                <a:ea typeface="Calibri"/>
                <a:cs typeface="Calibri"/>
                <a:sym typeface="Calibri"/>
              </a:rPr>
              <a:t>When </a:t>
            </a:r>
            <a:r>
              <a:rPr lang="en-US" sz="800" b="0" i="0" u="none" strike="noStrike" cap="none">
                <a:solidFill>
                  <a:srgbClr val="000000"/>
                </a:solidFill>
                <a:latin typeface="Calibri"/>
                <a:ea typeface="Calibri"/>
                <a:cs typeface="Calibri"/>
                <a:sym typeface="Calibri"/>
              </a:rPr>
              <a:t>a user deletes a Product, </a:t>
            </a:r>
            <a:r>
              <a:rPr lang="en-US" sz="800" b="1" i="0" u="none" strike="noStrike" cap="none">
                <a:solidFill>
                  <a:srgbClr val="000000"/>
                </a:solidFill>
                <a:latin typeface="Calibri"/>
                <a:ea typeface="Calibri"/>
                <a:cs typeface="Calibri"/>
                <a:sym typeface="Calibri"/>
              </a:rPr>
              <a:t>Then</a:t>
            </a:r>
            <a:r>
              <a:rPr lang="en-US" sz="800" b="0" i="0" u="none" strike="noStrike" cap="none">
                <a:solidFill>
                  <a:srgbClr val="000000"/>
                </a:solidFill>
                <a:latin typeface="Calibri"/>
                <a:ea typeface="Calibri"/>
                <a:cs typeface="Calibri"/>
                <a:sym typeface="Calibri"/>
              </a:rPr>
              <a:t> the Product is archived</a:t>
            </a:r>
            <a:endParaRPr sz="1400" b="0" i="0" u="none" strike="noStrike" cap="none">
              <a:solidFill>
                <a:srgbClr val="000000"/>
              </a:solidFill>
              <a:latin typeface="Arial"/>
              <a:ea typeface="Arial"/>
              <a:cs typeface="Arial"/>
              <a:sym typeface="Arial"/>
            </a:endParaRPr>
          </a:p>
        </p:txBody>
      </p:sp>
      <p:sp>
        <p:nvSpPr>
          <p:cNvPr id="1799" name="Google Shape;1799;p72"/>
          <p:cNvSpPr/>
          <p:nvPr/>
        </p:nvSpPr>
        <p:spPr>
          <a:xfrm>
            <a:off x="3337535" y="3625096"/>
            <a:ext cx="777491" cy="629663"/>
          </a:xfrm>
          <a:prstGeom prst="rect">
            <a:avLst/>
          </a:prstGeom>
          <a:noFill/>
          <a:ln>
            <a:noFill/>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Calibri"/>
                <a:ea typeface="Calibri"/>
                <a:cs typeface="Calibri"/>
                <a:sym typeface="Calibri"/>
              </a:rPr>
              <a:t>When</a:t>
            </a:r>
            <a:r>
              <a:rPr lang="en-US" sz="800" b="0" i="0" u="none" strike="noStrike" cap="none">
                <a:solidFill>
                  <a:srgbClr val="000000"/>
                </a:solidFill>
                <a:latin typeface="Calibri"/>
                <a:ea typeface="Calibri"/>
                <a:cs typeface="Calibri"/>
                <a:sym typeface="Calibri"/>
              </a:rPr>
              <a:t> a Product is saved in draft state </a:t>
            </a:r>
            <a:r>
              <a:rPr lang="en-US" sz="800" b="1" i="0" u="none" strike="noStrike" cap="none">
                <a:solidFill>
                  <a:srgbClr val="000000"/>
                </a:solidFill>
                <a:latin typeface="Calibri"/>
                <a:ea typeface="Calibri"/>
                <a:cs typeface="Calibri"/>
                <a:sym typeface="Calibri"/>
              </a:rPr>
              <a:t>Then</a:t>
            </a:r>
            <a:r>
              <a:rPr lang="en-US" sz="800" b="0" i="0" u="none" strike="noStrike" cap="none">
                <a:solidFill>
                  <a:srgbClr val="000000"/>
                </a:solidFill>
                <a:latin typeface="Calibri"/>
                <a:ea typeface="Calibri"/>
                <a:cs typeface="Calibri"/>
                <a:sym typeface="Calibri"/>
              </a:rPr>
              <a:t> changes Will Not Be propogated</a:t>
            </a:r>
            <a:endParaRPr sz="800" b="0" i="0" u="none" strike="noStrike" cap="none">
              <a:solidFill>
                <a:srgbClr val="000000"/>
              </a:solidFill>
              <a:latin typeface="Calibri"/>
              <a:ea typeface="Calibri"/>
              <a:cs typeface="Calibri"/>
              <a:sym typeface="Calibri"/>
            </a:endParaRPr>
          </a:p>
        </p:txBody>
      </p:sp>
      <p:sp>
        <p:nvSpPr>
          <p:cNvPr id="1800" name="Google Shape;1800;p72"/>
          <p:cNvSpPr/>
          <p:nvPr/>
        </p:nvSpPr>
        <p:spPr>
          <a:xfrm>
            <a:off x="4323646" y="3626007"/>
            <a:ext cx="883672"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A </a:t>
            </a:r>
            <a:r>
              <a:rPr lang="en-US" sz="800" b="1" i="0" u="none" strike="noStrike" cap="none">
                <a:solidFill>
                  <a:srgbClr val="000000"/>
                </a:solidFill>
                <a:latin typeface="Calibri"/>
                <a:ea typeface="Calibri"/>
                <a:cs typeface="Calibri"/>
                <a:sym typeface="Calibri"/>
              </a:rPr>
              <a:t>Product</a:t>
            </a:r>
            <a:r>
              <a:rPr lang="en-US" sz="800" b="0" i="0" u="none" strike="noStrike" cap="none">
                <a:solidFill>
                  <a:srgbClr val="000000"/>
                </a:solidFill>
                <a:latin typeface="Calibri"/>
                <a:ea typeface="Calibri"/>
                <a:cs typeface="Calibri"/>
                <a:sym typeface="Calibri"/>
              </a:rPr>
              <a:t> Must have a Minimum of one </a:t>
            </a:r>
            <a:r>
              <a:rPr lang="en-US" sz="800" b="1" i="0" u="none" strike="noStrike" cap="none">
                <a:solidFill>
                  <a:srgbClr val="000000"/>
                </a:solidFill>
                <a:latin typeface="Calibri"/>
                <a:ea typeface="Calibri"/>
                <a:cs typeface="Calibri"/>
                <a:sym typeface="Calibri"/>
              </a:rPr>
              <a:t>chargeable item</a:t>
            </a:r>
            <a:endParaRPr sz="1400" b="1" i="0" u="none" strike="noStrike" cap="none">
              <a:solidFill>
                <a:srgbClr val="000000"/>
              </a:solidFill>
              <a:latin typeface="Arial"/>
              <a:ea typeface="Arial"/>
              <a:cs typeface="Arial"/>
              <a:sym typeface="Arial"/>
            </a:endParaRPr>
          </a:p>
        </p:txBody>
      </p:sp>
      <p:sp>
        <p:nvSpPr>
          <p:cNvPr id="1801" name="Google Shape;1801;p72"/>
          <p:cNvSpPr/>
          <p:nvPr/>
        </p:nvSpPr>
        <p:spPr>
          <a:xfrm>
            <a:off x="5431939" y="3634976"/>
            <a:ext cx="1197989"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Calibri"/>
                <a:ea typeface="Calibri"/>
                <a:cs typeface="Calibri"/>
                <a:sym typeface="Calibri"/>
              </a:rPr>
              <a:t>When</a:t>
            </a:r>
            <a:r>
              <a:rPr lang="en-US" sz="800" b="0" i="0" u="none" strike="noStrike" cap="none">
                <a:solidFill>
                  <a:srgbClr val="000000"/>
                </a:solidFill>
                <a:latin typeface="Calibri"/>
                <a:ea typeface="Calibri"/>
                <a:cs typeface="Calibri"/>
                <a:sym typeface="Calibri"/>
              </a:rPr>
              <a:t> A  User Chooses to Modify A Product, </a:t>
            </a:r>
            <a:r>
              <a:rPr lang="en-US" sz="800" b="1" i="0" u="none" strike="noStrike" cap="none">
                <a:solidFill>
                  <a:srgbClr val="000000"/>
                </a:solidFill>
                <a:latin typeface="Calibri"/>
                <a:ea typeface="Calibri"/>
                <a:cs typeface="Calibri"/>
                <a:sym typeface="Calibri"/>
              </a:rPr>
              <a:t>Then</a:t>
            </a:r>
            <a:r>
              <a:rPr lang="en-US" sz="800" b="0" i="0" u="none" strike="noStrike" cap="none">
                <a:solidFill>
                  <a:srgbClr val="000000"/>
                </a:solidFill>
                <a:latin typeface="Calibri"/>
                <a:ea typeface="Calibri"/>
                <a:cs typeface="Calibri"/>
                <a:sym typeface="Calibri"/>
              </a:rPr>
              <a:t> the User is presented with the option to add or remove  </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edit Items</a:t>
            </a:r>
            <a:endParaRPr sz="800" b="0" i="0" u="none" strike="noStrike" cap="none">
              <a:solidFill>
                <a:srgbClr val="000000"/>
              </a:solidFill>
              <a:latin typeface="Arial"/>
              <a:ea typeface="Arial"/>
              <a:cs typeface="Arial"/>
              <a:sym typeface="Arial"/>
            </a:endParaRPr>
          </a:p>
        </p:txBody>
      </p:sp>
      <p:sp>
        <p:nvSpPr>
          <p:cNvPr id="1802" name="Google Shape;1802;p72"/>
          <p:cNvSpPr/>
          <p:nvPr/>
        </p:nvSpPr>
        <p:spPr>
          <a:xfrm>
            <a:off x="6935308" y="3604845"/>
            <a:ext cx="1063483" cy="623644"/>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Calibri"/>
                <a:ea typeface="Calibri"/>
                <a:cs typeface="Calibri"/>
                <a:sym typeface="Calibri"/>
              </a:rPr>
              <a:t>When</a:t>
            </a:r>
            <a:r>
              <a:rPr lang="en-US" sz="800" b="0" i="0" u="none" strike="noStrike" cap="none">
                <a:solidFill>
                  <a:srgbClr val="000000"/>
                </a:solidFill>
                <a:latin typeface="Calibri"/>
                <a:ea typeface="Calibri"/>
                <a:cs typeface="Calibri"/>
                <a:sym typeface="Calibri"/>
              </a:rPr>
              <a:t> a Product is approved </a:t>
            </a:r>
            <a:r>
              <a:rPr lang="en-US" sz="800" b="1" i="0" u="none" strike="noStrike" cap="none">
                <a:solidFill>
                  <a:srgbClr val="000000"/>
                </a:solidFill>
                <a:latin typeface="Calibri"/>
                <a:ea typeface="Calibri"/>
                <a:cs typeface="Calibri"/>
                <a:sym typeface="Calibri"/>
              </a:rPr>
              <a:t>Then</a:t>
            </a:r>
            <a:r>
              <a:rPr lang="en-US" sz="800" b="0" i="0" u="none" strike="noStrike" cap="none">
                <a:solidFill>
                  <a:srgbClr val="000000"/>
                </a:solidFill>
                <a:latin typeface="Calibri"/>
                <a:ea typeface="Calibri"/>
                <a:cs typeface="Calibri"/>
                <a:sym typeface="Calibri"/>
              </a:rPr>
              <a:t> the Product will be available for charging</a:t>
            </a:r>
            <a:endParaRPr sz="1600" b="0" i="0" u="none" strike="noStrike" cap="none">
              <a:solidFill>
                <a:srgbClr val="000000"/>
              </a:solidFill>
              <a:latin typeface="Arial"/>
              <a:ea typeface="Arial"/>
              <a:cs typeface="Arial"/>
              <a:sym typeface="Arial"/>
            </a:endParaRPr>
          </a:p>
        </p:txBody>
      </p:sp>
      <p:sp>
        <p:nvSpPr>
          <p:cNvPr id="1803" name="Google Shape;1803;p72"/>
          <p:cNvSpPr/>
          <p:nvPr/>
        </p:nvSpPr>
        <p:spPr>
          <a:xfrm>
            <a:off x="8168378" y="3604846"/>
            <a:ext cx="669387" cy="629663"/>
          </a:xfrm>
          <a:prstGeom prst="rect">
            <a:avLst/>
          </a:prstGeom>
          <a:noFill/>
          <a:ln>
            <a:noFill/>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804" name="Google Shape;1804;p72"/>
          <p:cNvSpPr/>
          <p:nvPr/>
        </p:nvSpPr>
        <p:spPr>
          <a:xfrm>
            <a:off x="5213603" y="4419768"/>
            <a:ext cx="1813929" cy="276999"/>
          </a:xfrm>
          <a:prstGeom prst="rect">
            <a:avLst/>
          </a:prstGeom>
          <a:noFill/>
          <a:ln>
            <a:noFill/>
          </a:ln>
        </p:spPr>
        <p:txBody>
          <a:bodyPr spcFirstLastPara="1" wrap="square" lIns="91425" tIns="45700" rIns="91425" bIns="45700" anchor="t" anchorCtr="0">
            <a:spAutoFit/>
          </a:bodyPr>
          <a:lstStyle/>
          <a:p>
            <a:pPr marL="0" marR="0" lvl="2"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Unknown/Risks</a:t>
            </a:r>
            <a:endParaRPr sz="1400" b="0" i="0" u="none" strike="noStrike" cap="none">
              <a:solidFill>
                <a:srgbClr val="000000"/>
              </a:solidFill>
              <a:latin typeface="Arial"/>
              <a:ea typeface="Arial"/>
              <a:cs typeface="Arial"/>
              <a:sym typeface="Arial"/>
            </a:endParaRPr>
          </a:p>
        </p:txBody>
      </p:sp>
      <p:sp>
        <p:nvSpPr>
          <p:cNvPr id="1805" name="Google Shape;1805;p72"/>
          <p:cNvSpPr/>
          <p:nvPr/>
        </p:nvSpPr>
        <p:spPr>
          <a:xfrm>
            <a:off x="5207318" y="5305914"/>
            <a:ext cx="1813929" cy="276999"/>
          </a:xfrm>
          <a:prstGeom prst="rect">
            <a:avLst/>
          </a:prstGeom>
          <a:solidFill>
            <a:schemeClr val="lt1"/>
          </a:solidFill>
          <a:ln>
            <a:noFill/>
          </a:ln>
        </p:spPr>
        <p:txBody>
          <a:bodyPr spcFirstLastPara="1" wrap="square" lIns="91425" tIns="45700" rIns="91425" bIns="45700" anchor="t" anchorCtr="0">
            <a:spAutoFit/>
          </a:bodyPr>
          <a:lstStyle/>
          <a:p>
            <a:pPr marL="0" marR="0" lvl="2"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Key Scenarios</a:t>
            </a:r>
            <a:endParaRPr sz="1400" b="0" i="0" u="none" strike="noStrike" cap="none">
              <a:solidFill>
                <a:srgbClr val="000000"/>
              </a:solidFill>
              <a:latin typeface="Arial"/>
              <a:ea typeface="Arial"/>
              <a:cs typeface="Arial"/>
              <a:sym typeface="Arial"/>
            </a:endParaRPr>
          </a:p>
        </p:txBody>
      </p:sp>
      <p:sp>
        <p:nvSpPr>
          <p:cNvPr id="1806" name="Google Shape;1806;p72"/>
          <p:cNvSpPr/>
          <p:nvPr/>
        </p:nvSpPr>
        <p:spPr>
          <a:xfrm>
            <a:off x="2589153" y="3343826"/>
            <a:ext cx="7257698" cy="63949"/>
          </a:xfrm>
          <a:custGeom>
            <a:avLst/>
            <a:gdLst/>
            <a:ahLst/>
            <a:cxnLst/>
            <a:rect l="l" t="t" r="r" b="b"/>
            <a:pathLst>
              <a:path w="672" h="22" extrusionOk="0">
                <a:moveTo>
                  <a:pt x="153" y="18"/>
                </a:moveTo>
                <a:cubicBezTo>
                  <a:pt x="156" y="18"/>
                  <a:pt x="156" y="18"/>
                  <a:pt x="156" y="18"/>
                </a:cubicBezTo>
                <a:cubicBezTo>
                  <a:pt x="147" y="18"/>
                  <a:pt x="138" y="18"/>
                  <a:pt x="129" y="18"/>
                </a:cubicBezTo>
                <a:cubicBezTo>
                  <a:pt x="149" y="20"/>
                  <a:pt x="172" y="22"/>
                  <a:pt x="188" y="17"/>
                </a:cubicBezTo>
                <a:cubicBezTo>
                  <a:pt x="190" y="20"/>
                  <a:pt x="209" y="21"/>
                  <a:pt x="209" y="21"/>
                </a:cubicBezTo>
                <a:cubicBezTo>
                  <a:pt x="214" y="20"/>
                  <a:pt x="218" y="20"/>
                  <a:pt x="222" y="19"/>
                </a:cubicBezTo>
                <a:cubicBezTo>
                  <a:pt x="219" y="19"/>
                  <a:pt x="216" y="20"/>
                  <a:pt x="213" y="20"/>
                </a:cubicBezTo>
                <a:cubicBezTo>
                  <a:pt x="216" y="20"/>
                  <a:pt x="219" y="19"/>
                  <a:pt x="222" y="19"/>
                </a:cubicBezTo>
                <a:cubicBezTo>
                  <a:pt x="248" y="17"/>
                  <a:pt x="276" y="18"/>
                  <a:pt x="306" y="19"/>
                </a:cubicBezTo>
                <a:cubicBezTo>
                  <a:pt x="322" y="20"/>
                  <a:pt x="367" y="20"/>
                  <a:pt x="383" y="21"/>
                </a:cubicBezTo>
                <a:cubicBezTo>
                  <a:pt x="386" y="21"/>
                  <a:pt x="388" y="21"/>
                  <a:pt x="391" y="21"/>
                </a:cubicBezTo>
                <a:cubicBezTo>
                  <a:pt x="386" y="21"/>
                  <a:pt x="386" y="21"/>
                  <a:pt x="382" y="21"/>
                </a:cubicBezTo>
                <a:cubicBezTo>
                  <a:pt x="393" y="20"/>
                  <a:pt x="402" y="19"/>
                  <a:pt x="411" y="19"/>
                </a:cubicBezTo>
                <a:cubicBezTo>
                  <a:pt x="409" y="18"/>
                  <a:pt x="409" y="18"/>
                  <a:pt x="405" y="18"/>
                </a:cubicBezTo>
                <a:cubicBezTo>
                  <a:pt x="410" y="18"/>
                  <a:pt x="410" y="18"/>
                  <a:pt x="410" y="18"/>
                </a:cubicBezTo>
                <a:cubicBezTo>
                  <a:pt x="414" y="17"/>
                  <a:pt x="424" y="17"/>
                  <a:pt x="428" y="16"/>
                </a:cubicBezTo>
                <a:cubicBezTo>
                  <a:pt x="427" y="17"/>
                  <a:pt x="431" y="17"/>
                  <a:pt x="434" y="17"/>
                </a:cubicBezTo>
                <a:cubicBezTo>
                  <a:pt x="433" y="17"/>
                  <a:pt x="433" y="17"/>
                  <a:pt x="433" y="17"/>
                </a:cubicBezTo>
                <a:cubicBezTo>
                  <a:pt x="444" y="17"/>
                  <a:pt x="458" y="16"/>
                  <a:pt x="469" y="16"/>
                </a:cubicBezTo>
                <a:cubicBezTo>
                  <a:pt x="470" y="16"/>
                  <a:pt x="471" y="17"/>
                  <a:pt x="472" y="17"/>
                </a:cubicBezTo>
                <a:cubicBezTo>
                  <a:pt x="482" y="16"/>
                  <a:pt x="482" y="16"/>
                  <a:pt x="482" y="16"/>
                </a:cubicBezTo>
                <a:cubicBezTo>
                  <a:pt x="482" y="17"/>
                  <a:pt x="491" y="17"/>
                  <a:pt x="486" y="18"/>
                </a:cubicBezTo>
                <a:cubicBezTo>
                  <a:pt x="494" y="17"/>
                  <a:pt x="501" y="17"/>
                  <a:pt x="509" y="16"/>
                </a:cubicBezTo>
                <a:cubicBezTo>
                  <a:pt x="535" y="16"/>
                  <a:pt x="562" y="16"/>
                  <a:pt x="589" y="14"/>
                </a:cubicBezTo>
                <a:cubicBezTo>
                  <a:pt x="589" y="14"/>
                  <a:pt x="589" y="14"/>
                  <a:pt x="589" y="14"/>
                </a:cubicBezTo>
                <a:cubicBezTo>
                  <a:pt x="598" y="13"/>
                  <a:pt x="606" y="12"/>
                  <a:pt x="618" y="12"/>
                </a:cubicBezTo>
                <a:cubicBezTo>
                  <a:pt x="626" y="11"/>
                  <a:pt x="637" y="11"/>
                  <a:pt x="641" y="9"/>
                </a:cubicBezTo>
                <a:cubicBezTo>
                  <a:pt x="650" y="9"/>
                  <a:pt x="654" y="8"/>
                  <a:pt x="663" y="7"/>
                </a:cubicBezTo>
                <a:cubicBezTo>
                  <a:pt x="661" y="6"/>
                  <a:pt x="672" y="6"/>
                  <a:pt x="668" y="6"/>
                </a:cubicBezTo>
                <a:cubicBezTo>
                  <a:pt x="661" y="4"/>
                  <a:pt x="661" y="5"/>
                  <a:pt x="656" y="4"/>
                </a:cubicBezTo>
                <a:cubicBezTo>
                  <a:pt x="656" y="5"/>
                  <a:pt x="656" y="5"/>
                  <a:pt x="656" y="5"/>
                </a:cubicBezTo>
                <a:cubicBezTo>
                  <a:pt x="632" y="3"/>
                  <a:pt x="607" y="3"/>
                  <a:pt x="583" y="2"/>
                </a:cubicBezTo>
                <a:cubicBezTo>
                  <a:pt x="566" y="3"/>
                  <a:pt x="549" y="2"/>
                  <a:pt x="531" y="3"/>
                </a:cubicBezTo>
                <a:cubicBezTo>
                  <a:pt x="513" y="3"/>
                  <a:pt x="493" y="4"/>
                  <a:pt x="477" y="4"/>
                </a:cubicBezTo>
                <a:cubicBezTo>
                  <a:pt x="474" y="4"/>
                  <a:pt x="471" y="4"/>
                  <a:pt x="468" y="3"/>
                </a:cubicBezTo>
                <a:cubicBezTo>
                  <a:pt x="453" y="4"/>
                  <a:pt x="435" y="3"/>
                  <a:pt x="418" y="4"/>
                </a:cubicBezTo>
                <a:cubicBezTo>
                  <a:pt x="419" y="4"/>
                  <a:pt x="419" y="4"/>
                  <a:pt x="419" y="4"/>
                </a:cubicBezTo>
                <a:cubicBezTo>
                  <a:pt x="410" y="4"/>
                  <a:pt x="404" y="3"/>
                  <a:pt x="395" y="3"/>
                </a:cubicBezTo>
                <a:cubicBezTo>
                  <a:pt x="396" y="4"/>
                  <a:pt x="394" y="4"/>
                  <a:pt x="394" y="4"/>
                </a:cubicBezTo>
                <a:cubicBezTo>
                  <a:pt x="392" y="3"/>
                  <a:pt x="344" y="6"/>
                  <a:pt x="341" y="5"/>
                </a:cubicBezTo>
                <a:cubicBezTo>
                  <a:pt x="340" y="6"/>
                  <a:pt x="339" y="6"/>
                  <a:pt x="338" y="6"/>
                </a:cubicBezTo>
                <a:cubicBezTo>
                  <a:pt x="320" y="5"/>
                  <a:pt x="301" y="3"/>
                  <a:pt x="286" y="3"/>
                </a:cubicBezTo>
                <a:cubicBezTo>
                  <a:pt x="283" y="4"/>
                  <a:pt x="279" y="4"/>
                  <a:pt x="276" y="5"/>
                </a:cubicBezTo>
                <a:cubicBezTo>
                  <a:pt x="273" y="4"/>
                  <a:pt x="273" y="5"/>
                  <a:pt x="270" y="5"/>
                </a:cubicBezTo>
                <a:cubicBezTo>
                  <a:pt x="261" y="3"/>
                  <a:pt x="256" y="4"/>
                  <a:pt x="261" y="4"/>
                </a:cubicBezTo>
                <a:cubicBezTo>
                  <a:pt x="254" y="5"/>
                  <a:pt x="247" y="5"/>
                  <a:pt x="241" y="5"/>
                </a:cubicBezTo>
                <a:cubicBezTo>
                  <a:pt x="238" y="5"/>
                  <a:pt x="235" y="5"/>
                  <a:pt x="232" y="5"/>
                </a:cubicBezTo>
                <a:cubicBezTo>
                  <a:pt x="230" y="5"/>
                  <a:pt x="229" y="5"/>
                  <a:pt x="227" y="5"/>
                </a:cubicBezTo>
                <a:cubicBezTo>
                  <a:pt x="221" y="5"/>
                  <a:pt x="223" y="4"/>
                  <a:pt x="217" y="4"/>
                </a:cubicBezTo>
                <a:cubicBezTo>
                  <a:pt x="215" y="3"/>
                  <a:pt x="200" y="5"/>
                  <a:pt x="198" y="5"/>
                </a:cubicBezTo>
                <a:cubicBezTo>
                  <a:pt x="199" y="5"/>
                  <a:pt x="199" y="5"/>
                  <a:pt x="199" y="5"/>
                </a:cubicBezTo>
                <a:cubicBezTo>
                  <a:pt x="192" y="5"/>
                  <a:pt x="187" y="3"/>
                  <a:pt x="180" y="3"/>
                </a:cubicBezTo>
                <a:cubicBezTo>
                  <a:pt x="159" y="3"/>
                  <a:pt x="137" y="3"/>
                  <a:pt x="118" y="3"/>
                </a:cubicBezTo>
                <a:cubicBezTo>
                  <a:pt x="118" y="4"/>
                  <a:pt x="122" y="3"/>
                  <a:pt x="123" y="4"/>
                </a:cubicBezTo>
                <a:cubicBezTo>
                  <a:pt x="111" y="4"/>
                  <a:pt x="100" y="3"/>
                  <a:pt x="89" y="3"/>
                </a:cubicBezTo>
                <a:cubicBezTo>
                  <a:pt x="87" y="2"/>
                  <a:pt x="84" y="2"/>
                  <a:pt x="84" y="2"/>
                </a:cubicBezTo>
                <a:cubicBezTo>
                  <a:pt x="80" y="1"/>
                  <a:pt x="81" y="2"/>
                  <a:pt x="79" y="2"/>
                </a:cubicBezTo>
                <a:cubicBezTo>
                  <a:pt x="78" y="1"/>
                  <a:pt x="78" y="1"/>
                  <a:pt x="78" y="1"/>
                </a:cubicBezTo>
                <a:cubicBezTo>
                  <a:pt x="75" y="2"/>
                  <a:pt x="73" y="0"/>
                  <a:pt x="69" y="1"/>
                </a:cubicBezTo>
                <a:cubicBezTo>
                  <a:pt x="69" y="1"/>
                  <a:pt x="68" y="1"/>
                  <a:pt x="66" y="1"/>
                </a:cubicBezTo>
                <a:cubicBezTo>
                  <a:pt x="66" y="0"/>
                  <a:pt x="62" y="1"/>
                  <a:pt x="63" y="0"/>
                </a:cubicBezTo>
                <a:cubicBezTo>
                  <a:pt x="63" y="0"/>
                  <a:pt x="63" y="0"/>
                  <a:pt x="63" y="0"/>
                </a:cubicBezTo>
                <a:cubicBezTo>
                  <a:pt x="62" y="0"/>
                  <a:pt x="61" y="0"/>
                  <a:pt x="60" y="0"/>
                </a:cubicBezTo>
                <a:cubicBezTo>
                  <a:pt x="59" y="1"/>
                  <a:pt x="45" y="3"/>
                  <a:pt x="44" y="3"/>
                </a:cubicBezTo>
                <a:cubicBezTo>
                  <a:pt x="43" y="3"/>
                  <a:pt x="43" y="3"/>
                  <a:pt x="43" y="3"/>
                </a:cubicBezTo>
                <a:cubicBezTo>
                  <a:pt x="41" y="3"/>
                  <a:pt x="40" y="4"/>
                  <a:pt x="41" y="4"/>
                </a:cubicBezTo>
                <a:cubicBezTo>
                  <a:pt x="39" y="4"/>
                  <a:pt x="39" y="4"/>
                  <a:pt x="39" y="4"/>
                </a:cubicBezTo>
                <a:cubicBezTo>
                  <a:pt x="39" y="4"/>
                  <a:pt x="39" y="4"/>
                  <a:pt x="39" y="4"/>
                </a:cubicBezTo>
                <a:cubicBezTo>
                  <a:pt x="36" y="4"/>
                  <a:pt x="36" y="4"/>
                  <a:pt x="36" y="4"/>
                </a:cubicBezTo>
                <a:cubicBezTo>
                  <a:pt x="36" y="3"/>
                  <a:pt x="35" y="3"/>
                  <a:pt x="36" y="3"/>
                </a:cubicBezTo>
                <a:cubicBezTo>
                  <a:pt x="35" y="3"/>
                  <a:pt x="33" y="3"/>
                  <a:pt x="32" y="3"/>
                </a:cubicBezTo>
                <a:cubicBezTo>
                  <a:pt x="36" y="4"/>
                  <a:pt x="41" y="4"/>
                  <a:pt x="45" y="5"/>
                </a:cubicBezTo>
                <a:cubicBezTo>
                  <a:pt x="43" y="5"/>
                  <a:pt x="40" y="5"/>
                  <a:pt x="38" y="5"/>
                </a:cubicBezTo>
                <a:cubicBezTo>
                  <a:pt x="36" y="4"/>
                  <a:pt x="31" y="4"/>
                  <a:pt x="28" y="4"/>
                </a:cubicBezTo>
                <a:cubicBezTo>
                  <a:pt x="27" y="4"/>
                  <a:pt x="26" y="5"/>
                  <a:pt x="25" y="4"/>
                </a:cubicBezTo>
                <a:cubicBezTo>
                  <a:pt x="24" y="4"/>
                  <a:pt x="23" y="4"/>
                  <a:pt x="21" y="4"/>
                </a:cubicBezTo>
                <a:cubicBezTo>
                  <a:pt x="23" y="3"/>
                  <a:pt x="25" y="4"/>
                  <a:pt x="26" y="4"/>
                </a:cubicBezTo>
                <a:cubicBezTo>
                  <a:pt x="26" y="3"/>
                  <a:pt x="22" y="3"/>
                  <a:pt x="21" y="3"/>
                </a:cubicBezTo>
                <a:cubicBezTo>
                  <a:pt x="20" y="3"/>
                  <a:pt x="17" y="3"/>
                  <a:pt x="15" y="3"/>
                </a:cubicBezTo>
                <a:cubicBezTo>
                  <a:pt x="16" y="2"/>
                  <a:pt x="13" y="3"/>
                  <a:pt x="12" y="2"/>
                </a:cubicBezTo>
                <a:cubicBezTo>
                  <a:pt x="10" y="2"/>
                  <a:pt x="10" y="2"/>
                  <a:pt x="10" y="3"/>
                </a:cubicBezTo>
                <a:cubicBezTo>
                  <a:pt x="10" y="3"/>
                  <a:pt x="16" y="3"/>
                  <a:pt x="14" y="4"/>
                </a:cubicBezTo>
                <a:cubicBezTo>
                  <a:pt x="13" y="4"/>
                  <a:pt x="10" y="4"/>
                  <a:pt x="9" y="4"/>
                </a:cubicBezTo>
                <a:cubicBezTo>
                  <a:pt x="9" y="4"/>
                  <a:pt x="10" y="4"/>
                  <a:pt x="9" y="4"/>
                </a:cubicBezTo>
                <a:cubicBezTo>
                  <a:pt x="7" y="4"/>
                  <a:pt x="6" y="5"/>
                  <a:pt x="5" y="4"/>
                </a:cubicBezTo>
                <a:cubicBezTo>
                  <a:pt x="5" y="4"/>
                  <a:pt x="6" y="4"/>
                  <a:pt x="6" y="4"/>
                </a:cubicBezTo>
                <a:cubicBezTo>
                  <a:pt x="4" y="4"/>
                  <a:pt x="18" y="2"/>
                  <a:pt x="15" y="2"/>
                </a:cubicBezTo>
                <a:cubicBezTo>
                  <a:pt x="16" y="2"/>
                  <a:pt x="3" y="4"/>
                  <a:pt x="4" y="4"/>
                </a:cubicBezTo>
                <a:cubicBezTo>
                  <a:pt x="6" y="5"/>
                  <a:pt x="3" y="5"/>
                  <a:pt x="5" y="5"/>
                </a:cubicBezTo>
                <a:cubicBezTo>
                  <a:pt x="6" y="5"/>
                  <a:pt x="6" y="5"/>
                  <a:pt x="6" y="5"/>
                </a:cubicBezTo>
                <a:cubicBezTo>
                  <a:pt x="8" y="5"/>
                  <a:pt x="9" y="6"/>
                  <a:pt x="8" y="6"/>
                </a:cubicBezTo>
                <a:cubicBezTo>
                  <a:pt x="5" y="6"/>
                  <a:pt x="17" y="3"/>
                  <a:pt x="14" y="4"/>
                </a:cubicBezTo>
                <a:cubicBezTo>
                  <a:pt x="15" y="4"/>
                  <a:pt x="15" y="4"/>
                  <a:pt x="15" y="4"/>
                </a:cubicBezTo>
                <a:cubicBezTo>
                  <a:pt x="14" y="4"/>
                  <a:pt x="11" y="4"/>
                  <a:pt x="10" y="4"/>
                </a:cubicBezTo>
                <a:cubicBezTo>
                  <a:pt x="10" y="4"/>
                  <a:pt x="9" y="4"/>
                  <a:pt x="7" y="5"/>
                </a:cubicBezTo>
                <a:cubicBezTo>
                  <a:pt x="7" y="4"/>
                  <a:pt x="7" y="4"/>
                  <a:pt x="7" y="4"/>
                </a:cubicBezTo>
                <a:cubicBezTo>
                  <a:pt x="6" y="5"/>
                  <a:pt x="4" y="5"/>
                  <a:pt x="5" y="5"/>
                </a:cubicBezTo>
                <a:cubicBezTo>
                  <a:pt x="12" y="5"/>
                  <a:pt x="0" y="9"/>
                  <a:pt x="7" y="10"/>
                </a:cubicBezTo>
                <a:cubicBezTo>
                  <a:pt x="4" y="9"/>
                  <a:pt x="8" y="9"/>
                  <a:pt x="11" y="8"/>
                </a:cubicBezTo>
                <a:cubicBezTo>
                  <a:pt x="12" y="9"/>
                  <a:pt x="13" y="9"/>
                  <a:pt x="15" y="9"/>
                </a:cubicBezTo>
                <a:cubicBezTo>
                  <a:pt x="17" y="9"/>
                  <a:pt x="16" y="9"/>
                  <a:pt x="17" y="9"/>
                </a:cubicBezTo>
                <a:cubicBezTo>
                  <a:pt x="18" y="9"/>
                  <a:pt x="20" y="9"/>
                  <a:pt x="20" y="10"/>
                </a:cubicBezTo>
                <a:cubicBezTo>
                  <a:pt x="21" y="9"/>
                  <a:pt x="22" y="10"/>
                  <a:pt x="24" y="10"/>
                </a:cubicBezTo>
                <a:cubicBezTo>
                  <a:pt x="26" y="10"/>
                  <a:pt x="24" y="10"/>
                  <a:pt x="25" y="9"/>
                </a:cubicBezTo>
                <a:cubicBezTo>
                  <a:pt x="28" y="9"/>
                  <a:pt x="31" y="10"/>
                  <a:pt x="33" y="10"/>
                </a:cubicBezTo>
                <a:cubicBezTo>
                  <a:pt x="34" y="10"/>
                  <a:pt x="36" y="11"/>
                  <a:pt x="35" y="12"/>
                </a:cubicBezTo>
                <a:cubicBezTo>
                  <a:pt x="31" y="11"/>
                  <a:pt x="36" y="10"/>
                  <a:pt x="32" y="11"/>
                </a:cubicBezTo>
                <a:cubicBezTo>
                  <a:pt x="34" y="12"/>
                  <a:pt x="29" y="11"/>
                  <a:pt x="28" y="12"/>
                </a:cubicBezTo>
                <a:cubicBezTo>
                  <a:pt x="29" y="12"/>
                  <a:pt x="32" y="12"/>
                  <a:pt x="34" y="12"/>
                </a:cubicBezTo>
                <a:cubicBezTo>
                  <a:pt x="33" y="12"/>
                  <a:pt x="33" y="12"/>
                  <a:pt x="33" y="12"/>
                </a:cubicBezTo>
                <a:cubicBezTo>
                  <a:pt x="35" y="12"/>
                  <a:pt x="39" y="11"/>
                  <a:pt x="41" y="12"/>
                </a:cubicBezTo>
                <a:cubicBezTo>
                  <a:pt x="41" y="12"/>
                  <a:pt x="41" y="13"/>
                  <a:pt x="40" y="13"/>
                </a:cubicBezTo>
                <a:cubicBezTo>
                  <a:pt x="43" y="13"/>
                  <a:pt x="43" y="13"/>
                  <a:pt x="43" y="13"/>
                </a:cubicBezTo>
                <a:cubicBezTo>
                  <a:pt x="43" y="13"/>
                  <a:pt x="43" y="13"/>
                  <a:pt x="43" y="13"/>
                </a:cubicBezTo>
                <a:cubicBezTo>
                  <a:pt x="44" y="12"/>
                  <a:pt x="45" y="12"/>
                  <a:pt x="46" y="13"/>
                </a:cubicBezTo>
                <a:cubicBezTo>
                  <a:pt x="46" y="13"/>
                  <a:pt x="60" y="11"/>
                  <a:pt x="59" y="11"/>
                </a:cubicBezTo>
                <a:cubicBezTo>
                  <a:pt x="61" y="11"/>
                  <a:pt x="61" y="12"/>
                  <a:pt x="63" y="11"/>
                </a:cubicBezTo>
                <a:cubicBezTo>
                  <a:pt x="63" y="11"/>
                  <a:pt x="46" y="13"/>
                  <a:pt x="48" y="13"/>
                </a:cubicBezTo>
                <a:cubicBezTo>
                  <a:pt x="50" y="13"/>
                  <a:pt x="69" y="11"/>
                  <a:pt x="70" y="11"/>
                </a:cubicBezTo>
                <a:cubicBezTo>
                  <a:pt x="72" y="11"/>
                  <a:pt x="73" y="11"/>
                  <a:pt x="73" y="11"/>
                </a:cubicBezTo>
                <a:cubicBezTo>
                  <a:pt x="75" y="11"/>
                  <a:pt x="72" y="12"/>
                  <a:pt x="74" y="12"/>
                </a:cubicBezTo>
                <a:cubicBezTo>
                  <a:pt x="74" y="12"/>
                  <a:pt x="74" y="12"/>
                  <a:pt x="74" y="12"/>
                </a:cubicBezTo>
                <a:cubicBezTo>
                  <a:pt x="76" y="12"/>
                  <a:pt x="76" y="12"/>
                  <a:pt x="76" y="12"/>
                </a:cubicBezTo>
                <a:cubicBezTo>
                  <a:pt x="79" y="12"/>
                  <a:pt x="85" y="13"/>
                  <a:pt x="88" y="12"/>
                </a:cubicBezTo>
                <a:cubicBezTo>
                  <a:pt x="87" y="12"/>
                  <a:pt x="86" y="13"/>
                  <a:pt x="84" y="13"/>
                </a:cubicBezTo>
                <a:cubicBezTo>
                  <a:pt x="83" y="13"/>
                  <a:pt x="83" y="13"/>
                  <a:pt x="83" y="13"/>
                </a:cubicBezTo>
                <a:cubicBezTo>
                  <a:pt x="83" y="13"/>
                  <a:pt x="81" y="13"/>
                  <a:pt x="81" y="14"/>
                </a:cubicBezTo>
                <a:cubicBezTo>
                  <a:pt x="83" y="14"/>
                  <a:pt x="85" y="14"/>
                  <a:pt x="88" y="13"/>
                </a:cubicBezTo>
                <a:cubicBezTo>
                  <a:pt x="88" y="14"/>
                  <a:pt x="89" y="14"/>
                  <a:pt x="89" y="14"/>
                </a:cubicBezTo>
                <a:cubicBezTo>
                  <a:pt x="89" y="14"/>
                  <a:pt x="89" y="14"/>
                  <a:pt x="89" y="14"/>
                </a:cubicBezTo>
                <a:cubicBezTo>
                  <a:pt x="90" y="14"/>
                  <a:pt x="90" y="14"/>
                  <a:pt x="89" y="14"/>
                </a:cubicBezTo>
                <a:cubicBezTo>
                  <a:pt x="89" y="14"/>
                  <a:pt x="89" y="14"/>
                  <a:pt x="89" y="14"/>
                </a:cubicBezTo>
                <a:cubicBezTo>
                  <a:pt x="91" y="15"/>
                  <a:pt x="98" y="13"/>
                  <a:pt x="103" y="14"/>
                </a:cubicBezTo>
                <a:cubicBezTo>
                  <a:pt x="104" y="14"/>
                  <a:pt x="103" y="14"/>
                  <a:pt x="104" y="14"/>
                </a:cubicBezTo>
                <a:cubicBezTo>
                  <a:pt x="108" y="14"/>
                  <a:pt x="111" y="14"/>
                  <a:pt x="116" y="15"/>
                </a:cubicBezTo>
                <a:cubicBezTo>
                  <a:pt x="117" y="14"/>
                  <a:pt x="117" y="14"/>
                  <a:pt x="116" y="13"/>
                </a:cubicBezTo>
                <a:cubicBezTo>
                  <a:pt x="119" y="14"/>
                  <a:pt x="119" y="14"/>
                  <a:pt x="119" y="14"/>
                </a:cubicBezTo>
                <a:cubicBezTo>
                  <a:pt x="116" y="15"/>
                  <a:pt x="125" y="15"/>
                  <a:pt x="122" y="16"/>
                </a:cubicBezTo>
                <a:cubicBezTo>
                  <a:pt x="123" y="16"/>
                  <a:pt x="125" y="16"/>
                  <a:pt x="127" y="16"/>
                </a:cubicBezTo>
                <a:cubicBezTo>
                  <a:pt x="127" y="16"/>
                  <a:pt x="128" y="15"/>
                  <a:pt x="130" y="15"/>
                </a:cubicBezTo>
                <a:cubicBezTo>
                  <a:pt x="133" y="16"/>
                  <a:pt x="132" y="16"/>
                  <a:pt x="135" y="16"/>
                </a:cubicBezTo>
                <a:cubicBezTo>
                  <a:pt x="136" y="17"/>
                  <a:pt x="135" y="17"/>
                  <a:pt x="135" y="17"/>
                </a:cubicBezTo>
                <a:cubicBezTo>
                  <a:pt x="139" y="17"/>
                  <a:pt x="139" y="18"/>
                  <a:pt x="143" y="18"/>
                </a:cubicBezTo>
                <a:cubicBezTo>
                  <a:pt x="145" y="18"/>
                  <a:pt x="150" y="18"/>
                  <a:pt x="150" y="17"/>
                </a:cubicBezTo>
                <a:cubicBezTo>
                  <a:pt x="154" y="17"/>
                  <a:pt x="154" y="18"/>
                  <a:pt x="153" y="18"/>
                </a:cubicBezTo>
                <a:close/>
              </a:path>
            </a:pathLst>
          </a:custGeom>
          <a:solidFill>
            <a:srgbClr val="000000"/>
          </a:solidFill>
          <a:ln>
            <a:noFill/>
          </a:ln>
        </p:spPr>
        <p:txBody>
          <a:bodyPr spcFirstLastPara="1" wrap="square" lIns="82050" tIns="41025" rIns="82050" bIns="410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72"/>
          <p:cNvSpPr/>
          <p:nvPr/>
        </p:nvSpPr>
        <p:spPr>
          <a:xfrm>
            <a:off x="2581733" y="4397283"/>
            <a:ext cx="7257698" cy="63949"/>
          </a:xfrm>
          <a:custGeom>
            <a:avLst/>
            <a:gdLst/>
            <a:ahLst/>
            <a:cxnLst/>
            <a:rect l="l" t="t" r="r" b="b"/>
            <a:pathLst>
              <a:path w="672" h="22" extrusionOk="0">
                <a:moveTo>
                  <a:pt x="153" y="18"/>
                </a:moveTo>
                <a:cubicBezTo>
                  <a:pt x="156" y="18"/>
                  <a:pt x="156" y="18"/>
                  <a:pt x="156" y="18"/>
                </a:cubicBezTo>
                <a:cubicBezTo>
                  <a:pt x="147" y="18"/>
                  <a:pt x="138" y="18"/>
                  <a:pt x="129" y="18"/>
                </a:cubicBezTo>
                <a:cubicBezTo>
                  <a:pt x="149" y="20"/>
                  <a:pt x="172" y="22"/>
                  <a:pt x="188" y="17"/>
                </a:cubicBezTo>
                <a:cubicBezTo>
                  <a:pt x="190" y="20"/>
                  <a:pt x="209" y="21"/>
                  <a:pt x="209" y="21"/>
                </a:cubicBezTo>
                <a:cubicBezTo>
                  <a:pt x="214" y="20"/>
                  <a:pt x="218" y="20"/>
                  <a:pt x="222" y="19"/>
                </a:cubicBezTo>
                <a:cubicBezTo>
                  <a:pt x="219" y="19"/>
                  <a:pt x="216" y="20"/>
                  <a:pt x="213" y="20"/>
                </a:cubicBezTo>
                <a:cubicBezTo>
                  <a:pt x="216" y="20"/>
                  <a:pt x="219" y="19"/>
                  <a:pt x="222" y="19"/>
                </a:cubicBezTo>
                <a:cubicBezTo>
                  <a:pt x="248" y="17"/>
                  <a:pt x="276" y="18"/>
                  <a:pt x="306" y="19"/>
                </a:cubicBezTo>
                <a:cubicBezTo>
                  <a:pt x="322" y="20"/>
                  <a:pt x="367" y="20"/>
                  <a:pt x="383" y="21"/>
                </a:cubicBezTo>
                <a:cubicBezTo>
                  <a:pt x="386" y="21"/>
                  <a:pt x="388" y="21"/>
                  <a:pt x="391" y="21"/>
                </a:cubicBezTo>
                <a:cubicBezTo>
                  <a:pt x="386" y="21"/>
                  <a:pt x="386" y="21"/>
                  <a:pt x="382" y="21"/>
                </a:cubicBezTo>
                <a:cubicBezTo>
                  <a:pt x="393" y="20"/>
                  <a:pt x="402" y="19"/>
                  <a:pt x="411" y="19"/>
                </a:cubicBezTo>
                <a:cubicBezTo>
                  <a:pt x="409" y="18"/>
                  <a:pt x="409" y="18"/>
                  <a:pt x="405" y="18"/>
                </a:cubicBezTo>
                <a:cubicBezTo>
                  <a:pt x="410" y="18"/>
                  <a:pt x="410" y="18"/>
                  <a:pt x="410" y="18"/>
                </a:cubicBezTo>
                <a:cubicBezTo>
                  <a:pt x="414" y="17"/>
                  <a:pt x="424" y="17"/>
                  <a:pt x="428" y="16"/>
                </a:cubicBezTo>
                <a:cubicBezTo>
                  <a:pt x="427" y="17"/>
                  <a:pt x="431" y="17"/>
                  <a:pt x="434" y="17"/>
                </a:cubicBezTo>
                <a:cubicBezTo>
                  <a:pt x="433" y="17"/>
                  <a:pt x="433" y="17"/>
                  <a:pt x="433" y="17"/>
                </a:cubicBezTo>
                <a:cubicBezTo>
                  <a:pt x="444" y="17"/>
                  <a:pt x="458" y="16"/>
                  <a:pt x="469" y="16"/>
                </a:cubicBezTo>
                <a:cubicBezTo>
                  <a:pt x="470" y="16"/>
                  <a:pt x="471" y="17"/>
                  <a:pt x="472" y="17"/>
                </a:cubicBezTo>
                <a:cubicBezTo>
                  <a:pt x="482" y="16"/>
                  <a:pt x="482" y="16"/>
                  <a:pt x="482" y="16"/>
                </a:cubicBezTo>
                <a:cubicBezTo>
                  <a:pt x="482" y="17"/>
                  <a:pt x="491" y="17"/>
                  <a:pt x="486" y="18"/>
                </a:cubicBezTo>
                <a:cubicBezTo>
                  <a:pt x="494" y="17"/>
                  <a:pt x="501" y="17"/>
                  <a:pt x="509" y="16"/>
                </a:cubicBezTo>
                <a:cubicBezTo>
                  <a:pt x="535" y="16"/>
                  <a:pt x="562" y="16"/>
                  <a:pt x="589" y="14"/>
                </a:cubicBezTo>
                <a:cubicBezTo>
                  <a:pt x="589" y="14"/>
                  <a:pt x="589" y="14"/>
                  <a:pt x="589" y="14"/>
                </a:cubicBezTo>
                <a:cubicBezTo>
                  <a:pt x="598" y="13"/>
                  <a:pt x="606" y="12"/>
                  <a:pt x="618" y="12"/>
                </a:cubicBezTo>
                <a:cubicBezTo>
                  <a:pt x="626" y="11"/>
                  <a:pt x="637" y="11"/>
                  <a:pt x="641" y="9"/>
                </a:cubicBezTo>
                <a:cubicBezTo>
                  <a:pt x="650" y="9"/>
                  <a:pt x="654" y="8"/>
                  <a:pt x="663" y="7"/>
                </a:cubicBezTo>
                <a:cubicBezTo>
                  <a:pt x="661" y="6"/>
                  <a:pt x="672" y="6"/>
                  <a:pt x="668" y="6"/>
                </a:cubicBezTo>
                <a:cubicBezTo>
                  <a:pt x="661" y="4"/>
                  <a:pt x="661" y="5"/>
                  <a:pt x="656" y="4"/>
                </a:cubicBezTo>
                <a:cubicBezTo>
                  <a:pt x="656" y="5"/>
                  <a:pt x="656" y="5"/>
                  <a:pt x="656" y="5"/>
                </a:cubicBezTo>
                <a:cubicBezTo>
                  <a:pt x="632" y="3"/>
                  <a:pt x="607" y="3"/>
                  <a:pt x="583" y="2"/>
                </a:cubicBezTo>
                <a:cubicBezTo>
                  <a:pt x="566" y="3"/>
                  <a:pt x="549" y="2"/>
                  <a:pt x="531" y="3"/>
                </a:cubicBezTo>
                <a:cubicBezTo>
                  <a:pt x="513" y="3"/>
                  <a:pt x="493" y="4"/>
                  <a:pt x="477" y="4"/>
                </a:cubicBezTo>
                <a:cubicBezTo>
                  <a:pt x="474" y="4"/>
                  <a:pt x="471" y="4"/>
                  <a:pt x="468" y="3"/>
                </a:cubicBezTo>
                <a:cubicBezTo>
                  <a:pt x="453" y="4"/>
                  <a:pt x="435" y="3"/>
                  <a:pt x="418" y="4"/>
                </a:cubicBezTo>
                <a:cubicBezTo>
                  <a:pt x="419" y="4"/>
                  <a:pt x="419" y="4"/>
                  <a:pt x="419" y="4"/>
                </a:cubicBezTo>
                <a:cubicBezTo>
                  <a:pt x="410" y="4"/>
                  <a:pt x="404" y="3"/>
                  <a:pt x="395" y="3"/>
                </a:cubicBezTo>
                <a:cubicBezTo>
                  <a:pt x="396" y="4"/>
                  <a:pt x="394" y="4"/>
                  <a:pt x="394" y="4"/>
                </a:cubicBezTo>
                <a:cubicBezTo>
                  <a:pt x="392" y="3"/>
                  <a:pt x="344" y="6"/>
                  <a:pt x="341" y="5"/>
                </a:cubicBezTo>
                <a:cubicBezTo>
                  <a:pt x="340" y="6"/>
                  <a:pt x="339" y="6"/>
                  <a:pt x="338" y="6"/>
                </a:cubicBezTo>
                <a:cubicBezTo>
                  <a:pt x="320" y="5"/>
                  <a:pt x="301" y="3"/>
                  <a:pt x="286" y="3"/>
                </a:cubicBezTo>
                <a:cubicBezTo>
                  <a:pt x="283" y="4"/>
                  <a:pt x="279" y="4"/>
                  <a:pt x="276" y="5"/>
                </a:cubicBezTo>
                <a:cubicBezTo>
                  <a:pt x="273" y="4"/>
                  <a:pt x="273" y="5"/>
                  <a:pt x="270" y="5"/>
                </a:cubicBezTo>
                <a:cubicBezTo>
                  <a:pt x="261" y="3"/>
                  <a:pt x="256" y="4"/>
                  <a:pt x="261" y="4"/>
                </a:cubicBezTo>
                <a:cubicBezTo>
                  <a:pt x="254" y="5"/>
                  <a:pt x="247" y="5"/>
                  <a:pt x="241" y="5"/>
                </a:cubicBezTo>
                <a:cubicBezTo>
                  <a:pt x="238" y="5"/>
                  <a:pt x="235" y="5"/>
                  <a:pt x="232" y="5"/>
                </a:cubicBezTo>
                <a:cubicBezTo>
                  <a:pt x="230" y="5"/>
                  <a:pt x="229" y="5"/>
                  <a:pt x="227" y="5"/>
                </a:cubicBezTo>
                <a:cubicBezTo>
                  <a:pt x="221" y="5"/>
                  <a:pt x="223" y="4"/>
                  <a:pt x="217" y="4"/>
                </a:cubicBezTo>
                <a:cubicBezTo>
                  <a:pt x="215" y="3"/>
                  <a:pt x="200" y="5"/>
                  <a:pt x="198" y="5"/>
                </a:cubicBezTo>
                <a:cubicBezTo>
                  <a:pt x="199" y="5"/>
                  <a:pt x="199" y="5"/>
                  <a:pt x="199" y="5"/>
                </a:cubicBezTo>
                <a:cubicBezTo>
                  <a:pt x="192" y="5"/>
                  <a:pt x="187" y="3"/>
                  <a:pt x="180" y="3"/>
                </a:cubicBezTo>
                <a:cubicBezTo>
                  <a:pt x="159" y="3"/>
                  <a:pt x="137" y="3"/>
                  <a:pt x="118" y="3"/>
                </a:cubicBezTo>
                <a:cubicBezTo>
                  <a:pt x="118" y="4"/>
                  <a:pt x="122" y="3"/>
                  <a:pt x="123" y="4"/>
                </a:cubicBezTo>
                <a:cubicBezTo>
                  <a:pt x="111" y="4"/>
                  <a:pt x="100" y="3"/>
                  <a:pt x="89" y="3"/>
                </a:cubicBezTo>
                <a:cubicBezTo>
                  <a:pt x="87" y="2"/>
                  <a:pt x="84" y="2"/>
                  <a:pt x="84" y="2"/>
                </a:cubicBezTo>
                <a:cubicBezTo>
                  <a:pt x="80" y="1"/>
                  <a:pt x="81" y="2"/>
                  <a:pt x="79" y="2"/>
                </a:cubicBezTo>
                <a:cubicBezTo>
                  <a:pt x="78" y="1"/>
                  <a:pt x="78" y="1"/>
                  <a:pt x="78" y="1"/>
                </a:cubicBezTo>
                <a:cubicBezTo>
                  <a:pt x="75" y="2"/>
                  <a:pt x="73" y="0"/>
                  <a:pt x="69" y="1"/>
                </a:cubicBezTo>
                <a:cubicBezTo>
                  <a:pt x="69" y="1"/>
                  <a:pt x="68" y="1"/>
                  <a:pt x="66" y="1"/>
                </a:cubicBezTo>
                <a:cubicBezTo>
                  <a:pt x="66" y="0"/>
                  <a:pt x="62" y="1"/>
                  <a:pt x="63" y="0"/>
                </a:cubicBezTo>
                <a:cubicBezTo>
                  <a:pt x="63" y="0"/>
                  <a:pt x="63" y="0"/>
                  <a:pt x="63" y="0"/>
                </a:cubicBezTo>
                <a:cubicBezTo>
                  <a:pt x="62" y="0"/>
                  <a:pt x="61" y="0"/>
                  <a:pt x="60" y="0"/>
                </a:cubicBezTo>
                <a:cubicBezTo>
                  <a:pt x="59" y="1"/>
                  <a:pt x="45" y="3"/>
                  <a:pt x="44" y="3"/>
                </a:cubicBezTo>
                <a:cubicBezTo>
                  <a:pt x="43" y="3"/>
                  <a:pt x="43" y="3"/>
                  <a:pt x="43" y="3"/>
                </a:cubicBezTo>
                <a:cubicBezTo>
                  <a:pt x="41" y="3"/>
                  <a:pt x="40" y="4"/>
                  <a:pt x="41" y="4"/>
                </a:cubicBezTo>
                <a:cubicBezTo>
                  <a:pt x="39" y="4"/>
                  <a:pt x="39" y="4"/>
                  <a:pt x="39" y="4"/>
                </a:cubicBezTo>
                <a:cubicBezTo>
                  <a:pt x="39" y="4"/>
                  <a:pt x="39" y="4"/>
                  <a:pt x="39" y="4"/>
                </a:cubicBezTo>
                <a:cubicBezTo>
                  <a:pt x="36" y="4"/>
                  <a:pt x="36" y="4"/>
                  <a:pt x="36" y="4"/>
                </a:cubicBezTo>
                <a:cubicBezTo>
                  <a:pt x="36" y="3"/>
                  <a:pt x="35" y="3"/>
                  <a:pt x="36" y="3"/>
                </a:cubicBezTo>
                <a:cubicBezTo>
                  <a:pt x="35" y="3"/>
                  <a:pt x="33" y="3"/>
                  <a:pt x="32" y="3"/>
                </a:cubicBezTo>
                <a:cubicBezTo>
                  <a:pt x="36" y="4"/>
                  <a:pt x="41" y="4"/>
                  <a:pt x="45" y="5"/>
                </a:cubicBezTo>
                <a:cubicBezTo>
                  <a:pt x="43" y="5"/>
                  <a:pt x="40" y="5"/>
                  <a:pt x="38" y="5"/>
                </a:cubicBezTo>
                <a:cubicBezTo>
                  <a:pt x="36" y="4"/>
                  <a:pt x="31" y="4"/>
                  <a:pt x="28" y="4"/>
                </a:cubicBezTo>
                <a:cubicBezTo>
                  <a:pt x="27" y="4"/>
                  <a:pt x="26" y="5"/>
                  <a:pt x="25" y="4"/>
                </a:cubicBezTo>
                <a:cubicBezTo>
                  <a:pt x="24" y="4"/>
                  <a:pt x="23" y="4"/>
                  <a:pt x="21" y="4"/>
                </a:cubicBezTo>
                <a:cubicBezTo>
                  <a:pt x="23" y="3"/>
                  <a:pt x="25" y="4"/>
                  <a:pt x="26" y="4"/>
                </a:cubicBezTo>
                <a:cubicBezTo>
                  <a:pt x="26" y="3"/>
                  <a:pt x="22" y="3"/>
                  <a:pt x="21" y="3"/>
                </a:cubicBezTo>
                <a:cubicBezTo>
                  <a:pt x="20" y="3"/>
                  <a:pt x="17" y="3"/>
                  <a:pt x="15" y="3"/>
                </a:cubicBezTo>
                <a:cubicBezTo>
                  <a:pt x="16" y="2"/>
                  <a:pt x="13" y="3"/>
                  <a:pt x="12" y="2"/>
                </a:cubicBezTo>
                <a:cubicBezTo>
                  <a:pt x="10" y="2"/>
                  <a:pt x="10" y="2"/>
                  <a:pt x="10" y="3"/>
                </a:cubicBezTo>
                <a:cubicBezTo>
                  <a:pt x="10" y="3"/>
                  <a:pt x="16" y="3"/>
                  <a:pt x="14" y="4"/>
                </a:cubicBezTo>
                <a:cubicBezTo>
                  <a:pt x="13" y="4"/>
                  <a:pt x="10" y="4"/>
                  <a:pt x="9" y="4"/>
                </a:cubicBezTo>
                <a:cubicBezTo>
                  <a:pt x="9" y="4"/>
                  <a:pt x="10" y="4"/>
                  <a:pt x="9" y="4"/>
                </a:cubicBezTo>
                <a:cubicBezTo>
                  <a:pt x="7" y="4"/>
                  <a:pt x="6" y="5"/>
                  <a:pt x="5" y="4"/>
                </a:cubicBezTo>
                <a:cubicBezTo>
                  <a:pt x="5" y="4"/>
                  <a:pt x="6" y="4"/>
                  <a:pt x="6" y="4"/>
                </a:cubicBezTo>
                <a:cubicBezTo>
                  <a:pt x="4" y="4"/>
                  <a:pt x="18" y="2"/>
                  <a:pt x="15" y="2"/>
                </a:cubicBezTo>
                <a:cubicBezTo>
                  <a:pt x="16" y="2"/>
                  <a:pt x="3" y="4"/>
                  <a:pt x="4" y="4"/>
                </a:cubicBezTo>
                <a:cubicBezTo>
                  <a:pt x="6" y="5"/>
                  <a:pt x="3" y="5"/>
                  <a:pt x="5" y="5"/>
                </a:cubicBezTo>
                <a:cubicBezTo>
                  <a:pt x="6" y="5"/>
                  <a:pt x="6" y="5"/>
                  <a:pt x="6" y="5"/>
                </a:cubicBezTo>
                <a:cubicBezTo>
                  <a:pt x="8" y="5"/>
                  <a:pt x="9" y="6"/>
                  <a:pt x="8" y="6"/>
                </a:cubicBezTo>
                <a:cubicBezTo>
                  <a:pt x="5" y="6"/>
                  <a:pt x="17" y="3"/>
                  <a:pt x="14" y="4"/>
                </a:cubicBezTo>
                <a:cubicBezTo>
                  <a:pt x="15" y="4"/>
                  <a:pt x="15" y="4"/>
                  <a:pt x="15" y="4"/>
                </a:cubicBezTo>
                <a:cubicBezTo>
                  <a:pt x="14" y="4"/>
                  <a:pt x="11" y="4"/>
                  <a:pt x="10" y="4"/>
                </a:cubicBezTo>
                <a:cubicBezTo>
                  <a:pt x="10" y="4"/>
                  <a:pt x="9" y="4"/>
                  <a:pt x="7" y="5"/>
                </a:cubicBezTo>
                <a:cubicBezTo>
                  <a:pt x="7" y="4"/>
                  <a:pt x="7" y="4"/>
                  <a:pt x="7" y="4"/>
                </a:cubicBezTo>
                <a:cubicBezTo>
                  <a:pt x="6" y="5"/>
                  <a:pt x="4" y="5"/>
                  <a:pt x="5" y="5"/>
                </a:cubicBezTo>
                <a:cubicBezTo>
                  <a:pt x="12" y="5"/>
                  <a:pt x="0" y="9"/>
                  <a:pt x="7" y="10"/>
                </a:cubicBezTo>
                <a:cubicBezTo>
                  <a:pt x="4" y="9"/>
                  <a:pt x="8" y="9"/>
                  <a:pt x="11" y="8"/>
                </a:cubicBezTo>
                <a:cubicBezTo>
                  <a:pt x="12" y="9"/>
                  <a:pt x="13" y="9"/>
                  <a:pt x="15" y="9"/>
                </a:cubicBezTo>
                <a:cubicBezTo>
                  <a:pt x="17" y="9"/>
                  <a:pt x="16" y="9"/>
                  <a:pt x="17" y="9"/>
                </a:cubicBezTo>
                <a:cubicBezTo>
                  <a:pt x="18" y="9"/>
                  <a:pt x="20" y="9"/>
                  <a:pt x="20" y="10"/>
                </a:cubicBezTo>
                <a:cubicBezTo>
                  <a:pt x="21" y="9"/>
                  <a:pt x="22" y="10"/>
                  <a:pt x="24" y="10"/>
                </a:cubicBezTo>
                <a:cubicBezTo>
                  <a:pt x="26" y="10"/>
                  <a:pt x="24" y="10"/>
                  <a:pt x="25" y="9"/>
                </a:cubicBezTo>
                <a:cubicBezTo>
                  <a:pt x="28" y="9"/>
                  <a:pt x="31" y="10"/>
                  <a:pt x="33" y="10"/>
                </a:cubicBezTo>
                <a:cubicBezTo>
                  <a:pt x="34" y="10"/>
                  <a:pt x="36" y="11"/>
                  <a:pt x="35" y="12"/>
                </a:cubicBezTo>
                <a:cubicBezTo>
                  <a:pt x="31" y="11"/>
                  <a:pt x="36" y="10"/>
                  <a:pt x="32" y="11"/>
                </a:cubicBezTo>
                <a:cubicBezTo>
                  <a:pt x="34" y="12"/>
                  <a:pt x="29" y="11"/>
                  <a:pt x="28" y="12"/>
                </a:cubicBezTo>
                <a:cubicBezTo>
                  <a:pt x="29" y="12"/>
                  <a:pt x="32" y="12"/>
                  <a:pt x="34" y="12"/>
                </a:cubicBezTo>
                <a:cubicBezTo>
                  <a:pt x="33" y="12"/>
                  <a:pt x="33" y="12"/>
                  <a:pt x="33" y="12"/>
                </a:cubicBezTo>
                <a:cubicBezTo>
                  <a:pt x="35" y="12"/>
                  <a:pt x="39" y="11"/>
                  <a:pt x="41" y="12"/>
                </a:cubicBezTo>
                <a:cubicBezTo>
                  <a:pt x="41" y="12"/>
                  <a:pt x="41" y="13"/>
                  <a:pt x="40" y="13"/>
                </a:cubicBezTo>
                <a:cubicBezTo>
                  <a:pt x="43" y="13"/>
                  <a:pt x="43" y="13"/>
                  <a:pt x="43" y="13"/>
                </a:cubicBezTo>
                <a:cubicBezTo>
                  <a:pt x="43" y="13"/>
                  <a:pt x="43" y="13"/>
                  <a:pt x="43" y="13"/>
                </a:cubicBezTo>
                <a:cubicBezTo>
                  <a:pt x="44" y="12"/>
                  <a:pt x="45" y="12"/>
                  <a:pt x="46" y="13"/>
                </a:cubicBezTo>
                <a:cubicBezTo>
                  <a:pt x="46" y="13"/>
                  <a:pt x="60" y="11"/>
                  <a:pt x="59" y="11"/>
                </a:cubicBezTo>
                <a:cubicBezTo>
                  <a:pt x="61" y="11"/>
                  <a:pt x="61" y="12"/>
                  <a:pt x="63" y="11"/>
                </a:cubicBezTo>
                <a:cubicBezTo>
                  <a:pt x="63" y="11"/>
                  <a:pt x="46" y="13"/>
                  <a:pt x="48" y="13"/>
                </a:cubicBezTo>
                <a:cubicBezTo>
                  <a:pt x="50" y="13"/>
                  <a:pt x="69" y="11"/>
                  <a:pt x="70" y="11"/>
                </a:cubicBezTo>
                <a:cubicBezTo>
                  <a:pt x="72" y="11"/>
                  <a:pt x="73" y="11"/>
                  <a:pt x="73" y="11"/>
                </a:cubicBezTo>
                <a:cubicBezTo>
                  <a:pt x="75" y="11"/>
                  <a:pt x="72" y="12"/>
                  <a:pt x="74" y="12"/>
                </a:cubicBezTo>
                <a:cubicBezTo>
                  <a:pt x="74" y="12"/>
                  <a:pt x="74" y="12"/>
                  <a:pt x="74" y="12"/>
                </a:cubicBezTo>
                <a:cubicBezTo>
                  <a:pt x="76" y="12"/>
                  <a:pt x="76" y="12"/>
                  <a:pt x="76" y="12"/>
                </a:cubicBezTo>
                <a:cubicBezTo>
                  <a:pt x="79" y="12"/>
                  <a:pt x="85" y="13"/>
                  <a:pt x="88" y="12"/>
                </a:cubicBezTo>
                <a:cubicBezTo>
                  <a:pt x="87" y="12"/>
                  <a:pt x="86" y="13"/>
                  <a:pt x="84" y="13"/>
                </a:cubicBezTo>
                <a:cubicBezTo>
                  <a:pt x="83" y="13"/>
                  <a:pt x="83" y="13"/>
                  <a:pt x="83" y="13"/>
                </a:cubicBezTo>
                <a:cubicBezTo>
                  <a:pt x="83" y="13"/>
                  <a:pt x="81" y="13"/>
                  <a:pt x="81" y="14"/>
                </a:cubicBezTo>
                <a:cubicBezTo>
                  <a:pt x="83" y="14"/>
                  <a:pt x="85" y="14"/>
                  <a:pt x="88" y="13"/>
                </a:cubicBezTo>
                <a:cubicBezTo>
                  <a:pt x="88" y="14"/>
                  <a:pt x="89" y="14"/>
                  <a:pt x="89" y="14"/>
                </a:cubicBezTo>
                <a:cubicBezTo>
                  <a:pt x="89" y="14"/>
                  <a:pt x="89" y="14"/>
                  <a:pt x="89" y="14"/>
                </a:cubicBezTo>
                <a:cubicBezTo>
                  <a:pt x="90" y="14"/>
                  <a:pt x="90" y="14"/>
                  <a:pt x="89" y="14"/>
                </a:cubicBezTo>
                <a:cubicBezTo>
                  <a:pt x="89" y="14"/>
                  <a:pt x="89" y="14"/>
                  <a:pt x="89" y="14"/>
                </a:cubicBezTo>
                <a:cubicBezTo>
                  <a:pt x="91" y="15"/>
                  <a:pt x="98" y="13"/>
                  <a:pt x="103" y="14"/>
                </a:cubicBezTo>
                <a:cubicBezTo>
                  <a:pt x="104" y="14"/>
                  <a:pt x="103" y="14"/>
                  <a:pt x="104" y="14"/>
                </a:cubicBezTo>
                <a:cubicBezTo>
                  <a:pt x="108" y="14"/>
                  <a:pt x="111" y="14"/>
                  <a:pt x="116" y="15"/>
                </a:cubicBezTo>
                <a:cubicBezTo>
                  <a:pt x="117" y="14"/>
                  <a:pt x="117" y="14"/>
                  <a:pt x="116" y="13"/>
                </a:cubicBezTo>
                <a:cubicBezTo>
                  <a:pt x="119" y="14"/>
                  <a:pt x="119" y="14"/>
                  <a:pt x="119" y="14"/>
                </a:cubicBezTo>
                <a:cubicBezTo>
                  <a:pt x="116" y="15"/>
                  <a:pt x="125" y="15"/>
                  <a:pt x="122" y="16"/>
                </a:cubicBezTo>
                <a:cubicBezTo>
                  <a:pt x="123" y="16"/>
                  <a:pt x="125" y="16"/>
                  <a:pt x="127" y="16"/>
                </a:cubicBezTo>
                <a:cubicBezTo>
                  <a:pt x="127" y="16"/>
                  <a:pt x="128" y="15"/>
                  <a:pt x="130" y="15"/>
                </a:cubicBezTo>
                <a:cubicBezTo>
                  <a:pt x="133" y="16"/>
                  <a:pt x="132" y="16"/>
                  <a:pt x="135" y="16"/>
                </a:cubicBezTo>
                <a:cubicBezTo>
                  <a:pt x="136" y="17"/>
                  <a:pt x="135" y="17"/>
                  <a:pt x="135" y="17"/>
                </a:cubicBezTo>
                <a:cubicBezTo>
                  <a:pt x="139" y="17"/>
                  <a:pt x="139" y="18"/>
                  <a:pt x="143" y="18"/>
                </a:cubicBezTo>
                <a:cubicBezTo>
                  <a:pt x="145" y="18"/>
                  <a:pt x="150" y="18"/>
                  <a:pt x="150" y="17"/>
                </a:cubicBezTo>
                <a:cubicBezTo>
                  <a:pt x="154" y="17"/>
                  <a:pt x="154" y="18"/>
                  <a:pt x="153" y="18"/>
                </a:cubicBezTo>
                <a:close/>
              </a:path>
            </a:pathLst>
          </a:custGeom>
          <a:solidFill>
            <a:srgbClr val="000000"/>
          </a:solidFill>
          <a:ln>
            <a:noFill/>
          </a:ln>
        </p:spPr>
        <p:txBody>
          <a:bodyPr spcFirstLastPara="1" wrap="square" lIns="82050" tIns="41025" rIns="82050" bIns="410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72"/>
          <p:cNvSpPr/>
          <p:nvPr/>
        </p:nvSpPr>
        <p:spPr>
          <a:xfrm>
            <a:off x="2624876" y="5288510"/>
            <a:ext cx="7257698" cy="63949"/>
          </a:xfrm>
          <a:custGeom>
            <a:avLst/>
            <a:gdLst/>
            <a:ahLst/>
            <a:cxnLst/>
            <a:rect l="l" t="t" r="r" b="b"/>
            <a:pathLst>
              <a:path w="672" h="22" extrusionOk="0">
                <a:moveTo>
                  <a:pt x="153" y="18"/>
                </a:moveTo>
                <a:cubicBezTo>
                  <a:pt x="156" y="18"/>
                  <a:pt x="156" y="18"/>
                  <a:pt x="156" y="18"/>
                </a:cubicBezTo>
                <a:cubicBezTo>
                  <a:pt x="147" y="18"/>
                  <a:pt x="138" y="18"/>
                  <a:pt x="129" y="18"/>
                </a:cubicBezTo>
                <a:cubicBezTo>
                  <a:pt x="149" y="20"/>
                  <a:pt x="172" y="22"/>
                  <a:pt x="188" y="17"/>
                </a:cubicBezTo>
                <a:cubicBezTo>
                  <a:pt x="190" y="20"/>
                  <a:pt x="209" y="21"/>
                  <a:pt x="209" y="21"/>
                </a:cubicBezTo>
                <a:cubicBezTo>
                  <a:pt x="214" y="20"/>
                  <a:pt x="218" y="20"/>
                  <a:pt x="222" y="19"/>
                </a:cubicBezTo>
                <a:cubicBezTo>
                  <a:pt x="219" y="19"/>
                  <a:pt x="216" y="20"/>
                  <a:pt x="213" y="20"/>
                </a:cubicBezTo>
                <a:cubicBezTo>
                  <a:pt x="216" y="20"/>
                  <a:pt x="219" y="19"/>
                  <a:pt x="222" y="19"/>
                </a:cubicBezTo>
                <a:cubicBezTo>
                  <a:pt x="248" y="17"/>
                  <a:pt x="276" y="18"/>
                  <a:pt x="306" y="19"/>
                </a:cubicBezTo>
                <a:cubicBezTo>
                  <a:pt x="322" y="20"/>
                  <a:pt x="367" y="20"/>
                  <a:pt x="383" y="21"/>
                </a:cubicBezTo>
                <a:cubicBezTo>
                  <a:pt x="386" y="21"/>
                  <a:pt x="388" y="21"/>
                  <a:pt x="391" y="21"/>
                </a:cubicBezTo>
                <a:cubicBezTo>
                  <a:pt x="386" y="21"/>
                  <a:pt x="386" y="21"/>
                  <a:pt x="382" y="21"/>
                </a:cubicBezTo>
                <a:cubicBezTo>
                  <a:pt x="393" y="20"/>
                  <a:pt x="402" y="19"/>
                  <a:pt x="411" y="19"/>
                </a:cubicBezTo>
                <a:cubicBezTo>
                  <a:pt x="409" y="18"/>
                  <a:pt x="409" y="18"/>
                  <a:pt x="405" y="18"/>
                </a:cubicBezTo>
                <a:cubicBezTo>
                  <a:pt x="410" y="18"/>
                  <a:pt x="410" y="18"/>
                  <a:pt x="410" y="18"/>
                </a:cubicBezTo>
                <a:cubicBezTo>
                  <a:pt x="414" y="17"/>
                  <a:pt x="424" y="17"/>
                  <a:pt x="428" y="16"/>
                </a:cubicBezTo>
                <a:cubicBezTo>
                  <a:pt x="427" y="17"/>
                  <a:pt x="431" y="17"/>
                  <a:pt x="434" y="17"/>
                </a:cubicBezTo>
                <a:cubicBezTo>
                  <a:pt x="433" y="17"/>
                  <a:pt x="433" y="17"/>
                  <a:pt x="433" y="17"/>
                </a:cubicBezTo>
                <a:cubicBezTo>
                  <a:pt x="444" y="17"/>
                  <a:pt x="458" y="16"/>
                  <a:pt x="469" y="16"/>
                </a:cubicBezTo>
                <a:cubicBezTo>
                  <a:pt x="470" y="16"/>
                  <a:pt x="471" y="17"/>
                  <a:pt x="472" y="17"/>
                </a:cubicBezTo>
                <a:cubicBezTo>
                  <a:pt x="482" y="16"/>
                  <a:pt x="482" y="16"/>
                  <a:pt x="482" y="16"/>
                </a:cubicBezTo>
                <a:cubicBezTo>
                  <a:pt x="482" y="17"/>
                  <a:pt x="491" y="17"/>
                  <a:pt x="486" y="18"/>
                </a:cubicBezTo>
                <a:cubicBezTo>
                  <a:pt x="494" y="17"/>
                  <a:pt x="501" y="17"/>
                  <a:pt x="509" y="16"/>
                </a:cubicBezTo>
                <a:cubicBezTo>
                  <a:pt x="535" y="16"/>
                  <a:pt x="562" y="16"/>
                  <a:pt x="589" y="14"/>
                </a:cubicBezTo>
                <a:cubicBezTo>
                  <a:pt x="589" y="14"/>
                  <a:pt x="589" y="14"/>
                  <a:pt x="589" y="14"/>
                </a:cubicBezTo>
                <a:cubicBezTo>
                  <a:pt x="598" y="13"/>
                  <a:pt x="606" y="12"/>
                  <a:pt x="618" y="12"/>
                </a:cubicBezTo>
                <a:cubicBezTo>
                  <a:pt x="626" y="11"/>
                  <a:pt x="637" y="11"/>
                  <a:pt x="641" y="9"/>
                </a:cubicBezTo>
                <a:cubicBezTo>
                  <a:pt x="650" y="9"/>
                  <a:pt x="654" y="8"/>
                  <a:pt x="663" y="7"/>
                </a:cubicBezTo>
                <a:cubicBezTo>
                  <a:pt x="661" y="6"/>
                  <a:pt x="672" y="6"/>
                  <a:pt x="668" y="6"/>
                </a:cubicBezTo>
                <a:cubicBezTo>
                  <a:pt x="661" y="4"/>
                  <a:pt x="661" y="5"/>
                  <a:pt x="656" y="4"/>
                </a:cubicBezTo>
                <a:cubicBezTo>
                  <a:pt x="656" y="5"/>
                  <a:pt x="656" y="5"/>
                  <a:pt x="656" y="5"/>
                </a:cubicBezTo>
                <a:cubicBezTo>
                  <a:pt x="632" y="3"/>
                  <a:pt x="607" y="3"/>
                  <a:pt x="583" y="2"/>
                </a:cubicBezTo>
                <a:cubicBezTo>
                  <a:pt x="566" y="3"/>
                  <a:pt x="549" y="2"/>
                  <a:pt x="531" y="3"/>
                </a:cubicBezTo>
                <a:cubicBezTo>
                  <a:pt x="513" y="3"/>
                  <a:pt x="493" y="4"/>
                  <a:pt x="477" y="4"/>
                </a:cubicBezTo>
                <a:cubicBezTo>
                  <a:pt x="474" y="4"/>
                  <a:pt x="471" y="4"/>
                  <a:pt x="468" y="3"/>
                </a:cubicBezTo>
                <a:cubicBezTo>
                  <a:pt x="453" y="4"/>
                  <a:pt x="435" y="3"/>
                  <a:pt x="418" y="4"/>
                </a:cubicBezTo>
                <a:cubicBezTo>
                  <a:pt x="419" y="4"/>
                  <a:pt x="419" y="4"/>
                  <a:pt x="419" y="4"/>
                </a:cubicBezTo>
                <a:cubicBezTo>
                  <a:pt x="410" y="4"/>
                  <a:pt x="404" y="3"/>
                  <a:pt x="395" y="3"/>
                </a:cubicBezTo>
                <a:cubicBezTo>
                  <a:pt x="396" y="4"/>
                  <a:pt x="394" y="4"/>
                  <a:pt x="394" y="4"/>
                </a:cubicBezTo>
                <a:cubicBezTo>
                  <a:pt x="392" y="3"/>
                  <a:pt x="344" y="6"/>
                  <a:pt x="341" y="5"/>
                </a:cubicBezTo>
                <a:cubicBezTo>
                  <a:pt x="340" y="6"/>
                  <a:pt x="339" y="6"/>
                  <a:pt x="338" y="6"/>
                </a:cubicBezTo>
                <a:cubicBezTo>
                  <a:pt x="320" y="5"/>
                  <a:pt x="301" y="3"/>
                  <a:pt x="286" y="3"/>
                </a:cubicBezTo>
                <a:cubicBezTo>
                  <a:pt x="283" y="4"/>
                  <a:pt x="279" y="4"/>
                  <a:pt x="276" y="5"/>
                </a:cubicBezTo>
                <a:cubicBezTo>
                  <a:pt x="273" y="4"/>
                  <a:pt x="273" y="5"/>
                  <a:pt x="270" y="5"/>
                </a:cubicBezTo>
                <a:cubicBezTo>
                  <a:pt x="261" y="3"/>
                  <a:pt x="256" y="4"/>
                  <a:pt x="261" y="4"/>
                </a:cubicBezTo>
                <a:cubicBezTo>
                  <a:pt x="254" y="5"/>
                  <a:pt x="247" y="5"/>
                  <a:pt x="241" y="5"/>
                </a:cubicBezTo>
                <a:cubicBezTo>
                  <a:pt x="238" y="5"/>
                  <a:pt x="235" y="5"/>
                  <a:pt x="232" y="5"/>
                </a:cubicBezTo>
                <a:cubicBezTo>
                  <a:pt x="230" y="5"/>
                  <a:pt x="229" y="5"/>
                  <a:pt x="227" y="5"/>
                </a:cubicBezTo>
                <a:cubicBezTo>
                  <a:pt x="221" y="5"/>
                  <a:pt x="223" y="4"/>
                  <a:pt x="217" y="4"/>
                </a:cubicBezTo>
                <a:cubicBezTo>
                  <a:pt x="215" y="3"/>
                  <a:pt x="200" y="5"/>
                  <a:pt x="198" y="5"/>
                </a:cubicBezTo>
                <a:cubicBezTo>
                  <a:pt x="199" y="5"/>
                  <a:pt x="199" y="5"/>
                  <a:pt x="199" y="5"/>
                </a:cubicBezTo>
                <a:cubicBezTo>
                  <a:pt x="192" y="5"/>
                  <a:pt x="187" y="3"/>
                  <a:pt x="180" y="3"/>
                </a:cubicBezTo>
                <a:cubicBezTo>
                  <a:pt x="159" y="3"/>
                  <a:pt x="137" y="3"/>
                  <a:pt x="118" y="3"/>
                </a:cubicBezTo>
                <a:cubicBezTo>
                  <a:pt x="118" y="4"/>
                  <a:pt x="122" y="3"/>
                  <a:pt x="123" y="4"/>
                </a:cubicBezTo>
                <a:cubicBezTo>
                  <a:pt x="111" y="4"/>
                  <a:pt x="100" y="3"/>
                  <a:pt x="89" y="3"/>
                </a:cubicBezTo>
                <a:cubicBezTo>
                  <a:pt x="87" y="2"/>
                  <a:pt x="84" y="2"/>
                  <a:pt x="84" y="2"/>
                </a:cubicBezTo>
                <a:cubicBezTo>
                  <a:pt x="80" y="1"/>
                  <a:pt x="81" y="2"/>
                  <a:pt x="79" y="2"/>
                </a:cubicBezTo>
                <a:cubicBezTo>
                  <a:pt x="78" y="1"/>
                  <a:pt x="78" y="1"/>
                  <a:pt x="78" y="1"/>
                </a:cubicBezTo>
                <a:cubicBezTo>
                  <a:pt x="75" y="2"/>
                  <a:pt x="73" y="0"/>
                  <a:pt x="69" y="1"/>
                </a:cubicBezTo>
                <a:cubicBezTo>
                  <a:pt x="69" y="1"/>
                  <a:pt x="68" y="1"/>
                  <a:pt x="66" y="1"/>
                </a:cubicBezTo>
                <a:cubicBezTo>
                  <a:pt x="66" y="0"/>
                  <a:pt x="62" y="1"/>
                  <a:pt x="63" y="0"/>
                </a:cubicBezTo>
                <a:cubicBezTo>
                  <a:pt x="63" y="0"/>
                  <a:pt x="63" y="0"/>
                  <a:pt x="63" y="0"/>
                </a:cubicBezTo>
                <a:cubicBezTo>
                  <a:pt x="62" y="0"/>
                  <a:pt x="61" y="0"/>
                  <a:pt x="60" y="0"/>
                </a:cubicBezTo>
                <a:cubicBezTo>
                  <a:pt x="59" y="1"/>
                  <a:pt x="45" y="3"/>
                  <a:pt x="44" y="3"/>
                </a:cubicBezTo>
                <a:cubicBezTo>
                  <a:pt x="43" y="3"/>
                  <a:pt x="43" y="3"/>
                  <a:pt x="43" y="3"/>
                </a:cubicBezTo>
                <a:cubicBezTo>
                  <a:pt x="41" y="3"/>
                  <a:pt x="40" y="4"/>
                  <a:pt x="41" y="4"/>
                </a:cubicBezTo>
                <a:cubicBezTo>
                  <a:pt x="39" y="4"/>
                  <a:pt x="39" y="4"/>
                  <a:pt x="39" y="4"/>
                </a:cubicBezTo>
                <a:cubicBezTo>
                  <a:pt x="39" y="4"/>
                  <a:pt x="39" y="4"/>
                  <a:pt x="39" y="4"/>
                </a:cubicBezTo>
                <a:cubicBezTo>
                  <a:pt x="36" y="4"/>
                  <a:pt x="36" y="4"/>
                  <a:pt x="36" y="4"/>
                </a:cubicBezTo>
                <a:cubicBezTo>
                  <a:pt x="36" y="3"/>
                  <a:pt x="35" y="3"/>
                  <a:pt x="36" y="3"/>
                </a:cubicBezTo>
                <a:cubicBezTo>
                  <a:pt x="35" y="3"/>
                  <a:pt x="33" y="3"/>
                  <a:pt x="32" y="3"/>
                </a:cubicBezTo>
                <a:cubicBezTo>
                  <a:pt x="36" y="4"/>
                  <a:pt x="41" y="4"/>
                  <a:pt x="45" y="5"/>
                </a:cubicBezTo>
                <a:cubicBezTo>
                  <a:pt x="43" y="5"/>
                  <a:pt x="40" y="5"/>
                  <a:pt x="38" y="5"/>
                </a:cubicBezTo>
                <a:cubicBezTo>
                  <a:pt x="36" y="4"/>
                  <a:pt x="31" y="4"/>
                  <a:pt x="28" y="4"/>
                </a:cubicBezTo>
                <a:cubicBezTo>
                  <a:pt x="27" y="4"/>
                  <a:pt x="26" y="5"/>
                  <a:pt x="25" y="4"/>
                </a:cubicBezTo>
                <a:cubicBezTo>
                  <a:pt x="24" y="4"/>
                  <a:pt x="23" y="4"/>
                  <a:pt x="21" y="4"/>
                </a:cubicBezTo>
                <a:cubicBezTo>
                  <a:pt x="23" y="3"/>
                  <a:pt x="25" y="4"/>
                  <a:pt x="26" y="4"/>
                </a:cubicBezTo>
                <a:cubicBezTo>
                  <a:pt x="26" y="3"/>
                  <a:pt x="22" y="3"/>
                  <a:pt x="21" y="3"/>
                </a:cubicBezTo>
                <a:cubicBezTo>
                  <a:pt x="20" y="3"/>
                  <a:pt x="17" y="3"/>
                  <a:pt x="15" y="3"/>
                </a:cubicBezTo>
                <a:cubicBezTo>
                  <a:pt x="16" y="2"/>
                  <a:pt x="13" y="3"/>
                  <a:pt x="12" y="2"/>
                </a:cubicBezTo>
                <a:cubicBezTo>
                  <a:pt x="10" y="2"/>
                  <a:pt x="10" y="2"/>
                  <a:pt x="10" y="3"/>
                </a:cubicBezTo>
                <a:cubicBezTo>
                  <a:pt x="10" y="3"/>
                  <a:pt x="16" y="3"/>
                  <a:pt x="14" y="4"/>
                </a:cubicBezTo>
                <a:cubicBezTo>
                  <a:pt x="13" y="4"/>
                  <a:pt x="10" y="4"/>
                  <a:pt x="9" y="4"/>
                </a:cubicBezTo>
                <a:cubicBezTo>
                  <a:pt x="9" y="4"/>
                  <a:pt x="10" y="4"/>
                  <a:pt x="9" y="4"/>
                </a:cubicBezTo>
                <a:cubicBezTo>
                  <a:pt x="7" y="4"/>
                  <a:pt x="6" y="5"/>
                  <a:pt x="5" y="4"/>
                </a:cubicBezTo>
                <a:cubicBezTo>
                  <a:pt x="5" y="4"/>
                  <a:pt x="6" y="4"/>
                  <a:pt x="6" y="4"/>
                </a:cubicBezTo>
                <a:cubicBezTo>
                  <a:pt x="4" y="4"/>
                  <a:pt x="18" y="2"/>
                  <a:pt x="15" y="2"/>
                </a:cubicBezTo>
                <a:cubicBezTo>
                  <a:pt x="16" y="2"/>
                  <a:pt x="3" y="4"/>
                  <a:pt x="4" y="4"/>
                </a:cubicBezTo>
                <a:cubicBezTo>
                  <a:pt x="6" y="5"/>
                  <a:pt x="3" y="5"/>
                  <a:pt x="5" y="5"/>
                </a:cubicBezTo>
                <a:cubicBezTo>
                  <a:pt x="6" y="5"/>
                  <a:pt x="6" y="5"/>
                  <a:pt x="6" y="5"/>
                </a:cubicBezTo>
                <a:cubicBezTo>
                  <a:pt x="8" y="5"/>
                  <a:pt x="9" y="6"/>
                  <a:pt x="8" y="6"/>
                </a:cubicBezTo>
                <a:cubicBezTo>
                  <a:pt x="5" y="6"/>
                  <a:pt x="17" y="3"/>
                  <a:pt x="14" y="4"/>
                </a:cubicBezTo>
                <a:cubicBezTo>
                  <a:pt x="15" y="4"/>
                  <a:pt x="15" y="4"/>
                  <a:pt x="15" y="4"/>
                </a:cubicBezTo>
                <a:cubicBezTo>
                  <a:pt x="14" y="4"/>
                  <a:pt x="11" y="4"/>
                  <a:pt x="10" y="4"/>
                </a:cubicBezTo>
                <a:cubicBezTo>
                  <a:pt x="10" y="4"/>
                  <a:pt x="9" y="4"/>
                  <a:pt x="7" y="5"/>
                </a:cubicBezTo>
                <a:cubicBezTo>
                  <a:pt x="7" y="4"/>
                  <a:pt x="7" y="4"/>
                  <a:pt x="7" y="4"/>
                </a:cubicBezTo>
                <a:cubicBezTo>
                  <a:pt x="6" y="5"/>
                  <a:pt x="4" y="5"/>
                  <a:pt x="5" y="5"/>
                </a:cubicBezTo>
                <a:cubicBezTo>
                  <a:pt x="12" y="5"/>
                  <a:pt x="0" y="9"/>
                  <a:pt x="7" y="10"/>
                </a:cubicBezTo>
                <a:cubicBezTo>
                  <a:pt x="4" y="9"/>
                  <a:pt x="8" y="9"/>
                  <a:pt x="11" y="8"/>
                </a:cubicBezTo>
                <a:cubicBezTo>
                  <a:pt x="12" y="9"/>
                  <a:pt x="13" y="9"/>
                  <a:pt x="15" y="9"/>
                </a:cubicBezTo>
                <a:cubicBezTo>
                  <a:pt x="17" y="9"/>
                  <a:pt x="16" y="9"/>
                  <a:pt x="17" y="9"/>
                </a:cubicBezTo>
                <a:cubicBezTo>
                  <a:pt x="18" y="9"/>
                  <a:pt x="20" y="9"/>
                  <a:pt x="20" y="10"/>
                </a:cubicBezTo>
                <a:cubicBezTo>
                  <a:pt x="21" y="9"/>
                  <a:pt x="22" y="10"/>
                  <a:pt x="24" y="10"/>
                </a:cubicBezTo>
                <a:cubicBezTo>
                  <a:pt x="26" y="10"/>
                  <a:pt x="24" y="10"/>
                  <a:pt x="25" y="9"/>
                </a:cubicBezTo>
                <a:cubicBezTo>
                  <a:pt x="28" y="9"/>
                  <a:pt x="31" y="10"/>
                  <a:pt x="33" y="10"/>
                </a:cubicBezTo>
                <a:cubicBezTo>
                  <a:pt x="34" y="10"/>
                  <a:pt x="36" y="11"/>
                  <a:pt x="35" y="12"/>
                </a:cubicBezTo>
                <a:cubicBezTo>
                  <a:pt x="31" y="11"/>
                  <a:pt x="36" y="10"/>
                  <a:pt x="32" y="11"/>
                </a:cubicBezTo>
                <a:cubicBezTo>
                  <a:pt x="34" y="12"/>
                  <a:pt x="29" y="11"/>
                  <a:pt x="28" y="12"/>
                </a:cubicBezTo>
                <a:cubicBezTo>
                  <a:pt x="29" y="12"/>
                  <a:pt x="32" y="12"/>
                  <a:pt x="34" y="12"/>
                </a:cubicBezTo>
                <a:cubicBezTo>
                  <a:pt x="33" y="12"/>
                  <a:pt x="33" y="12"/>
                  <a:pt x="33" y="12"/>
                </a:cubicBezTo>
                <a:cubicBezTo>
                  <a:pt x="35" y="12"/>
                  <a:pt x="39" y="11"/>
                  <a:pt x="41" y="12"/>
                </a:cubicBezTo>
                <a:cubicBezTo>
                  <a:pt x="41" y="12"/>
                  <a:pt x="41" y="13"/>
                  <a:pt x="40" y="13"/>
                </a:cubicBezTo>
                <a:cubicBezTo>
                  <a:pt x="43" y="13"/>
                  <a:pt x="43" y="13"/>
                  <a:pt x="43" y="13"/>
                </a:cubicBezTo>
                <a:cubicBezTo>
                  <a:pt x="43" y="13"/>
                  <a:pt x="43" y="13"/>
                  <a:pt x="43" y="13"/>
                </a:cubicBezTo>
                <a:cubicBezTo>
                  <a:pt x="44" y="12"/>
                  <a:pt x="45" y="12"/>
                  <a:pt x="46" y="13"/>
                </a:cubicBezTo>
                <a:cubicBezTo>
                  <a:pt x="46" y="13"/>
                  <a:pt x="60" y="11"/>
                  <a:pt x="59" y="11"/>
                </a:cubicBezTo>
                <a:cubicBezTo>
                  <a:pt x="61" y="11"/>
                  <a:pt x="61" y="12"/>
                  <a:pt x="63" y="11"/>
                </a:cubicBezTo>
                <a:cubicBezTo>
                  <a:pt x="63" y="11"/>
                  <a:pt x="46" y="13"/>
                  <a:pt x="48" y="13"/>
                </a:cubicBezTo>
                <a:cubicBezTo>
                  <a:pt x="50" y="13"/>
                  <a:pt x="69" y="11"/>
                  <a:pt x="70" y="11"/>
                </a:cubicBezTo>
                <a:cubicBezTo>
                  <a:pt x="72" y="11"/>
                  <a:pt x="73" y="11"/>
                  <a:pt x="73" y="11"/>
                </a:cubicBezTo>
                <a:cubicBezTo>
                  <a:pt x="75" y="11"/>
                  <a:pt x="72" y="12"/>
                  <a:pt x="74" y="12"/>
                </a:cubicBezTo>
                <a:cubicBezTo>
                  <a:pt x="74" y="12"/>
                  <a:pt x="74" y="12"/>
                  <a:pt x="74" y="12"/>
                </a:cubicBezTo>
                <a:cubicBezTo>
                  <a:pt x="76" y="12"/>
                  <a:pt x="76" y="12"/>
                  <a:pt x="76" y="12"/>
                </a:cubicBezTo>
                <a:cubicBezTo>
                  <a:pt x="79" y="12"/>
                  <a:pt x="85" y="13"/>
                  <a:pt x="88" y="12"/>
                </a:cubicBezTo>
                <a:cubicBezTo>
                  <a:pt x="87" y="12"/>
                  <a:pt x="86" y="13"/>
                  <a:pt x="84" y="13"/>
                </a:cubicBezTo>
                <a:cubicBezTo>
                  <a:pt x="83" y="13"/>
                  <a:pt x="83" y="13"/>
                  <a:pt x="83" y="13"/>
                </a:cubicBezTo>
                <a:cubicBezTo>
                  <a:pt x="83" y="13"/>
                  <a:pt x="81" y="13"/>
                  <a:pt x="81" y="14"/>
                </a:cubicBezTo>
                <a:cubicBezTo>
                  <a:pt x="83" y="14"/>
                  <a:pt x="85" y="14"/>
                  <a:pt x="88" y="13"/>
                </a:cubicBezTo>
                <a:cubicBezTo>
                  <a:pt x="88" y="14"/>
                  <a:pt x="89" y="14"/>
                  <a:pt x="89" y="14"/>
                </a:cubicBezTo>
                <a:cubicBezTo>
                  <a:pt x="89" y="14"/>
                  <a:pt x="89" y="14"/>
                  <a:pt x="89" y="14"/>
                </a:cubicBezTo>
                <a:cubicBezTo>
                  <a:pt x="90" y="14"/>
                  <a:pt x="90" y="14"/>
                  <a:pt x="89" y="14"/>
                </a:cubicBezTo>
                <a:cubicBezTo>
                  <a:pt x="89" y="14"/>
                  <a:pt x="89" y="14"/>
                  <a:pt x="89" y="14"/>
                </a:cubicBezTo>
                <a:cubicBezTo>
                  <a:pt x="91" y="15"/>
                  <a:pt x="98" y="13"/>
                  <a:pt x="103" y="14"/>
                </a:cubicBezTo>
                <a:cubicBezTo>
                  <a:pt x="104" y="14"/>
                  <a:pt x="103" y="14"/>
                  <a:pt x="104" y="14"/>
                </a:cubicBezTo>
                <a:cubicBezTo>
                  <a:pt x="108" y="14"/>
                  <a:pt x="111" y="14"/>
                  <a:pt x="116" y="15"/>
                </a:cubicBezTo>
                <a:cubicBezTo>
                  <a:pt x="117" y="14"/>
                  <a:pt x="117" y="14"/>
                  <a:pt x="116" y="13"/>
                </a:cubicBezTo>
                <a:cubicBezTo>
                  <a:pt x="119" y="14"/>
                  <a:pt x="119" y="14"/>
                  <a:pt x="119" y="14"/>
                </a:cubicBezTo>
                <a:cubicBezTo>
                  <a:pt x="116" y="15"/>
                  <a:pt x="125" y="15"/>
                  <a:pt x="122" y="16"/>
                </a:cubicBezTo>
                <a:cubicBezTo>
                  <a:pt x="123" y="16"/>
                  <a:pt x="125" y="16"/>
                  <a:pt x="127" y="16"/>
                </a:cubicBezTo>
                <a:cubicBezTo>
                  <a:pt x="127" y="16"/>
                  <a:pt x="128" y="15"/>
                  <a:pt x="130" y="15"/>
                </a:cubicBezTo>
                <a:cubicBezTo>
                  <a:pt x="133" y="16"/>
                  <a:pt x="132" y="16"/>
                  <a:pt x="135" y="16"/>
                </a:cubicBezTo>
                <a:cubicBezTo>
                  <a:pt x="136" y="17"/>
                  <a:pt x="135" y="17"/>
                  <a:pt x="135" y="17"/>
                </a:cubicBezTo>
                <a:cubicBezTo>
                  <a:pt x="139" y="17"/>
                  <a:pt x="139" y="18"/>
                  <a:pt x="143" y="18"/>
                </a:cubicBezTo>
                <a:cubicBezTo>
                  <a:pt x="145" y="18"/>
                  <a:pt x="150" y="18"/>
                  <a:pt x="150" y="17"/>
                </a:cubicBezTo>
                <a:cubicBezTo>
                  <a:pt x="154" y="17"/>
                  <a:pt x="154" y="18"/>
                  <a:pt x="153" y="18"/>
                </a:cubicBezTo>
                <a:close/>
              </a:path>
            </a:pathLst>
          </a:custGeom>
          <a:solidFill>
            <a:srgbClr val="000000"/>
          </a:solidFill>
          <a:ln>
            <a:noFill/>
          </a:ln>
        </p:spPr>
        <p:txBody>
          <a:bodyPr spcFirstLastPara="1" wrap="square" lIns="82050" tIns="41025" rIns="82050" bIns="410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72"/>
          <p:cNvSpPr/>
          <p:nvPr/>
        </p:nvSpPr>
        <p:spPr>
          <a:xfrm>
            <a:off x="2657356" y="4491792"/>
            <a:ext cx="680178"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How do we handle international products?</a:t>
            </a:r>
            <a:endParaRPr sz="1400" b="0" i="0" u="none" strike="noStrike" cap="none">
              <a:solidFill>
                <a:srgbClr val="000000"/>
              </a:solidFill>
              <a:latin typeface="Arial"/>
              <a:ea typeface="Arial"/>
              <a:cs typeface="Arial"/>
              <a:sym typeface="Arial"/>
            </a:endParaRPr>
          </a:p>
        </p:txBody>
      </p:sp>
      <p:sp>
        <p:nvSpPr>
          <p:cNvPr id="1810" name="Google Shape;1810;p72"/>
          <p:cNvSpPr/>
          <p:nvPr/>
        </p:nvSpPr>
        <p:spPr>
          <a:xfrm>
            <a:off x="3525187" y="4511322"/>
            <a:ext cx="680178"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which destination system to integrate?</a:t>
            </a:r>
            <a:endParaRPr sz="1400" b="0" i="0" u="none" strike="noStrike" cap="none">
              <a:solidFill>
                <a:srgbClr val="000000"/>
              </a:solidFill>
              <a:latin typeface="Arial"/>
              <a:ea typeface="Arial"/>
              <a:cs typeface="Arial"/>
              <a:sym typeface="Arial"/>
            </a:endParaRPr>
          </a:p>
        </p:txBody>
      </p:sp>
      <p:sp>
        <p:nvSpPr>
          <p:cNvPr id="1811" name="Google Shape;1811;p72"/>
          <p:cNvSpPr/>
          <p:nvPr/>
        </p:nvSpPr>
        <p:spPr>
          <a:xfrm>
            <a:off x="2657356" y="5565064"/>
            <a:ext cx="680178"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Valid product</a:t>
            </a:r>
            <a:endParaRPr sz="1400" b="0" i="0" u="none" strike="noStrike" cap="none">
              <a:solidFill>
                <a:srgbClr val="000000"/>
              </a:solidFill>
              <a:latin typeface="Arial"/>
              <a:ea typeface="Arial"/>
              <a:cs typeface="Arial"/>
              <a:sym typeface="Arial"/>
            </a:endParaRPr>
          </a:p>
        </p:txBody>
      </p:sp>
      <p:sp>
        <p:nvSpPr>
          <p:cNvPr id="1812" name="Google Shape;1812;p72"/>
          <p:cNvSpPr/>
          <p:nvPr/>
        </p:nvSpPr>
        <p:spPr>
          <a:xfrm>
            <a:off x="7145465" y="3671296"/>
            <a:ext cx="814292" cy="572421"/>
          </a:xfrm>
          <a:prstGeom prst="rect">
            <a:avLst/>
          </a:prstGeom>
          <a:noFill/>
          <a:ln>
            <a:noFill/>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813" name="Google Shape;1813;p72"/>
          <p:cNvSpPr/>
          <p:nvPr/>
        </p:nvSpPr>
        <p:spPr>
          <a:xfrm>
            <a:off x="8253021" y="4480554"/>
            <a:ext cx="814292" cy="572421"/>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Who can approve items?</a:t>
            </a:r>
            <a:endParaRPr sz="1400" b="0" i="0" u="none" strike="noStrike" cap="none">
              <a:solidFill>
                <a:srgbClr val="000000"/>
              </a:solidFill>
              <a:latin typeface="Arial"/>
              <a:ea typeface="Arial"/>
              <a:cs typeface="Arial"/>
              <a:sym typeface="Arial"/>
            </a:endParaRPr>
          </a:p>
        </p:txBody>
      </p:sp>
      <p:sp>
        <p:nvSpPr>
          <p:cNvPr id="1814" name="Google Shape;1814;p72"/>
          <p:cNvSpPr/>
          <p:nvPr/>
        </p:nvSpPr>
        <p:spPr>
          <a:xfrm>
            <a:off x="3487712" y="5571412"/>
            <a:ext cx="899804"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Invalid product</a:t>
            </a:r>
            <a:endParaRPr sz="1400" b="0" i="0" u="none" strike="noStrike" cap="none">
              <a:solidFill>
                <a:srgbClr val="000000"/>
              </a:solidFill>
              <a:latin typeface="Arial"/>
              <a:ea typeface="Arial"/>
              <a:cs typeface="Arial"/>
              <a:sym typeface="Arial"/>
            </a:endParaRPr>
          </a:p>
        </p:txBody>
      </p:sp>
      <p:sp>
        <p:nvSpPr>
          <p:cNvPr id="1815" name="Google Shape;1815;p72"/>
          <p:cNvSpPr/>
          <p:nvPr/>
        </p:nvSpPr>
        <p:spPr>
          <a:xfrm>
            <a:off x="4387516" y="5629370"/>
            <a:ext cx="826086"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International product</a:t>
            </a:r>
            <a:endParaRPr sz="1400" b="0" i="0" u="none" strike="noStrike" cap="none">
              <a:solidFill>
                <a:srgbClr val="000000"/>
              </a:solidFill>
              <a:latin typeface="Arial"/>
              <a:ea typeface="Arial"/>
              <a:cs typeface="Arial"/>
              <a:sym typeface="Arial"/>
            </a:endParaRPr>
          </a:p>
        </p:txBody>
      </p:sp>
      <p:sp>
        <p:nvSpPr>
          <p:cNvPr id="1816" name="Google Shape;1816;p72"/>
          <p:cNvSpPr/>
          <p:nvPr/>
        </p:nvSpPr>
        <p:spPr>
          <a:xfrm>
            <a:off x="5512829" y="5612893"/>
            <a:ext cx="814292" cy="572421"/>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817" name="Google Shape;1817;p72"/>
          <p:cNvSpPr/>
          <p:nvPr/>
        </p:nvSpPr>
        <p:spPr>
          <a:xfrm>
            <a:off x="7959757" y="4979390"/>
            <a:ext cx="2696708" cy="1815882"/>
          </a:xfrm>
          <a:prstGeom prst="rect">
            <a:avLst/>
          </a:prstGeom>
          <a:solidFill>
            <a:schemeClr val="lt1"/>
          </a:solid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Other key points to cover in exploration session can include</a:t>
            </a:r>
            <a:endParaRPr sz="1400" b="0" i="0" u="none" strike="noStrike" cap="none">
              <a:solidFill>
                <a:srgbClr val="000000"/>
              </a:solidFill>
              <a:latin typeface="Arial"/>
              <a:ea typeface="Arial"/>
              <a:cs typeface="Arial"/>
              <a:sym typeface="Arial"/>
            </a:endParaRPr>
          </a:p>
          <a:p>
            <a:pPr marL="171450" marR="0" lvl="2"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UI / free drawing</a:t>
            </a:r>
            <a:endParaRPr sz="1400" b="0" i="0" u="none" strike="noStrike" cap="none">
              <a:solidFill>
                <a:srgbClr val="000000"/>
              </a:solidFill>
              <a:latin typeface="Arial"/>
              <a:ea typeface="Arial"/>
              <a:cs typeface="Arial"/>
              <a:sym typeface="Arial"/>
            </a:endParaRPr>
          </a:p>
          <a:p>
            <a:pPr marL="171450" marR="0" lvl="2"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Integration</a:t>
            </a:r>
            <a:endParaRPr sz="1400" b="0" i="0" u="none" strike="noStrike" cap="none">
              <a:solidFill>
                <a:srgbClr val="000000"/>
              </a:solidFill>
              <a:latin typeface="Arial"/>
              <a:ea typeface="Arial"/>
              <a:cs typeface="Arial"/>
              <a:sym typeface="Arial"/>
            </a:endParaRPr>
          </a:p>
          <a:p>
            <a:pPr marL="171450" marR="0" lvl="2"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Data elements</a:t>
            </a:r>
            <a:endParaRPr sz="1400" b="0" i="0" u="none" strike="noStrike" cap="none">
              <a:solidFill>
                <a:srgbClr val="000000"/>
              </a:solidFill>
              <a:latin typeface="Arial"/>
              <a:ea typeface="Arial"/>
              <a:cs typeface="Arial"/>
              <a:sym typeface="Arial"/>
            </a:endParaRPr>
          </a:p>
          <a:p>
            <a:pPr marL="171450" marR="0" lvl="2"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Business rules</a:t>
            </a:r>
            <a:endParaRPr sz="1400" b="0" i="0" u="none" strike="noStrike" cap="none">
              <a:solidFill>
                <a:srgbClr val="000000"/>
              </a:solidFill>
              <a:latin typeface="Arial"/>
              <a:ea typeface="Arial"/>
              <a:cs typeface="Arial"/>
              <a:sym typeface="Arial"/>
            </a:endParaRPr>
          </a:p>
          <a:p>
            <a:pPr marL="171450" marR="0" lvl="2"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Etc.</a:t>
            </a:r>
            <a:endParaRPr sz="1400" b="0" i="0" u="none" strike="noStrike" cap="none">
              <a:solidFill>
                <a:srgbClr val="000000"/>
              </a:solidFill>
              <a:latin typeface="Arial"/>
              <a:ea typeface="Arial"/>
              <a:cs typeface="Arial"/>
              <a:sym typeface="Arial"/>
            </a:endParaRPr>
          </a:p>
          <a:p>
            <a:pPr marL="171450" marR="0" lvl="2" indent="-825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18" name="Google Shape;1818;p72"/>
          <p:cNvSpPr/>
          <p:nvPr/>
        </p:nvSpPr>
        <p:spPr>
          <a:xfrm>
            <a:off x="5023440" y="3338396"/>
            <a:ext cx="2145120" cy="235966"/>
          </a:xfrm>
          <a:prstGeom prst="ellipse">
            <a:avLst/>
          </a:prstGeom>
          <a:noFill/>
          <a:ln w="38100" cap="flat" cmpd="sng">
            <a:solidFill>
              <a:srgbClr val="00539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819" name="Google Shape;1819;p72"/>
          <p:cNvCxnSpPr/>
          <p:nvPr/>
        </p:nvCxnSpPr>
        <p:spPr>
          <a:xfrm rot="10800000" flipH="1">
            <a:off x="6629928" y="2902921"/>
            <a:ext cx="602153" cy="466862"/>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078"/>
              </a:srgbClr>
            </a:outerShdw>
          </a:effectLst>
        </p:spPr>
      </p:cxnSp>
      <p:sp>
        <p:nvSpPr>
          <p:cNvPr id="1820" name="Google Shape;1820;p72"/>
          <p:cNvSpPr/>
          <p:nvPr/>
        </p:nvSpPr>
        <p:spPr>
          <a:xfrm>
            <a:off x="6543129" y="2564316"/>
            <a:ext cx="1499115" cy="276999"/>
          </a:xfrm>
          <a:prstGeom prst="rect">
            <a:avLst/>
          </a:prstGeom>
          <a:solidFill>
            <a:schemeClr val="lt1"/>
          </a:solidFill>
          <a:ln>
            <a:noFill/>
          </a:ln>
        </p:spPr>
        <p:txBody>
          <a:bodyPr spcFirstLastPara="1" wrap="square" lIns="91425" tIns="45700" rIns="91425" bIns="45700" anchor="t" anchorCtr="0">
            <a:spAutoFit/>
          </a:bodyPr>
          <a:lstStyle/>
          <a:p>
            <a:pPr marL="0" marR="0" lvl="2"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Big focus here!</a:t>
            </a:r>
            <a:endParaRPr sz="1400" b="0" i="0" u="none" strike="noStrike" cap="none">
              <a:solidFill>
                <a:srgbClr val="000000"/>
              </a:solidFill>
              <a:latin typeface="Arial"/>
              <a:ea typeface="Arial"/>
              <a:cs typeface="Arial"/>
              <a:sym typeface="Arial"/>
            </a:endParaRPr>
          </a:p>
        </p:txBody>
      </p:sp>
      <p:sp>
        <p:nvSpPr>
          <p:cNvPr id="1821" name="Google Shape;1821;p72"/>
          <p:cNvSpPr/>
          <p:nvPr/>
        </p:nvSpPr>
        <p:spPr>
          <a:xfrm>
            <a:off x="6783067" y="1033781"/>
            <a:ext cx="3873398"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1" u="none" strike="noStrike" cap="none">
                <a:solidFill>
                  <a:srgbClr val="000000"/>
                </a:solidFill>
                <a:latin typeface="Calibri"/>
                <a:ea typeface="Calibri"/>
                <a:cs typeface="Calibri"/>
                <a:sym typeface="Calibri"/>
              </a:rPr>
              <a:t>Good </a:t>
            </a:r>
            <a:r>
              <a:rPr lang="en-US" sz="1350" b="1" i="1" u="none" strike="noStrike" cap="none">
                <a:solidFill>
                  <a:srgbClr val="000000"/>
                </a:solidFill>
                <a:latin typeface="Calibri"/>
                <a:ea typeface="Calibri"/>
                <a:cs typeface="Calibri"/>
                <a:sym typeface="Calibri"/>
              </a:rPr>
              <a:t>behavioral</a:t>
            </a:r>
            <a:r>
              <a:rPr lang="en-US" sz="1350" b="0" i="1" u="none" strike="noStrike" cap="none">
                <a:solidFill>
                  <a:srgbClr val="000000"/>
                </a:solidFill>
                <a:latin typeface="Calibri"/>
                <a:ea typeface="Calibri"/>
                <a:cs typeface="Calibri"/>
                <a:sym typeface="Calibri"/>
              </a:rPr>
              <a:t> acceptance criteria will often specify outcomes that result from user and system triggers following the form of </a:t>
            </a:r>
            <a:r>
              <a:rPr lang="en-US" sz="1350" b="1" i="1" u="none" strike="noStrike" cap="none">
                <a:solidFill>
                  <a:srgbClr val="000000"/>
                </a:solidFill>
                <a:latin typeface="Calibri"/>
                <a:ea typeface="Calibri"/>
                <a:cs typeface="Calibri"/>
                <a:sym typeface="Calibri"/>
              </a:rPr>
              <a:t>When</a:t>
            </a:r>
            <a:r>
              <a:rPr lang="en-US" sz="1350" b="0" i="1" u="none" strike="noStrike" cap="none">
                <a:solidFill>
                  <a:srgbClr val="000000"/>
                </a:solidFill>
                <a:latin typeface="Calibri"/>
                <a:ea typeface="Calibri"/>
                <a:cs typeface="Calibri"/>
                <a:sym typeface="Calibri"/>
              </a:rPr>
              <a:t> &lt;trigger&gt; </a:t>
            </a:r>
            <a:r>
              <a:rPr lang="en-US" sz="1350" b="1" i="1" u="none" strike="noStrike" cap="none">
                <a:solidFill>
                  <a:srgbClr val="000000"/>
                </a:solidFill>
                <a:latin typeface="Calibri"/>
                <a:ea typeface="Calibri"/>
                <a:cs typeface="Calibri"/>
                <a:sym typeface="Calibri"/>
              </a:rPr>
              <a:t>then</a:t>
            </a:r>
            <a:r>
              <a:rPr lang="en-US" sz="1350" b="0" i="1" u="none" strike="noStrike" cap="none">
                <a:solidFill>
                  <a:srgbClr val="000000"/>
                </a:solidFill>
                <a:latin typeface="Calibri"/>
                <a:ea typeface="Calibri"/>
                <a:cs typeface="Calibri"/>
                <a:sym typeface="Calibri"/>
              </a:rPr>
              <a:t> &lt;outcome&gt;</a:t>
            </a:r>
            <a:endParaRPr sz="1350" b="0" i="1" u="none" strike="noStrike" cap="none">
              <a:solidFill>
                <a:srgbClr val="000000"/>
              </a:solidFill>
              <a:latin typeface="Calibri"/>
              <a:ea typeface="Calibri"/>
              <a:cs typeface="Calibri"/>
              <a:sym typeface="Calibri"/>
            </a:endParaRPr>
          </a:p>
        </p:txBody>
      </p:sp>
      <p:sp>
        <p:nvSpPr>
          <p:cNvPr id="1822" name="Google Shape;1822;p72"/>
          <p:cNvSpPr/>
          <p:nvPr/>
        </p:nvSpPr>
        <p:spPr>
          <a:xfrm>
            <a:off x="1940054" y="1025624"/>
            <a:ext cx="4859461" cy="103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1" u="none" strike="noStrike" cap="none">
                <a:solidFill>
                  <a:srgbClr val="000000"/>
                </a:solidFill>
                <a:latin typeface="Calibri"/>
                <a:ea typeface="Calibri"/>
                <a:cs typeface="Calibri"/>
                <a:sym typeface="Calibri"/>
              </a:rPr>
              <a:t>Good </a:t>
            </a:r>
            <a:r>
              <a:rPr lang="en-US" sz="1350" b="1" i="1" u="none" strike="noStrike" cap="none">
                <a:solidFill>
                  <a:srgbClr val="000000"/>
                </a:solidFill>
                <a:latin typeface="Calibri"/>
                <a:ea typeface="Calibri"/>
                <a:cs typeface="Calibri"/>
                <a:sym typeface="Calibri"/>
              </a:rPr>
              <a:t>domain</a:t>
            </a:r>
            <a:r>
              <a:rPr lang="en-US" sz="1350" b="0" i="1" u="none" strike="noStrike" cap="none">
                <a:solidFill>
                  <a:srgbClr val="000000"/>
                </a:solidFill>
                <a:latin typeface="Calibri"/>
                <a:ea typeface="Calibri"/>
                <a:cs typeface="Calibri"/>
                <a:sym typeface="Calibri"/>
              </a:rPr>
              <a:t> acceptance criteria will often describe the subjects and their rules, constraints, structure, responsibilities, interactions, and parameters for your business or technical domain concept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225"/>
              </a:spcBef>
              <a:spcAft>
                <a:spcPts val="0"/>
              </a:spcAft>
              <a:buClr>
                <a:srgbClr val="000000"/>
              </a:buClr>
              <a:buSzPts val="200"/>
              <a:buFont typeface="Arial"/>
              <a:buNone/>
            </a:pPr>
            <a:endParaRPr sz="200" b="0" i="1" u="none" strike="noStrike" cap="none">
              <a:solidFill>
                <a:srgbClr val="000000"/>
              </a:solidFill>
              <a:latin typeface="Calibri"/>
              <a:ea typeface="Calibri"/>
              <a:cs typeface="Calibri"/>
              <a:sym typeface="Calibri"/>
            </a:endParaRPr>
          </a:p>
          <a:p>
            <a:pPr marL="0" marR="0" lvl="0" indent="0" algn="l" rtl="0">
              <a:lnSpc>
                <a:spcPct val="100000"/>
              </a:lnSpc>
              <a:spcBef>
                <a:spcPts val="225"/>
              </a:spcBef>
              <a:spcAft>
                <a:spcPts val="0"/>
              </a:spcAft>
              <a:buClr>
                <a:srgbClr val="000000"/>
              </a:buClr>
              <a:buSzPts val="1350"/>
              <a:buFont typeface="Arial"/>
              <a:buNone/>
            </a:pPr>
            <a:r>
              <a:rPr lang="en-US" sz="1350" b="0" i="1" u="none" strike="noStrike" cap="none">
                <a:solidFill>
                  <a:srgbClr val="000000"/>
                </a:solidFill>
                <a:latin typeface="Calibri"/>
                <a:ea typeface="Calibri"/>
                <a:cs typeface="Calibri"/>
                <a:sym typeface="Calibri"/>
              </a:rPr>
              <a:t>Can use the form &lt;A Concept&gt; &lt;interacts with&gt; &lt;another Concept&gt;</a:t>
            </a:r>
            <a:endParaRPr sz="1350" b="0" i="1" u="none" strike="noStrike" cap="none">
              <a:solidFill>
                <a:srgbClr val="000000"/>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73"/>
          <p:cNvSpPr txBox="1"/>
          <p:nvPr/>
        </p:nvSpPr>
        <p:spPr>
          <a:xfrm>
            <a:off x="2076180" y="150826"/>
            <a:ext cx="8229600" cy="830912"/>
          </a:xfrm>
          <a:prstGeom prst="rect">
            <a:avLst/>
          </a:prstGeom>
          <a:noFill/>
          <a:ln>
            <a:noFill/>
          </a:ln>
        </p:spPr>
        <p:txBody>
          <a:bodyPr spcFirstLastPara="1" wrap="square" lIns="45675" tIns="45675" rIns="45675" bIns="45675" anchor="b"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The number and size of stories often change as a result of exploration sessions</a:t>
            </a:r>
            <a:endParaRPr sz="1400" b="0" i="0" u="none" strike="noStrike" cap="none">
              <a:solidFill>
                <a:srgbClr val="000000"/>
              </a:solidFill>
              <a:latin typeface="Arial"/>
              <a:ea typeface="Arial"/>
              <a:cs typeface="Arial"/>
              <a:sym typeface="Arial"/>
            </a:endParaRPr>
          </a:p>
        </p:txBody>
      </p:sp>
      <p:sp>
        <p:nvSpPr>
          <p:cNvPr id="1829" name="Google Shape;1829;p73"/>
          <p:cNvSpPr/>
          <p:nvPr/>
        </p:nvSpPr>
        <p:spPr>
          <a:xfrm>
            <a:off x="2678458" y="2034629"/>
            <a:ext cx="625761" cy="524015"/>
          </a:xfrm>
          <a:prstGeom prst="rect">
            <a:avLst/>
          </a:prstGeom>
          <a:solidFill>
            <a:srgbClr val="FF51E5"/>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5596"/>
                </a:solidFill>
                <a:latin typeface="Calibri"/>
                <a:ea typeface="Calibri"/>
                <a:cs typeface="Calibri"/>
                <a:sym typeface="Calibri"/>
              </a:rPr>
              <a:t>Define Products</a:t>
            </a:r>
            <a:endParaRPr sz="1400" b="0" i="0" u="none" strike="noStrike" cap="none">
              <a:solidFill>
                <a:srgbClr val="000000"/>
              </a:solidFill>
              <a:latin typeface="Arial"/>
              <a:ea typeface="Arial"/>
              <a:cs typeface="Arial"/>
              <a:sym typeface="Arial"/>
            </a:endParaRPr>
          </a:p>
        </p:txBody>
      </p:sp>
      <p:sp>
        <p:nvSpPr>
          <p:cNvPr id="1830" name="Google Shape;1830;p73"/>
          <p:cNvSpPr/>
          <p:nvPr/>
        </p:nvSpPr>
        <p:spPr>
          <a:xfrm>
            <a:off x="2695684" y="2638822"/>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5596"/>
                </a:solidFill>
                <a:latin typeface="Calibri"/>
                <a:ea typeface="Calibri"/>
                <a:cs typeface="Calibri"/>
                <a:sym typeface="Calibri"/>
              </a:rPr>
              <a:t>Modify product</a:t>
            </a:r>
            <a:endParaRPr sz="900" b="0" i="0" u="none" strike="noStrike" cap="none">
              <a:solidFill>
                <a:srgbClr val="005596"/>
              </a:solidFill>
              <a:latin typeface="Calibri"/>
              <a:ea typeface="Calibri"/>
              <a:cs typeface="Calibri"/>
              <a:sym typeface="Calibri"/>
            </a:endParaRPr>
          </a:p>
        </p:txBody>
      </p:sp>
      <p:sp>
        <p:nvSpPr>
          <p:cNvPr id="1831" name="Google Shape;1831;p73"/>
          <p:cNvSpPr/>
          <p:nvPr/>
        </p:nvSpPr>
        <p:spPr>
          <a:xfrm>
            <a:off x="9274040" y="2618699"/>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5596"/>
                </a:solidFill>
                <a:latin typeface="Calibri"/>
                <a:ea typeface="Calibri"/>
                <a:cs typeface="Calibri"/>
                <a:sym typeface="Calibri"/>
              </a:rPr>
              <a:t>Modify charge item</a:t>
            </a:r>
            <a:endParaRPr sz="1400" b="0" i="0" u="none" strike="noStrike" cap="none">
              <a:solidFill>
                <a:srgbClr val="000000"/>
              </a:solidFill>
              <a:latin typeface="Arial"/>
              <a:ea typeface="Arial"/>
              <a:cs typeface="Arial"/>
              <a:sym typeface="Arial"/>
            </a:endParaRPr>
          </a:p>
        </p:txBody>
      </p:sp>
      <p:sp>
        <p:nvSpPr>
          <p:cNvPr id="1832" name="Google Shape;1832;p73"/>
          <p:cNvSpPr/>
          <p:nvPr/>
        </p:nvSpPr>
        <p:spPr>
          <a:xfrm>
            <a:off x="2627481" y="3300012"/>
            <a:ext cx="7257698" cy="63949"/>
          </a:xfrm>
          <a:custGeom>
            <a:avLst/>
            <a:gdLst/>
            <a:ahLst/>
            <a:cxnLst/>
            <a:rect l="l" t="t" r="r" b="b"/>
            <a:pathLst>
              <a:path w="672" h="22" extrusionOk="0">
                <a:moveTo>
                  <a:pt x="153" y="18"/>
                </a:moveTo>
                <a:cubicBezTo>
                  <a:pt x="156" y="18"/>
                  <a:pt x="156" y="18"/>
                  <a:pt x="156" y="18"/>
                </a:cubicBezTo>
                <a:cubicBezTo>
                  <a:pt x="147" y="18"/>
                  <a:pt x="138" y="18"/>
                  <a:pt x="129" y="18"/>
                </a:cubicBezTo>
                <a:cubicBezTo>
                  <a:pt x="149" y="20"/>
                  <a:pt x="172" y="22"/>
                  <a:pt x="188" y="17"/>
                </a:cubicBezTo>
                <a:cubicBezTo>
                  <a:pt x="190" y="20"/>
                  <a:pt x="209" y="21"/>
                  <a:pt x="209" y="21"/>
                </a:cubicBezTo>
                <a:cubicBezTo>
                  <a:pt x="214" y="20"/>
                  <a:pt x="218" y="20"/>
                  <a:pt x="222" y="19"/>
                </a:cubicBezTo>
                <a:cubicBezTo>
                  <a:pt x="219" y="19"/>
                  <a:pt x="216" y="20"/>
                  <a:pt x="213" y="20"/>
                </a:cubicBezTo>
                <a:cubicBezTo>
                  <a:pt x="216" y="20"/>
                  <a:pt x="219" y="19"/>
                  <a:pt x="222" y="19"/>
                </a:cubicBezTo>
                <a:cubicBezTo>
                  <a:pt x="248" y="17"/>
                  <a:pt x="276" y="18"/>
                  <a:pt x="306" y="19"/>
                </a:cubicBezTo>
                <a:cubicBezTo>
                  <a:pt x="322" y="20"/>
                  <a:pt x="367" y="20"/>
                  <a:pt x="383" y="21"/>
                </a:cubicBezTo>
                <a:cubicBezTo>
                  <a:pt x="386" y="21"/>
                  <a:pt x="388" y="21"/>
                  <a:pt x="391" y="21"/>
                </a:cubicBezTo>
                <a:cubicBezTo>
                  <a:pt x="386" y="21"/>
                  <a:pt x="386" y="21"/>
                  <a:pt x="382" y="21"/>
                </a:cubicBezTo>
                <a:cubicBezTo>
                  <a:pt x="393" y="20"/>
                  <a:pt x="402" y="19"/>
                  <a:pt x="411" y="19"/>
                </a:cubicBezTo>
                <a:cubicBezTo>
                  <a:pt x="409" y="18"/>
                  <a:pt x="409" y="18"/>
                  <a:pt x="405" y="18"/>
                </a:cubicBezTo>
                <a:cubicBezTo>
                  <a:pt x="410" y="18"/>
                  <a:pt x="410" y="18"/>
                  <a:pt x="410" y="18"/>
                </a:cubicBezTo>
                <a:cubicBezTo>
                  <a:pt x="414" y="17"/>
                  <a:pt x="424" y="17"/>
                  <a:pt x="428" y="16"/>
                </a:cubicBezTo>
                <a:cubicBezTo>
                  <a:pt x="427" y="17"/>
                  <a:pt x="431" y="17"/>
                  <a:pt x="434" y="17"/>
                </a:cubicBezTo>
                <a:cubicBezTo>
                  <a:pt x="433" y="17"/>
                  <a:pt x="433" y="17"/>
                  <a:pt x="433" y="17"/>
                </a:cubicBezTo>
                <a:cubicBezTo>
                  <a:pt x="444" y="17"/>
                  <a:pt x="458" y="16"/>
                  <a:pt x="469" y="16"/>
                </a:cubicBezTo>
                <a:cubicBezTo>
                  <a:pt x="470" y="16"/>
                  <a:pt x="471" y="17"/>
                  <a:pt x="472" y="17"/>
                </a:cubicBezTo>
                <a:cubicBezTo>
                  <a:pt x="482" y="16"/>
                  <a:pt x="482" y="16"/>
                  <a:pt x="482" y="16"/>
                </a:cubicBezTo>
                <a:cubicBezTo>
                  <a:pt x="482" y="17"/>
                  <a:pt x="491" y="17"/>
                  <a:pt x="486" y="18"/>
                </a:cubicBezTo>
                <a:cubicBezTo>
                  <a:pt x="494" y="17"/>
                  <a:pt x="501" y="17"/>
                  <a:pt x="509" y="16"/>
                </a:cubicBezTo>
                <a:cubicBezTo>
                  <a:pt x="535" y="16"/>
                  <a:pt x="562" y="16"/>
                  <a:pt x="589" y="14"/>
                </a:cubicBezTo>
                <a:cubicBezTo>
                  <a:pt x="589" y="14"/>
                  <a:pt x="589" y="14"/>
                  <a:pt x="589" y="14"/>
                </a:cubicBezTo>
                <a:cubicBezTo>
                  <a:pt x="598" y="13"/>
                  <a:pt x="606" y="12"/>
                  <a:pt x="618" y="12"/>
                </a:cubicBezTo>
                <a:cubicBezTo>
                  <a:pt x="626" y="11"/>
                  <a:pt x="637" y="11"/>
                  <a:pt x="641" y="9"/>
                </a:cubicBezTo>
                <a:cubicBezTo>
                  <a:pt x="650" y="9"/>
                  <a:pt x="654" y="8"/>
                  <a:pt x="663" y="7"/>
                </a:cubicBezTo>
                <a:cubicBezTo>
                  <a:pt x="661" y="6"/>
                  <a:pt x="672" y="6"/>
                  <a:pt x="668" y="6"/>
                </a:cubicBezTo>
                <a:cubicBezTo>
                  <a:pt x="661" y="4"/>
                  <a:pt x="661" y="5"/>
                  <a:pt x="656" y="4"/>
                </a:cubicBezTo>
                <a:cubicBezTo>
                  <a:pt x="656" y="5"/>
                  <a:pt x="656" y="5"/>
                  <a:pt x="656" y="5"/>
                </a:cubicBezTo>
                <a:cubicBezTo>
                  <a:pt x="632" y="3"/>
                  <a:pt x="607" y="3"/>
                  <a:pt x="583" y="2"/>
                </a:cubicBezTo>
                <a:cubicBezTo>
                  <a:pt x="566" y="3"/>
                  <a:pt x="549" y="2"/>
                  <a:pt x="531" y="3"/>
                </a:cubicBezTo>
                <a:cubicBezTo>
                  <a:pt x="513" y="3"/>
                  <a:pt x="493" y="4"/>
                  <a:pt x="477" y="4"/>
                </a:cubicBezTo>
                <a:cubicBezTo>
                  <a:pt x="474" y="4"/>
                  <a:pt x="471" y="4"/>
                  <a:pt x="468" y="3"/>
                </a:cubicBezTo>
                <a:cubicBezTo>
                  <a:pt x="453" y="4"/>
                  <a:pt x="435" y="3"/>
                  <a:pt x="418" y="4"/>
                </a:cubicBezTo>
                <a:cubicBezTo>
                  <a:pt x="419" y="4"/>
                  <a:pt x="419" y="4"/>
                  <a:pt x="419" y="4"/>
                </a:cubicBezTo>
                <a:cubicBezTo>
                  <a:pt x="410" y="4"/>
                  <a:pt x="404" y="3"/>
                  <a:pt x="395" y="3"/>
                </a:cubicBezTo>
                <a:cubicBezTo>
                  <a:pt x="396" y="4"/>
                  <a:pt x="394" y="4"/>
                  <a:pt x="394" y="4"/>
                </a:cubicBezTo>
                <a:cubicBezTo>
                  <a:pt x="392" y="3"/>
                  <a:pt x="344" y="6"/>
                  <a:pt x="341" y="5"/>
                </a:cubicBezTo>
                <a:cubicBezTo>
                  <a:pt x="340" y="6"/>
                  <a:pt x="339" y="6"/>
                  <a:pt x="338" y="6"/>
                </a:cubicBezTo>
                <a:cubicBezTo>
                  <a:pt x="320" y="5"/>
                  <a:pt x="301" y="3"/>
                  <a:pt x="286" y="3"/>
                </a:cubicBezTo>
                <a:cubicBezTo>
                  <a:pt x="283" y="4"/>
                  <a:pt x="279" y="4"/>
                  <a:pt x="276" y="5"/>
                </a:cubicBezTo>
                <a:cubicBezTo>
                  <a:pt x="273" y="4"/>
                  <a:pt x="273" y="5"/>
                  <a:pt x="270" y="5"/>
                </a:cubicBezTo>
                <a:cubicBezTo>
                  <a:pt x="261" y="3"/>
                  <a:pt x="256" y="4"/>
                  <a:pt x="261" y="4"/>
                </a:cubicBezTo>
                <a:cubicBezTo>
                  <a:pt x="254" y="5"/>
                  <a:pt x="247" y="5"/>
                  <a:pt x="241" y="5"/>
                </a:cubicBezTo>
                <a:cubicBezTo>
                  <a:pt x="238" y="5"/>
                  <a:pt x="235" y="5"/>
                  <a:pt x="232" y="5"/>
                </a:cubicBezTo>
                <a:cubicBezTo>
                  <a:pt x="230" y="5"/>
                  <a:pt x="229" y="5"/>
                  <a:pt x="227" y="5"/>
                </a:cubicBezTo>
                <a:cubicBezTo>
                  <a:pt x="221" y="5"/>
                  <a:pt x="223" y="4"/>
                  <a:pt x="217" y="4"/>
                </a:cubicBezTo>
                <a:cubicBezTo>
                  <a:pt x="215" y="3"/>
                  <a:pt x="200" y="5"/>
                  <a:pt x="198" y="5"/>
                </a:cubicBezTo>
                <a:cubicBezTo>
                  <a:pt x="199" y="5"/>
                  <a:pt x="199" y="5"/>
                  <a:pt x="199" y="5"/>
                </a:cubicBezTo>
                <a:cubicBezTo>
                  <a:pt x="192" y="5"/>
                  <a:pt x="187" y="3"/>
                  <a:pt x="180" y="3"/>
                </a:cubicBezTo>
                <a:cubicBezTo>
                  <a:pt x="159" y="3"/>
                  <a:pt x="137" y="3"/>
                  <a:pt x="118" y="3"/>
                </a:cubicBezTo>
                <a:cubicBezTo>
                  <a:pt x="118" y="4"/>
                  <a:pt x="122" y="3"/>
                  <a:pt x="123" y="4"/>
                </a:cubicBezTo>
                <a:cubicBezTo>
                  <a:pt x="111" y="4"/>
                  <a:pt x="100" y="3"/>
                  <a:pt x="89" y="3"/>
                </a:cubicBezTo>
                <a:cubicBezTo>
                  <a:pt x="87" y="2"/>
                  <a:pt x="84" y="2"/>
                  <a:pt x="84" y="2"/>
                </a:cubicBezTo>
                <a:cubicBezTo>
                  <a:pt x="80" y="1"/>
                  <a:pt x="81" y="2"/>
                  <a:pt x="79" y="2"/>
                </a:cubicBezTo>
                <a:cubicBezTo>
                  <a:pt x="78" y="1"/>
                  <a:pt x="78" y="1"/>
                  <a:pt x="78" y="1"/>
                </a:cubicBezTo>
                <a:cubicBezTo>
                  <a:pt x="75" y="2"/>
                  <a:pt x="73" y="0"/>
                  <a:pt x="69" y="1"/>
                </a:cubicBezTo>
                <a:cubicBezTo>
                  <a:pt x="69" y="1"/>
                  <a:pt x="68" y="1"/>
                  <a:pt x="66" y="1"/>
                </a:cubicBezTo>
                <a:cubicBezTo>
                  <a:pt x="66" y="0"/>
                  <a:pt x="62" y="1"/>
                  <a:pt x="63" y="0"/>
                </a:cubicBezTo>
                <a:cubicBezTo>
                  <a:pt x="63" y="0"/>
                  <a:pt x="63" y="0"/>
                  <a:pt x="63" y="0"/>
                </a:cubicBezTo>
                <a:cubicBezTo>
                  <a:pt x="62" y="0"/>
                  <a:pt x="61" y="0"/>
                  <a:pt x="60" y="0"/>
                </a:cubicBezTo>
                <a:cubicBezTo>
                  <a:pt x="59" y="1"/>
                  <a:pt x="45" y="3"/>
                  <a:pt x="44" y="3"/>
                </a:cubicBezTo>
                <a:cubicBezTo>
                  <a:pt x="43" y="3"/>
                  <a:pt x="43" y="3"/>
                  <a:pt x="43" y="3"/>
                </a:cubicBezTo>
                <a:cubicBezTo>
                  <a:pt x="41" y="3"/>
                  <a:pt x="40" y="4"/>
                  <a:pt x="41" y="4"/>
                </a:cubicBezTo>
                <a:cubicBezTo>
                  <a:pt x="39" y="4"/>
                  <a:pt x="39" y="4"/>
                  <a:pt x="39" y="4"/>
                </a:cubicBezTo>
                <a:cubicBezTo>
                  <a:pt x="39" y="4"/>
                  <a:pt x="39" y="4"/>
                  <a:pt x="39" y="4"/>
                </a:cubicBezTo>
                <a:cubicBezTo>
                  <a:pt x="36" y="4"/>
                  <a:pt x="36" y="4"/>
                  <a:pt x="36" y="4"/>
                </a:cubicBezTo>
                <a:cubicBezTo>
                  <a:pt x="36" y="3"/>
                  <a:pt x="35" y="3"/>
                  <a:pt x="36" y="3"/>
                </a:cubicBezTo>
                <a:cubicBezTo>
                  <a:pt x="35" y="3"/>
                  <a:pt x="33" y="3"/>
                  <a:pt x="32" y="3"/>
                </a:cubicBezTo>
                <a:cubicBezTo>
                  <a:pt x="36" y="4"/>
                  <a:pt x="41" y="4"/>
                  <a:pt x="45" y="5"/>
                </a:cubicBezTo>
                <a:cubicBezTo>
                  <a:pt x="43" y="5"/>
                  <a:pt x="40" y="5"/>
                  <a:pt x="38" y="5"/>
                </a:cubicBezTo>
                <a:cubicBezTo>
                  <a:pt x="36" y="4"/>
                  <a:pt x="31" y="4"/>
                  <a:pt x="28" y="4"/>
                </a:cubicBezTo>
                <a:cubicBezTo>
                  <a:pt x="27" y="4"/>
                  <a:pt x="26" y="5"/>
                  <a:pt x="25" y="4"/>
                </a:cubicBezTo>
                <a:cubicBezTo>
                  <a:pt x="24" y="4"/>
                  <a:pt x="23" y="4"/>
                  <a:pt x="21" y="4"/>
                </a:cubicBezTo>
                <a:cubicBezTo>
                  <a:pt x="23" y="3"/>
                  <a:pt x="25" y="4"/>
                  <a:pt x="26" y="4"/>
                </a:cubicBezTo>
                <a:cubicBezTo>
                  <a:pt x="26" y="3"/>
                  <a:pt x="22" y="3"/>
                  <a:pt x="21" y="3"/>
                </a:cubicBezTo>
                <a:cubicBezTo>
                  <a:pt x="20" y="3"/>
                  <a:pt x="17" y="3"/>
                  <a:pt x="15" y="3"/>
                </a:cubicBezTo>
                <a:cubicBezTo>
                  <a:pt x="16" y="2"/>
                  <a:pt x="13" y="3"/>
                  <a:pt x="12" y="2"/>
                </a:cubicBezTo>
                <a:cubicBezTo>
                  <a:pt x="10" y="2"/>
                  <a:pt x="10" y="2"/>
                  <a:pt x="10" y="3"/>
                </a:cubicBezTo>
                <a:cubicBezTo>
                  <a:pt x="10" y="3"/>
                  <a:pt x="16" y="3"/>
                  <a:pt x="14" y="4"/>
                </a:cubicBezTo>
                <a:cubicBezTo>
                  <a:pt x="13" y="4"/>
                  <a:pt x="10" y="4"/>
                  <a:pt x="9" y="4"/>
                </a:cubicBezTo>
                <a:cubicBezTo>
                  <a:pt x="9" y="4"/>
                  <a:pt x="10" y="4"/>
                  <a:pt x="9" y="4"/>
                </a:cubicBezTo>
                <a:cubicBezTo>
                  <a:pt x="7" y="4"/>
                  <a:pt x="6" y="5"/>
                  <a:pt x="5" y="4"/>
                </a:cubicBezTo>
                <a:cubicBezTo>
                  <a:pt x="5" y="4"/>
                  <a:pt x="6" y="4"/>
                  <a:pt x="6" y="4"/>
                </a:cubicBezTo>
                <a:cubicBezTo>
                  <a:pt x="4" y="4"/>
                  <a:pt x="18" y="2"/>
                  <a:pt x="15" y="2"/>
                </a:cubicBezTo>
                <a:cubicBezTo>
                  <a:pt x="16" y="2"/>
                  <a:pt x="3" y="4"/>
                  <a:pt x="4" y="4"/>
                </a:cubicBezTo>
                <a:cubicBezTo>
                  <a:pt x="6" y="5"/>
                  <a:pt x="3" y="5"/>
                  <a:pt x="5" y="5"/>
                </a:cubicBezTo>
                <a:cubicBezTo>
                  <a:pt x="6" y="5"/>
                  <a:pt x="6" y="5"/>
                  <a:pt x="6" y="5"/>
                </a:cubicBezTo>
                <a:cubicBezTo>
                  <a:pt x="8" y="5"/>
                  <a:pt x="9" y="6"/>
                  <a:pt x="8" y="6"/>
                </a:cubicBezTo>
                <a:cubicBezTo>
                  <a:pt x="5" y="6"/>
                  <a:pt x="17" y="3"/>
                  <a:pt x="14" y="4"/>
                </a:cubicBezTo>
                <a:cubicBezTo>
                  <a:pt x="15" y="4"/>
                  <a:pt x="15" y="4"/>
                  <a:pt x="15" y="4"/>
                </a:cubicBezTo>
                <a:cubicBezTo>
                  <a:pt x="14" y="4"/>
                  <a:pt x="11" y="4"/>
                  <a:pt x="10" y="4"/>
                </a:cubicBezTo>
                <a:cubicBezTo>
                  <a:pt x="10" y="4"/>
                  <a:pt x="9" y="4"/>
                  <a:pt x="7" y="5"/>
                </a:cubicBezTo>
                <a:cubicBezTo>
                  <a:pt x="7" y="4"/>
                  <a:pt x="7" y="4"/>
                  <a:pt x="7" y="4"/>
                </a:cubicBezTo>
                <a:cubicBezTo>
                  <a:pt x="6" y="5"/>
                  <a:pt x="4" y="5"/>
                  <a:pt x="5" y="5"/>
                </a:cubicBezTo>
                <a:cubicBezTo>
                  <a:pt x="12" y="5"/>
                  <a:pt x="0" y="9"/>
                  <a:pt x="7" y="10"/>
                </a:cubicBezTo>
                <a:cubicBezTo>
                  <a:pt x="4" y="9"/>
                  <a:pt x="8" y="9"/>
                  <a:pt x="11" y="8"/>
                </a:cubicBezTo>
                <a:cubicBezTo>
                  <a:pt x="12" y="9"/>
                  <a:pt x="13" y="9"/>
                  <a:pt x="15" y="9"/>
                </a:cubicBezTo>
                <a:cubicBezTo>
                  <a:pt x="17" y="9"/>
                  <a:pt x="16" y="9"/>
                  <a:pt x="17" y="9"/>
                </a:cubicBezTo>
                <a:cubicBezTo>
                  <a:pt x="18" y="9"/>
                  <a:pt x="20" y="9"/>
                  <a:pt x="20" y="10"/>
                </a:cubicBezTo>
                <a:cubicBezTo>
                  <a:pt x="21" y="9"/>
                  <a:pt x="22" y="10"/>
                  <a:pt x="24" y="10"/>
                </a:cubicBezTo>
                <a:cubicBezTo>
                  <a:pt x="26" y="10"/>
                  <a:pt x="24" y="10"/>
                  <a:pt x="25" y="9"/>
                </a:cubicBezTo>
                <a:cubicBezTo>
                  <a:pt x="28" y="9"/>
                  <a:pt x="31" y="10"/>
                  <a:pt x="33" y="10"/>
                </a:cubicBezTo>
                <a:cubicBezTo>
                  <a:pt x="34" y="10"/>
                  <a:pt x="36" y="11"/>
                  <a:pt x="35" y="12"/>
                </a:cubicBezTo>
                <a:cubicBezTo>
                  <a:pt x="31" y="11"/>
                  <a:pt x="36" y="10"/>
                  <a:pt x="32" y="11"/>
                </a:cubicBezTo>
                <a:cubicBezTo>
                  <a:pt x="34" y="12"/>
                  <a:pt x="29" y="11"/>
                  <a:pt x="28" y="12"/>
                </a:cubicBezTo>
                <a:cubicBezTo>
                  <a:pt x="29" y="12"/>
                  <a:pt x="32" y="12"/>
                  <a:pt x="34" y="12"/>
                </a:cubicBezTo>
                <a:cubicBezTo>
                  <a:pt x="33" y="12"/>
                  <a:pt x="33" y="12"/>
                  <a:pt x="33" y="12"/>
                </a:cubicBezTo>
                <a:cubicBezTo>
                  <a:pt x="35" y="12"/>
                  <a:pt x="39" y="11"/>
                  <a:pt x="41" y="12"/>
                </a:cubicBezTo>
                <a:cubicBezTo>
                  <a:pt x="41" y="12"/>
                  <a:pt x="41" y="13"/>
                  <a:pt x="40" y="13"/>
                </a:cubicBezTo>
                <a:cubicBezTo>
                  <a:pt x="43" y="13"/>
                  <a:pt x="43" y="13"/>
                  <a:pt x="43" y="13"/>
                </a:cubicBezTo>
                <a:cubicBezTo>
                  <a:pt x="43" y="13"/>
                  <a:pt x="43" y="13"/>
                  <a:pt x="43" y="13"/>
                </a:cubicBezTo>
                <a:cubicBezTo>
                  <a:pt x="44" y="12"/>
                  <a:pt x="45" y="12"/>
                  <a:pt x="46" y="13"/>
                </a:cubicBezTo>
                <a:cubicBezTo>
                  <a:pt x="46" y="13"/>
                  <a:pt x="60" y="11"/>
                  <a:pt x="59" y="11"/>
                </a:cubicBezTo>
                <a:cubicBezTo>
                  <a:pt x="61" y="11"/>
                  <a:pt x="61" y="12"/>
                  <a:pt x="63" y="11"/>
                </a:cubicBezTo>
                <a:cubicBezTo>
                  <a:pt x="63" y="11"/>
                  <a:pt x="46" y="13"/>
                  <a:pt x="48" y="13"/>
                </a:cubicBezTo>
                <a:cubicBezTo>
                  <a:pt x="50" y="13"/>
                  <a:pt x="69" y="11"/>
                  <a:pt x="70" y="11"/>
                </a:cubicBezTo>
                <a:cubicBezTo>
                  <a:pt x="72" y="11"/>
                  <a:pt x="73" y="11"/>
                  <a:pt x="73" y="11"/>
                </a:cubicBezTo>
                <a:cubicBezTo>
                  <a:pt x="75" y="11"/>
                  <a:pt x="72" y="12"/>
                  <a:pt x="74" y="12"/>
                </a:cubicBezTo>
                <a:cubicBezTo>
                  <a:pt x="74" y="12"/>
                  <a:pt x="74" y="12"/>
                  <a:pt x="74" y="12"/>
                </a:cubicBezTo>
                <a:cubicBezTo>
                  <a:pt x="76" y="12"/>
                  <a:pt x="76" y="12"/>
                  <a:pt x="76" y="12"/>
                </a:cubicBezTo>
                <a:cubicBezTo>
                  <a:pt x="79" y="12"/>
                  <a:pt x="85" y="13"/>
                  <a:pt x="88" y="12"/>
                </a:cubicBezTo>
                <a:cubicBezTo>
                  <a:pt x="87" y="12"/>
                  <a:pt x="86" y="13"/>
                  <a:pt x="84" y="13"/>
                </a:cubicBezTo>
                <a:cubicBezTo>
                  <a:pt x="83" y="13"/>
                  <a:pt x="83" y="13"/>
                  <a:pt x="83" y="13"/>
                </a:cubicBezTo>
                <a:cubicBezTo>
                  <a:pt x="83" y="13"/>
                  <a:pt x="81" y="13"/>
                  <a:pt x="81" y="14"/>
                </a:cubicBezTo>
                <a:cubicBezTo>
                  <a:pt x="83" y="14"/>
                  <a:pt x="85" y="14"/>
                  <a:pt x="88" y="13"/>
                </a:cubicBezTo>
                <a:cubicBezTo>
                  <a:pt x="88" y="14"/>
                  <a:pt x="89" y="14"/>
                  <a:pt x="89" y="14"/>
                </a:cubicBezTo>
                <a:cubicBezTo>
                  <a:pt x="89" y="14"/>
                  <a:pt x="89" y="14"/>
                  <a:pt x="89" y="14"/>
                </a:cubicBezTo>
                <a:cubicBezTo>
                  <a:pt x="90" y="14"/>
                  <a:pt x="90" y="14"/>
                  <a:pt x="89" y="14"/>
                </a:cubicBezTo>
                <a:cubicBezTo>
                  <a:pt x="89" y="14"/>
                  <a:pt x="89" y="14"/>
                  <a:pt x="89" y="14"/>
                </a:cubicBezTo>
                <a:cubicBezTo>
                  <a:pt x="91" y="15"/>
                  <a:pt x="98" y="13"/>
                  <a:pt x="103" y="14"/>
                </a:cubicBezTo>
                <a:cubicBezTo>
                  <a:pt x="104" y="14"/>
                  <a:pt x="103" y="14"/>
                  <a:pt x="104" y="14"/>
                </a:cubicBezTo>
                <a:cubicBezTo>
                  <a:pt x="108" y="14"/>
                  <a:pt x="111" y="14"/>
                  <a:pt x="116" y="15"/>
                </a:cubicBezTo>
                <a:cubicBezTo>
                  <a:pt x="117" y="14"/>
                  <a:pt x="117" y="14"/>
                  <a:pt x="116" y="13"/>
                </a:cubicBezTo>
                <a:cubicBezTo>
                  <a:pt x="119" y="14"/>
                  <a:pt x="119" y="14"/>
                  <a:pt x="119" y="14"/>
                </a:cubicBezTo>
                <a:cubicBezTo>
                  <a:pt x="116" y="15"/>
                  <a:pt x="125" y="15"/>
                  <a:pt x="122" y="16"/>
                </a:cubicBezTo>
                <a:cubicBezTo>
                  <a:pt x="123" y="16"/>
                  <a:pt x="125" y="16"/>
                  <a:pt x="127" y="16"/>
                </a:cubicBezTo>
                <a:cubicBezTo>
                  <a:pt x="127" y="16"/>
                  <a:pt x="128" y="15"/>
                  <a:pt x="130" y="15"/>
                </a:cubicBezTo>
                <a:cubicBezTo>
                  <a:pt x="133" y="16"/>
                  <a:pt x="132" y="16"/>
                  <a:pt x="135" y="16"/>
                </a:cubicBezTo>
                <a:cubicBezTo>
                  <a:pt x="136" y="17"/>
                  <a:pt x="135" y="17"/>
                  <a:pt x="135" y="17"/>
                </a:cubicBezTo>
                <a:cubicBezTo>
                  <a:pt x="139" y="17"/>
                  <a:pt x="139" y="18"/>
                  <a:pt x="143" y="18"/>
                </a:cubicBezTo>
                <a:cubicBezTo>
                  <a:pt x="145" y="18"/>
                  <a:pt x="150" y="18"/>
                  <a:pt x="150" y="17"/>
                </a:cubicBezTo>
                <a:cubicBezTo>
                  <a:pt x="154" y="17"/>
                  <a:pt x="154" y="18"/>
                  <a:pt x="153" y="18"/>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82050" tIns="41025" rIns="82050" bIns="410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73"/>
          <p:cNvSpPr/>
          <p:nvPr/>
        </p:nvSpPr>
        <p:spPr>
          <a:xfrm>
            <a:off x="5207317" y="2618699"/>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5596"/>
                </a:solidFill>
                <a:latin typeface="Calibri"/>
                <a:ea typeface="Calibri"/>
                <a:cs typeface="Calibri"/>
                <a:sym typeface="Calibri"/>
              </a:rPr>
              <a:t>Submit product change for approval</a:t>
            </a:r>
            <a:endParaRPr sz="1400" b="0" i="0" u="none" strike="noStrike" cap="none">
              <a:solidFill>
                <a:srgbClr val="000000"/>
              </a:solidFill>
              <a:latin typeface="Arial"/>
              <a:ea typeface="Arial"/>
              <a:cs typeface="Arial"/>
              <a:sym typeface="Arial"/>
            </a:endParaRPr>
          </a:p>
        </p:txBody>
      </p:sp>
      <p:sp>
        <p:nvSpPr>
          <p:cNvPr id="1834" name="Google Shape;1834;p73"/>
          <p:cNvSpPr/>
          <p:nvPr/>
        </p:nvSpPr>
        <p:spPr>
          <a:xfrm>
            <a:off x="7079591" y="2630902"/>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5596"/>
                </a:solidFill>
                <a:latin typeface="Calibri"/>
                <a:ea typeface="Calibri"/>
                <a:cs typeface="Calibri"/>
                <a:sym typeface="Calibri"/>
              </a:rPr>
              <a:t>Approve submitted product</a:t>
            </a:r>
            <a:endParaRPr sz="1400" b="0" i="0" u="none" strike="noStrike" cap="none">
              <a:solidFill>
                <a:srgbClr val="000000"/>
              </a:solidFill>
              <a:latin typeface="Arial"/>
              <a:ea typeface="Arial"/>
              <a:cs typeface="Arial"/>
              <a:sym typeface="Arial"/>
            </a:endParaRPr>
          </a:p>
        </p:txBody>
      </p:sp>
      <p:sp>
        <p:nvSpPr>
          <p:cNvPr id="1835" name="Google Shape;1835;p73"/>
          <p:cNvSpPr/>
          <p:nvPr/>
        </p:nvSpPr>
        <p:spPr>
          <a:xfrm>
            <a:off x="8279289" y="1908159"/>
            <a:ext cx="605724" cy="524015"/>
          </a:xfrm>
          <a:prstGeom prst="rect">
            <a:avLst/>
          </a:prstGeom>
          <a:solidFill>
            <a:srgbClr val="FF51E5"/>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5596"/>
                </a:solidFill>
                <a:latin typeface="Calibri"/>
                <a:ea typeface="Calibri"/>
                <a:cs typeface="Calibri"/>
                <a:sym typeface="Calibri"/>
              </a:rPr>
              <a:t>Associate Charge Items To Products</a:t>
            </a:r>
            <a:endParaRPr sz="1400" b="0" i="0" u="none" strike="noStrike" cap="none">
              <a:solidFill>
                <a:srgbClr val="000000"/>
              </a:solidFill>
              <a:latin typeface="Arial"/>
              <a:ea typeface="Arial"/>
              <a:cs typeface="Arial"/>
              <a:sym typeface="Arial"/>
            </a:endParaRPr>
          </a:p>
        </p:txBody>
      </p:sp>
      <p:sp>
        <p:nvSpPr>
          <p:cNvPr id="1836" name="Google Shape;1836;p73"/>
          <p:cNvSpPr/>
          <p:nvPr/>
        </p:nvSpPr>
        <p:spPr>
          <a:xfrm>
            <a:off x="8279289" y="2591456"/>
            <a:ext cx="608534" cy="629663"/>
          </a:xfrm>
          <a:prstGeom prst="rect">
            <a:avLst/>
          </a:prstGeom>
          <a:solidFill>
            <a:srgbClr val="FFF2CC"/>
          </a:solidFill>
          <a:ln w="12700" cap="flat" cmpd="sng">
            <a:solidFill>
              <a:srgbClr val="000000"/>
            </a:solidFill>
            <a:prstDash val="solid"/>
            <a:miter lim="800000"/>
            <a:headEnd type="none" w="sm" len="sm"/>
            <a:tailEnd type="none" w="sm" len="sm"/>
          </a:ln>
        </p:spPr>
        <p:txBody>
          <a:bodyPr spcFirstLastPara="1" wrap="square" lIns="20550" tIns="20550" rIns="20550" bIns="20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5596"/>
                </a:solidFill>
                <a:latin typeface="Calibri"/>
                <a:ea typeface="Calibri"/>
                <a:cs typeface="Calibri"/>
                <a:sym typeface="Calibri"/>
              </a:rPr>
              <a:t>…</a:t>
            </a:r>
            <a:endParaRPr sz="900" b="0" i="0" u="none" strike="noStrike" cap="none">
              <a:solidFill>
                <a:srgbClr val="005596"/>
              </a:solidFill>
              <a:latin typeface="Calibri"/>
              <a:ea typeface="Calibri"/>
              <a:cs typeface="Calibri"/>
              <a:sym typeface="Calibri"/>
            </a:endParaRPr>
          </a:p>
        </p:txBody>
      </p:sp>
      <p:sp>
        <p:nvSpPr>
          <p:cNvPr id="1837" name="Google Shape;1837;p73"/>
          <p:cNvSpPr/>
          <p:nvPr/>
        </p:nvSpPr>
        <p:spPr>
          <a:xfrm>
            <a:off x="5207318" y="3312005"/>
            <a:ext cx="1499115" cy="276999"/>
          </a:xfrm>
          <a:prstGeom prst="rect">
            <a:avLst/>
          </a:prstGeom>
          <a:noFill/>
          <a:ln>
            <a:noFill/>
          </a:ln>
        </p:spPr>
        <p:txBody>
          <a:bodyPr spcFirstLastPara="1" wrap="square" lIns="91425" tIns="45700" rIns="91425" bIns="45700" anchor="t" anchorCtr="0">
            <a:spAutoFit/>
          </a:bodyPr>
          <a:lstStyle/>
          <a:p>
            <a:pPr marL="0" marR="0" lvl="2"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Acceptance criteria</a:t>
            </a:r>
            <a:endParaRPr sz="1400" b="0" i="0" u="none" strike="noStrike" cap="none">
              <a:solidFill>
                <a:srgbClr val="000000"/>
              </a:solidFill>
              <a:latin typeface="Arial"/>
              <a:ea typeface="Arial"/>
              <a:cs typeface="Arial"/>
              <a:sym typeface="Arial"/>
            </a:endParaRPr>
          </a:p>
        </p:txBody>
      </p:sp>
      <p:sp>
        <p:nvSpPr>
          <p:cNvPr id="1838" name="Google Shape;1838;p73"/>
          <p:cNvSpPr/>
          <p:nvPr/>
        </p:nvSpPr>
        <p:spPr>
          <a:xfrm>
            <a:off x="2624876" y="3627365"/>
            <a:ext cx="680178"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Calibri"/>
                <a:ea typeface="Calibri"/>
                <a:cs typeface="Calibri"/>
                <a:sym typeface="Calibri"/>
              </a:rPr>
              <a:t>When </a:t>
            </a:r>
            <a:r>
              <a:rPr lang="en-US" sz="800" b="0" i="0" u="none" strike="noStrike" cap="none">
                <a:solidFill>
                  <a:srgbClr val="000000"/>
                </a:solidFill>
                <a:latin typeface="Calibri"/>
                <a:ea typeface="Calibri"/>
                <a:cs typeface="Calibri"/>
                <a:sym typeface="Calibri"/>
              </a:rPr>
              <a:t>a user deletes a Product, </a:t>
            </a:r>
            <a:r>
              <a:rPr lang="en-US" sz="800" b="1" i="0" u="none" strike="noStrike" cap="none">
                <a:solidFill>
                  <a:srgbClr val="000000"/>
                </a:solidFill>
                <a:latin typeface="Calibri"/>
                <a:ea typeface="Calibri"/>
                <a:cs typeface="Calibri"/>
                <a:sym typeface="Calibri"/>
              </a:rPr>
              <a:t>Then</a:t>
            </a:r>
            <a:r>
              <a:rPr lang="en-US" sz="800" b="0" i="0" u="none" strike="noStrike" cap="none">
                <a:solidFill>
                  <a:srgbClr val="000000"/>
                </a:solidFill>
                <a:latin typeface="Calibri"/>
                <a:ea typeface="Calibri"/>
                <a:cs typeface="Calibri"/>
                <a:sym typeface="Calibri"/>
              </a:rPr>
              <a:t> the Product is archived</a:t>
            </a:r>
            <a:endParaRPr sz="1400" b="0" i="0" u="none" strike="noStrike" cap="none">
              <a:solidFill>
                <a:srgbClr val="000000"/>
              </a:solidFill>
              <a:latin typeface="Arial"/>
              <a:ea typeface="Arial"/>
              <a:cs typeface="Arial"/>
              <a:sym typeface="Arial"/>
            </a:endParaRPr>
          </a:p>
        </p:txBody>
      </p:sp>
      <p:sp>
        <p:nvSpPr>
          <p:cNvPr id="1839" name="Google Shape;1839;p73"/>
          <p:cNvSpPr/>
          <p:nvPr/>
        </p:nvSpPr>
        <p:spPr>
          <a:xfrm>
            <a:off x="5179384" y="3693857"/>
            <a:ext cx="777491" cy="629663"/>
          </a:xfrm>
          <a:prstGeom prst="rect">
            <a:avLst/>
          </a:prstGeom>
          <a:noFill/>
          <a:ln>
            <a:noFill/>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Calibri"/>
                <a:ea typeface="Calibri"/>
                <a:cs typeface="Calibri"/>
                <a:sym typeface="Calibri"/>
              </a:rPr>
              <a:t>When</a:t>
            </a:r>
            <a:r>
              <a:rPr lang="en-US" sz="800" b="0" i="0" u="none" strike="noStrike" cap="none">
                <a:solidFill>
                  <a:srgbClr val="000000"/>
                </a:solidFill>
                <a:latin typeface="Calibri"/>
                <a:ea typeface="Calibri"/>
                <a:cs typeface="Calibri"/>
                <a:sym typeface="Calibri"/>
              </a:rPr>
              <a:t> a Product is saved in draft state </a:t>
            </a:r>
            <a:r>
              <a:rPr lang="en-US" sz="800" b="1" i="0" u="none" strike="noStrike" cap="none">
                <a:solidFill>
                  <a:srgbClr val="000000"/>
                </a:solidFill>
                <a:latin typeface="Calibri"/>
                <a:ea typeface="Calibri"/>
                <a:cs typeface="Calibri"/>
                <a:sym typeface="Calibri"/>
              </a:rPr>
              <a:t>Then</a:t>
            </a:r>
            <a:r>
              <a:rPr lang="en-US" sz="800" b="0" i="0" u="none" strike="noStrike" cap="none">
                <a:solidFill>
                  <a:srgbClr val="000000"/>
                </a:solidFill>
                <a:latin typeface="Calibri"/>
                <a:ea typeface="Calibri"/>
                <a:cs typeface="Calibri"/>
                <a:sym typeface="Calibri"/>
              </a:rPr>
              <a:t> changes Will Not Be propagated</a:t>
            </a:r>
            <a:endParaRPr sz="800" b="0" i="0" u="none" strike="noStrike" cap="none">
              <a:solidFill>
                <a:srgbClr val="000000"/>
              </a:solidFill>
              <a:latin typeface="Calibri"/>
              <a:ea typeface="Calibri"/>
              <a:cs typeface="Calibri"/>
              <a:sym typeface="Calibri"/>
            </a:endParaRPr>
          </a:p>
        </p:txBody>
      </p:sp>
      <p:sp>
        <p:nvSpPr>
          <p:cNvPr id="1840" name="Google Shape;1840;p73"/>
          <p:cNvSpPr/>
          <p:nvPr/>
        </p:nvSpPr>
        <p:spPr>
          <a:xfrm>
            <a:off x="5956874" y="3627365"/>
            <a:ext cx="883672"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A </a:t>
            </a:r>
            <a:r>
              <a:rPr lang="en-US" sz="800" b="1" i="0" u="none" strike="noStrike" cap="none">
                <a:solidFill>
                  <a:srgbClr val="000000"/>
                </a:solidFill>
                <a:latin typeface="Calibri"/>
                <a:ea typeface="Calibri"/>
                <a:cs typeface="Calibri"/>
                <a:sym typeface="Calibri"/>
              </a:rPr>
              <a:t>Product</a:t>
            </a:r>
            <a:r>
              <a:rPr lang="en-US" sz="800" b="0" i="0" u="none" strike="noStrike" cap="none">
                <a:solidFill>
                  <a:srgbClr val="000000"/>
                </a:solidFill>
                <a:latin typeface="Calibri"/>
                <a:ea typeface="Calibri"/>
                <a:cs typeface="Calibri"/>
                <a:sym typeface="Calibri"/>
              </a:rPr>
              <a:t> Must have a Minimum of one </a:t>
            </a:r>
            <a:r>
              <a:rPr lang="en-US" sz="800" b="1" i="0" u="none" strike="noStrike" cap="none">
                <a:solidFill>
                  <a:srgbClr val="000000"/>
                </a:solidFill>
                <a:latin typeface="Calibri"/>
                <a:ea typeface="Calibri"/>
                <a:cs typeface="Calibri"/>
                <a:sym typeface="Calibri"/>
              </a:rPr>
              <a:t>chargeable item</a:t>
            </a:r>
            <a:endParaRPr sz="1400" b="1" i="0" u="none" strike="noStrike" cap="none">
              <a:solidFill>
                <a:srgbClr val="000000"/>
              </a:solidFill>
              <a:latin typeface="Arial"/>
              <a:ea typeface="Arial"/>
              <a:cs typeface="Arial"/>
              <a:sym typeface="Arial"/>
            </a:endParaRPr>
          </a:p>
        </p:txBody>
      </p:sp>
      <p:sp>
        <p:nvSpPr>
          <p:cNvPr id="1841" name="Google Shape;1841;p73"/>
          <p:cNvSpPr/>
          <p:nvPr/>
        </p:nvSpPr>
        <p:spPr>
          <a:xfrm>
            <a:off x="3276472" y="3657925"/>
            <a:ext cx="1197989"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Calibri"/>
                <a:ea typeface="Calibri"/>
                <a:cs typeface="Calibri"/>
                <a:sym typeface="Calibri"/>
              </a:rPr>
              <a:t>When</a:t>
            </a:r>
            <a:r>
              <a:rPr lang="en-US" sz="800" b="0" i="0" u="none" strike="noStrike" cap="none">
                <a:solidFill>
                  <a:srgbClr val="000000"/>
                </a:solidFill>
                <a:latin typeface="Calibri"/>
                <a:ea typeface="Calibri"/>
                <a:cs typeface="Calibri"/>
                <a:sym typeface="Calibri"/>
              </a:rPr>
              <a:t> A  User Chooses to Modify A Product, </a:t>
            </a:r>
            <a:r>
              <a:rPr lang="en-US" sz="800" b="1" i="0" u="none" strike="noStrike" cap="none">
                <a:solidFill>
                  <a:srgbClr val="000000"/>
                </a:solidFill>
                <a:latin typeface="Calibri"/>
                <a:ea typeface="Calibri"/>
                <a:cs typeface="Calibri"/>
                <a:sym typeface="Calibri"/>
              </a:rPr>
              <a:t>Then</a:t>
            </a:r>
            <a:r>
              <a:rPr lang="en-US" sz="800" b="0" i="0" u="none" strike="noStrike" cap="none">
                <a:solidFill>
                  <a:srgbClr val="000000"/>
                </a:solidFill>
                <a:latin typeface="Calibri"/>
                <a:ea typeface="Calibri"/>
                <a:cs typeface="Calibri"/>
                <a:sym typeface="Calibri"/>
              </a:rPr>
              <a:t> the User is presented with the option to add or remove  </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edit Items</a:t>
            </a:r>
            <a:endParaRPr sz="800" b="0" i="0" u="none" strike="noStrike" cap="none">
              <a:solidFill>
                <a:srgbClr val="000000"/>
              </a:solidFill>
              <a:latin typeface="Arial"/>
              <a:ea typeface="Arial"/>
              <a:cs typeface="Arial"/>
              <a:sym typeface="Arial"/>
            </a:endParaRPr>
          </a:p>
        </p:txBody>
      </p:sp>
      <p:sp>
        <p:nvSpPr>
          <p:cNvPr id="1842" name="Google Shape;1842;p73"/>
          <p:cNvSpPr/>
          <p:nvPr/>
        </p:nvSpPr>
        <p:spPr>
          <a:xfrm>
            <a:off x="7921161" y="3652232"/>
            <a:ext cx="1063483" cy="623644"/>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Calibri"/>
                <a:ea typeface="Calibri"/>
                <a:cs typeface="Calibri"/>
                <a:sym typeface="Calibri"/>
              </a:rPr>
              <a:t>When</a:t>
            </a:r>
            <a:r>
              <a:rPr lang="en-US" sz="800" b="0" i="0" u="none" strike="noStrike" cap="none">
                <a:solidFill>
                  <a:srgbClr val="000000"/>
                </a:solidFill>
                <a:latin typeface="Calibri"/>
                <a:ea typeface="Calibri"/>
                <a:cs typeface="Calibri"/>
                <a:sym typeface="Calibri"/>
              </a:rPr>
              <a:t> a Product is approved </a:t>
            </a:r>
            <a:r>
              <a:rPr lang="en-US" sz="800" b="1" i="0" u="none" strike="noStrike" cap="none">
                <a:solidFill>
                  <a:srgbClr val="000000"/>
                </a:solidFill>
                <a:latin typeface="Calibri"/>
                <a:ea typeface="Calibri"/>
                <a:cs typeface="Calibri"/>
                <a:sym typeface="Calibri"/>
              </a:rPr>
              <a:t>Then</a:t>
            </a:r>
            <a:r>
              <a:rPr lang="en-US" sz="800" b="0" i="0" u="none" strike="noStrike" cap="none">
                <a:solidFill>
                  <a:srgbClr val="000000"/>
                </a:solidFill>
                <a:latin typeface="Calibri"/>
                <a:ea typeface="Calibri"/>
                <a:cs typeface="Calibri"/>
                <a:sym typeface="Calibri"/>
              </a:rPr>
              <a:t> the Product will be available for charging</a:t>
            </a:r>
            <a:endParaRPr sz="1600" b="0" i="0" u="none" strike="noStrike" cap="none">
              <a:solidFill>
                <a:srgbClr val="000000"/>
              </a:solidFill>
              <a:latin typeface="Arial"/>
              <a:ea typeface="Arial"/>
              <a:cs typeface="Arial"/>
              <a:sym typeface="Arial"/>
            </a:endParaRPr>
          </a:p>
        </p:txBody>
      </p:sp>
      <p:sp>
        <p:nvSpPr>
          <p:cNvPr id="1843" name="Google Shape;1843;p73"/>
          <p:cNvSpPr/>
          <p:nvPr/>
        </p:nvSpPr>
        <p:spPr>
          <a:xfrm>
            <a:off x="8168378" y="3604846"/>
            <a:ext cx="669387" cy="629663"/>
          </a:xfrm>
          <a:prstGeom prst="rect">
            <a:avLst/>
          </a:prstGeom>
          <a:noFill/>
          <a:ln>
            <a:noFill/>
          </a:ln>
        </p:spPr>
        <p:txBody>
          <a:bodyPr spcFirstLastPara="1" wrap="square" lIns="18275" tIns="36550" rIns="18275" bIns="365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1844" name="Google Shape;1844;p73"/>
          <p:cNvPicPr preferRelativeResize="0"/>
          <p:nvPr/>
        </p:nvPicPr>
        <p:blipFill rotWithShape="1">
          <a:blip r:embed="rId3">
            <a:alphaModFix/>
          </a:blip>
          <a:srcRect/>
          <a:stretch/>
        </p:blipFill>
        <p:spPr>
          <a:xfrm>
            <a:off x="2566594" y="4422804"/>
            <a:ext cx="7248772" cy="1804572"/>
          </a:xfrm>
          <a:prstGeom prst="rect">
            <a:avLst/>
          </a:prstGeom>
          <a:noFill/>
          <a:ln>
            <a:noFill/>
          </a:ln>
        </p:spPr>
      </p:pic>
      <p:sp>
        <p:nvSpPr>
          <p:cNvPr id="1845" name="Google Shape;1845;p73"/>
          <p:cNvSpPr/>
          <p:nvPr/>
        </p:nvSpPr>
        <p:spPr>
          <a:xfrm>
            <a:off x="7126280" y="3541889"/>
            <a:ext cx="794880" cy="629663"/>
          </a:xfrm>
          <a:prstGeom prst="rect">
            <a:avLst/>
          </a:prstGeom>
          <a:noFill/>
          <a:ln>
            <a:noFill/>
          </a:ln>
        </p:spPr>
        <p:txBody>
          <a:bodyPr spcFirstLastPara="1" wrap="square" lIns="18275" tIns="36550" rIns="18275" bIns="3655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Calibri"/>
                <a:ea typeface="Calibri"/>
                <a:cs typeface="Calibri"/>
                <a:sym typeface="Calibri"/>
              </a:rPr>
              <a:t>Approver </a:t>
            </a:r>
            <a:r>
              <a:rPr lang="en-US" sz="800" b="0" i="0" u="none" strike="noStrike" cap="none">
                <a:solidFill>
                  <a:srgbClr val="000000"/>
                </a:solidFill>
                <a:latin typeface="Calibri"/>
                <a:ea typeface="Calibri"/>
                <a:cs typeface="Calibri"/>
                <a:sym typeface="Calibri"/>
              </a:rPr>
              <a:t>is notified by email</a:t>
            </a:r>
            <a:endParaRPr sz="800" b="0" i="0" u="none" strike="noStrike" cap="none">
              <a:solidFill>
                <a:srgbClr val="0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49"/>
        <p:cNvGrpSpPr/>
        <p:nvPr/>
      </p:nvGrpSpPr>
      <p:grpSpPr>
        <a:xfrm>
          <a:off x="0" y="0"/>
          <a:ext cx="0" cy="0"/>
          <a:chOff x="0" y="0"/>
          <a:chExt cx="0" cy="0"/>
        </a:xfrm>
      </p:grpSpPr>
      <p:sp>
        <p:nvSpPr>
          <p:cNvPr id="1850" name="Google Shape;1850;p74"/>
          <p:cNvSpPr/>
          <p:nvPr/>
        </p:nvSpPr>
        <p:spPr>
          <a:xfrm>
            <a:off x="2135324" y="1448689"/>
            <a:ext cx="7921351" cy="1453601"/>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Calibri"/>
              <a:buNone/>
            </a:pPr>
            <a:r>
              <a:rPr lang="en-US" sz="2400" b="1" i="0" u="none" strike="noStrike" cap="none">
                <a:solidFill>
                  <a:srgbClr val="000000"/>
                </a:solidFill>
                <a:latin typeface="Calibri"/>
                <a:ea typeface="Calibri"/>
                <a:cs typeface="Calibri"/>
                <a:sym typeface="Calibri"/>
              </a:rPr>
              <a:t>Acceptance Criteria</a:t>
            </a:r>
            <a:endParaRPr sz="1400" b="0" i="0" u="none" strike="noStrike" cap="none">
              <a:solidFill>
                <a:srgbClr val="000000"/>
              </a:solidFill>
              <a:latin typeface="Arial"/>
              <a:ea typeface="Arial"/>
              <a:cs typeface="Arial"/>
              <a:sym typeface="Arial"/>
            </a:endParaRPr>
          </a:p>
          <a:p>
            <a:pPr marL="342900" marR="0" lvl="0" indent="-190500" algn="l" rtl="0">
              <a:lnSpc>
                <a:spcPct val="122916"/>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a:p>
            <a:pPr marL="0" marR="0" lvl="0" indent="0" algn="l" rtl="0">
              <a:lnSpc>
                <a:spcPct val="122916"/>
              </a:lnSpc>
              <a:spcBef>
                <a:spcPts val="0"/>
              </a:spcBef>
              <a:spcAft>
                <a:spcPts val="0"/>
              </a:spcAft>
              <a:buClr>
                <a:srgbClr val="000000"/>
              </a:buClr>
              <a:buSzPts val="2400"/>
              <a:buFont typeface="Calibri"/>
              <a:buNone/>
            </a:pPr>
            <a:endParaRPr sz="2400" b="1" i="1" u="none" strike="noStrike" cap="none">
              <a:solidFill>
                <a:srgbClr val="00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rgbClr val="414591"/>
            </a:gs>
            <a:gs pos="12400">
              <a:srgbClr val="0070C0"/>
            </a:gs>
            <a:gs pos="100000">
              <a:srgbClr val="00B0F0"/>
            </a:gs>
          </a:gsLst>
          <a:lin ang="2400000" scaled="0"/>
        </a:gradFill>
        <a:effectLst/>
      </p:bgPr>
    </p:bg>
    <p:spTree>
      <p:nvGrpSpPr>
        <p:cNvPr id="1" name="Shape 1854"/>
        <p:cNvGrpSpPr/>
        <p:nvPr/>
      </p:nvGrpSpPr>
      <p:grpSpPr>
        <a:xfrm>
          <a:off x="0" y="0"/>
          <a:ext cx="0" cy="0"/>
          <a:chOff x="0" y="0"/>
          <a:chExt cx="0" cy="0"/>
        </a:xfrm>
      </p:grpSpPr>
      <p:sp>
        <p:nvSpPr>
          <p:cNvPr id="1855" name="Google Shape;1855;p75"/>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77</a:t>
            </a:fld>
            <a:endParaRPr sz="1200" b="0" i="0" u="none" strike="noStrike" cap="none">
              <a:solidFill>
                <a:srgbClr val="FFFFFF"/>
              </a:solidFill>
              <a:latin typeface="Calibri"/>
              <a:ea typeface="Calibri"/>
              <a:cs typeface="Calibri"/>
              <a:sym typeface="Calibri"/>
            </a:endParaRPr>
          </a:p>
        </p:txBody>
      </p:sp>
      <p:sp>
        <p:nvSpPr>
          <p:cNvPr id="1856" name="Google Shape;1856;p75"/>
          <p:cNvSpPr txBox="1">
            <a:spLocks noGrp="1"/>
          </p:cNvSpPr>
          <p:nvPr>
            <p:ph type="title"/>
          </p:nvPr>
        </p:nvSpPr>
        <p:spPr>
          <a:xfrm>
            <a:off x="899293" y="2579567"/>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Capturing Domain Acceptance Criteria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76"/>
          <p:cNvSpPr/>
          <p:nvPr/>
        </p:nvSpPr>
        <p:spPr>
          <a:xfrm>
            <a:off x="4257833" y="1298820"/>
            <a:ext cx="7779342" cy="14388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Key Activities</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Define a group of Stories are easy to describe, deliver, and test together. </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Define behavioral acceptance criteria for the stories as a group</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Increase your understanding by exploring the domain</a:t>
            </a:r>
            <a:endParaRPr sz="2000" b="0" i="0" u="none" strike="noStrike" cap="none">
              <a:solidFill>
                <a:srgbClr val="000000"/>
              </a:solidFill>
              <a:latin typeface="Calibri"/>
              <a:ea typeface="Calibri"/>
              <a:cs typeface="Calibri"/>
              <a:sym typeface="Calibri"/>
            </a:endParaRPr>
          </a:p>
        </p:txBody>
      </p:sp>
      <p:sp>
        <p:nvSpPr>
          <p:cNvPr id="1862" name="Google Shape;1862;p76"/>
          <p:cNvSpPr txBox="1"/>
          <p:nvPr/>
        </p:nvSpPr>
        <p:spPr>
          <a:xfrm>
            <a:off x="471586" y="144966"/>
            <a:ext cx="11565589" cy="991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The objective of story grooming is to a shared team </a:t>
            </a:r>
            <a:r>
              <a:rPr lang="en-US" sz="3600" b="1" i="0" u="none" strike="noStrike" cap="none">
                <a:solidFill>
                  <a:srgbClr val="000000"/>
                </a:solidFill>
                <a:latin typeface="Calibri"/>
                <a:ea typeface="Calibri"/>
                <a:cs typeface="Calibri"/>
                <a:sym typeface="Calibri"/>
              </a:rPr>
              <a:t>understanding for the next burst of value creation</a:t>
            </a:r>
            <a:r>
              <a:rPr lang="en-US" sz="3600" b="1" i="0" u="none" strike="noStrike" cap="none">
                <a:solidFill>
                  <a:srgbClr val="3E4043"/>
                </a:solidFill>
                <a:latin typeface="Calibri"/>
                <a:ea typeface="Calibri"/>
                <a:cs typeface="Calibri"/>
                <a:sym typeface="Calibri"/>
              </a:rPr>
              <a:t> </a:t>
            </a:r>
            <a:endParaRPr sz="2800" b="0" i="0" u="none" strike="noStrike" cap="none">
              <a:solidFill>
                <a:srgbClr val="000000"/>
              </a:solidFill>
              <a:latin typeface="Calibri"/>
              <a:ea typeface="Calibri"/>
              <a:cs typeface="Calibri"/>
              <a:sym typeface="Calibri"/>
            </a:endParaRPr>
          </a:p>
        </p:txBody>
      </p:sp>
      <p:grpSp>
        <p:nvGrpSpPr>
          <p:cNvPr id="1863" name="Google Shape;1863;p76"/>
          <p:cNvGrpSpPr/>
          <p:nvPr/>
        </p:nvGrpSpPr>
        <p:grpSpPr>
          <a:xfrm>
            <a:off x="630183" y="1191124"/>
            <a:ext cx="491188" cy="4921000"/>
            <a:chOff x="630183" y="936336"/>
            <a:chExt cx="491188" cy="4921000"/>
          </a:xfrm>
        </p:grpSpPr>
        <p:cxnSp>
          <p:nvCxnSpPr>
            <p:cNvPr id="1864" name="Google Shape;1864;p76"/>
            <p:cNvCxnSpPr/>
            <p:nvPr/>
          </p:nvCxnSpPr>
          <p:spPr>
            <a:xfrm>
              <a:off x="1121371" y="936336"/>
              <a:ext cx="0" cy="4921000"/>
            </a:xfrm>
            <a:prstGeom prst="straightConnector1">
              <a:avLst/>
            </a:prstGeom>
            <a:noFill/>
            <a:ln w="9525" cap="flat" cmpd="sng">
              <a:solidFill>
                <a:schemeClr val="accent1"/>
              </a:solidFill>
              <a:prstDash val="solid"/>
              <a:miter lim="800000"/>
              <a:headEnd type="none" w="sm" len="sm"/>
              <a:tailEnd type="none" w="sm" len="sm"/>
            </a:ln>
          </p:spPr>
        </p:cxnSp>
        <p:sp>
          <p:nvSpPr>
            <p:cNvPr id="1865" name="Google Shape;1865;p76"/>
            <p:cNvSpPr/>
            <p:nvPr/>
          </p:nvSpPr>
          <p:spPr>
            <a:xfrm>
              <a:off x="630183" y="2955408"/>
              <a:ext cx="410166" cy="410166"/>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Story</a:t>
              </a:r>
              <a:endParaRPr sz="1400" b="0" i="0" u="none" strike="noStrike" cap="none">
                <a:solidFill>
                  <a:srgbClr val="000000"/>
                </a:solidFill>
                <a:latin typeface="Arial"/>
                <a:ea typeface="Arial"/>
                <a:cs typeface="Arial"/>
                <a:sym typeface="Arial"/>
              </a:endParaRPr>
            </a:p>
          </p:txBody>
        </p:sp>
        <p:sp>
          <p:nvSpPr>
            <p:cNvPr id="1866" name="Google Shape;1866;p76"/>
            <p:cNvSpPr/>
            <p:nvPr/>
          </p:nvSpPr>
          <p:spPr>
            <a:xfrm>
              <a:off x="630183" y="2052623"/>
              <a:ext cx="410166" cy="410166"/>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Feature</a:t>
              </a:r>
              <a:endParaRPr sz="1400" b="0" i="0" u="none" strike="noStrike" cap="none">
                <a:solidFill>
                  <a:srgbClr val="000000"/>
                </a:solidFill>
                <a:latin typeface="Arial"/>
                <a:ea typeface="Arial"/>
                <a:cs typeface="Arial"/>
                <a:sym typeface="Arial"/>
              </a:endParaRPr>
            </a:p>
          </p:txBody>
        </p:sp>
        <p:sp>
          <p:nvSpPr>
            <p:cNvPr id="1867" name="Google Shape;1867;p76"/>
            <p:cNvSpPr/>
            <p:nvPr/>
          </p:nvSpPr>
          <p:spPr>
            <a:xfrm>
              <a:off x="630183" y="1170474"/>
              <a:ext cx="410166" cy="410166"/>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Calibri"/>
                  <a:ea typeface="Calibri"/>
                  <a:cs typeface="Calibri"/>
                  <a:sym typeface="Calibri"/>
                </a:rPr>
                <a:t>Persona</a:t>
              </a:r>
              <a:endParaRPr sz="1400" b="0" i="0" u="none" strike="noStrike" cap="none">
                <a:solidFill>
                  <a:srgbClr val="000000"/>
                </a:solidFill>
                <a:latin typeface="Arial"/>
                <a:ea typeface="Arial"/>
                <a:cs typeface="Arial"/>
                <a:sym typeface="Arial"/>
              </a:endParaRPr>
            </a:p>
          </p:txBody>
        </p:sp>
        <p:sp>
          <p:nvSpPr>
            <p:cNvPr id="1868" name="Google Shape;1868;p76"/>
            <p:cNvSpPr/>
            <p:nvPr/>
          </p:nvSpPr>
          <p:spPr>
            <a:xfrm>
              <a:off x="707380" y="1686239"/>
              <a:ext cx="255772" cy="255772"/>
            </a:xfrm>
            <a:prstGeom prst="rect">
              <a:avLst/>
            </a:prstGeom>
            <a:noFill/>
            <a:ln w="12700" cap="flat" cmpd="sng">
              <a:solidFill>
                <a:srgbClr val="7F7F7F"/>
              </a:solidFill>
              <a:prstDash val="dash"/>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7F7F7F"/>
                  </a:solidFill>
                  <a:latin typeface="Calibri"/>
                  <a:ea typeface="Calibri"/>
                  <a:cs typeface="Calibri"/>
                  <a:sym typeface="Calibri"/>
                </a:rPr>
                <a:t>Epic</a:t>
              </a:r>
              <a:endParaRPr sz="800" b="0" i="0" u="none" strike="noStrike" cap="none">
                <a:solidFill>
                  <a:srgbClr val="7F7F7F"/>
                </a:solidFill>
                <a:latin typeface="Calibri"/>
                <a:ea typeface="Calibri"/>
                <a:cs typeface="Calibri"/>
                <a:sym typeface="Calibri"/>
              </a:endParaRPr>
            </a:p>
          </p:txBody>
        </p:sp>
      </p:grpSp>
      <p:sp>
        <p:nvSpPr>
          <p:cNvPr id="1869" name="Google Shape;1869;p76"/>
          <p:cNvSpPr/>
          <p:nvPr/>
        </p:nvSpPr>
        <p:spPr>
          <a:xfrm>
            <a:off x="1319819"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Define Products</a:t>
            </a:r>
            <a:endParaRPr sz="1400" b="0" i="0" u="none" strike="noStrike" cap="none">
              <a:solidFill>
                <a:srgbClr val="000000"/>
              </a:solidFill>
              <a:latin typeface="Arial"/>
              <a:ea typeface="Arial"/>
              <a:cs typeface="Arial"/>
              <a:sym typeface="Arial"/>
            </a:endParaRPr>
          </a:p>
        </p:txBody>
      </p:sp>
      <p:sp>
        <p:nvSpPr>
          <p:cNvPr id="1870" name="Google Shape;1870;p76"/>
          <p:cNvSpPr/>
          <p:nvPr/>
        </p:nvSpPr>
        <p:spPr>
          <a:xfrm>
            <a:off x="1319819" y="2134944"/>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Define Product Catalogue</a:t>
            </a:r>
            <a:endParaRPr sz="1400" b="0" i="0" u="none" strike="noStrike" cap="none">
              <a:solidFill>
                <a:srgbClr val="000000"/>
              </a:solidFill>
              <a:latin typeface="Arial"/>
              <a:ea typeface="Arial"/>
              <a:cs typeface="Arial"/>
              <a:sym typeface="Arial"/>
            </a:endParaRPr>
          </a:p>
        </p:txBody>
      </p:sp>
      <p:sp>
        <p:nvSpPr>
          <p:cNvPr id="1871" name="Google Shape;1871;p76"/>
          <p:cNvSpPr/>
          <p:nvPr/>
        </p:nvSpPr>
        <p:spPr>
          <a:xfrm>
            <a:off x="1319819" y="1247406"/>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Product Managers</a:t>
            </a:r>
            <a:endParaRPr sz="1400" b="0" i="0" u="none" strike="noStrike" cap="none">
              <a:solidFill>
                <a:srgbClr val="000000"/>
              </a:solidFill>
              <a:latin typeface="Arial"/>
              <a:ea typeface="Arial"/>
              <a:cs typeface="Arial"/>
              <a:sym typeface="Arial"/>
            </a:endParaRPr>
          </a:p>
        </p:txBody>
      </p:sp>
      <p:sp>
        <p:nvSpPr>
          <p:cNvPr id="1872" name="Google Shape;1872;p76"/>
          <p:cNvSpPr/>
          <p:nvPr/>
        </p:nvSpPr>
        <p:spPr>
          <a:xfrm>
            <a:off x="2264300"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Configure Plans for Products</a:t>
            </a:r>
            <a:endParaRPr sz="1400" b="0" i="0" u="none" strike="noStrike" cap="none">
              <a:solidFill>
                <a:srgbClr val="000000"/>
              </a:solidFill>
              <a:latin typeface="Arial"/>
              <a:ea typeface="Arial"/>
              <a:cs typeface="Arial"/>
              <a:sym typeface="Arial"/>
            </a:endParaRPr>
          </a:p>
        </p:txBody>
      </p:sp>
      <p:sp>
        <p:nvSpPr>
          <p:cNvPr id="1873" name="Google Shape;1873;p76"/>
          <p:cNvSpPr/>
          <p:nvPr/>
        </p:nvSpPr>
        <p:spPr>
          <a:xfrm>
            <a:off x="3208781"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Agree to Product Plan</a:t>
            </a:r>
            <a:endParaRPr sz="1400" b="0" i="0" u="none" strike="noStrike" cap="none">
              <a:solidFill>
                <a:srgbClr val="000000"/>
              </a:solidFill>
              <a:latin typeface="Arial"/>
              <a:ea typeface="Arial"/>
              <a:cs typeface="Arial"/>
              <a:sym typeface="Arial"/>
            </a:endParaRPr>
          </a:p>
        </p:txBody>
      </p:sp>
      <p:sp>
        <p:nvSpPr>
          <p:cNvPr id="1874" name="Google Shape;1874;p76"/>
          <p:cNvSpPr/>
          <p:nvPr/>
        </p:nvSpPr>
        <p:spPr>
          <a:xfrm>
            <a:off x="4153262"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Conducts Chargeable Activity</a:t>
            </a:r>
            <a:endParaRPr sz="1400" b="0" i="0" u="none" strike="noStrike" cap="none">
              <a:solidFill>
                <a:srgbClr val="000000"/>
              </a:solidFill>
              <a:latin typeface="Arial"/>
              <a:ea typeface="Arial"/>
              <a:cs typeface="Arial"/>
              <a:sym typeface="Arial"/>
            </a:endParaRPr>
          </a:p>
        </p:txBody>
      </p:sp>
      <p:sp>
        <p:nvSpPr>
          <p:cNvPr id="1875" name="Google Shape;1875;p76"/>
          <p:cNvSpPr/>
          <p:nvPr/>
        </p:nvSpPr>
        <p:spPr>
          <a:xfrm>
            <a:off x="3208781" y="1247406"/>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p:txBody>
      </p:sp>
      <p:sp>
        <p:nvSpPr>
          <p:cNvPr id="1876" name="Google Shape;1876;p76"/>
          <p:cNvSpPr/>
          <p:nvPr/>
        </p:nvSpPr>
        <p:spPr>
          <a:xfrm>
            <a:off x="5097743"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Calculate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Bill </a:t>
            </a:r>
            <a:endParaRPr sz="1400" b="0" i="0" u="none" strike="noStrike" cap="none">
              <a:solidFill>
                <a:srgbClr val="000000"/>
              </a:solidFill>
              <a:latin typeface="Arial"/>
              <a:ea typeface="Arial"/>
              <a:cs typeface="Arial"/>
              <a:sym typeface="Arial"/>
            </a:endParaRPr>
          </a:p>
        </p:txBody>
      </p:sp>
      <p:sp>
        <p:nvSpPr>
          <p:cNvPr id="1877" name="Google Shape;1877;p76"/>
          <p:cNvSpPr/>
          <p:nvPr/>
        </p:nvSpPr>
        <p:spPr>
          <a:xfrm>
            <a:off x="3208781" y="2134944"/>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Product and Charge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77"/>
          <p:cNvSpPr/>
          <p:nvPr/>
        </p:nvSpPr>
        <p:spPr>
          <a:xfrm>
            <a:off x="4257833" y="1298820"/>
            <a:ext cx="7779342" cy="14388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Key Activities</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000000"/>
              </a:buClr>
              <a:buSzPts val="2000"/>
              <a:buFont typeface="Arial"/>
              <a:buChar char="•"/>
            </a:pPr>
            <a:r>
              <a:rPr lang="en-US" sz="2000" b="1" i="0" u="none" strike="noStrike" cap="none">
                <a:solidFill>
                  <a:srgbClr val="000000"/>
                </a:solidFill>
                <a:latin typeface="Calibri"/>
                <a:ea typeface="Calibri"/>
                <a:cs typeface="Calibri"/>
                <a:sym typeface="Calibri"/>
              </a:rPr>
              <a:t>Define a group of Stories are easy to describe, deliver, and test together. </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7F7F7F"/>
              </a:buClr>
              <a:buSzPts val="2000"/>
              <a:buFont typeface="Arial"/>
              <a:buChar char="•"/>
            </a:pPr>
            <a:r>
              <a:rPr lang="en-US" sz="2000" b="0" i="0" u="none" strike="noStrike" cap="none">
                <a:solidFill>
                  <a:srgbClr val="7F7F7F"/>
                </a:solidFill>
                <a:latin typeface="Calibri"/>
                <a:ea typeface="Calibri"/>
                <a:cs typeface="Calibri"/>
                <a:sym typeface="Calibri"/>
              </a:rPr>
              <a:t>Define behavioral acceptance criteria for the stories as a group</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7F7F7F"/>
              </a:buClr>
              <a:buSzPts val="2000"/>
              <a:buFont typeface="Arial"/>
              <a:buChar char="•"/>
            </a:pPr>
            <a:r>
              <a:rPr lang="en-US" sz="2000" b="0" i="0" u="none" strike="noStrike" cap="none">
                <a:solidFill>
                  <a:srgbClr val="7F7F7F"/>
                </a:solidFill>
                <a:latin typeface="Calibri"/>
                <a:ea typeface="Calibri"/>
                <a:cs typeface="Calibri"/>
                <a:sym typeface="Calibri"/>
              </a:rPr>
              <a:t>Increase your understanding by exploring the domain</a:t>
            </a:r>
            <a:endParaRPr sz="2000" b="0" i="0" u="none" strike="noStrike" cap="none">
              <a:solidFill>
                <a:srgbClr val="7F7F7F"/>
              </a:solidFill>
              <a:latin typeface="Calibri"/>
              <a:ea typeface="Calibri"/>
              <a:cs typeface="Calibri"/>
              <a:sym typeface="Calibri"/>
            </a:endParaRPr>
          </a:p>
        </p:txBody>
      </p:sp>
      <p:sp>
        <p:nvSpPr>
          <p:cNvPr id="1883" name="Google Shape;1883;p77"/>
          <p:cNvSpPr txBox="1"/>
          <p:nvPr/>
        </p:nvSpPr>
        <p:spPr>
          <a:xfrm>
            <a:off x="471586" y="144966"/>
            <a:ext cx="11565589" cy="991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The objective of story grooming is to a shared team </a:t>
            </a:r>
            <a:r>
              <a:rPr lang="en-US" sz="3600" b="1" i="0" u="none" strike="noStrike" cap="none">
                <a:solidFill>
                  <a:srgbClr val="000000"/>
                </a:solidFill>
                <a:latin typeface="Calibri"/>
                <a:ea typeface="Calibri"/>
                <a:cs typeface="Calibri"/>
                <a:sym typeface="Calibri"/>
              </a:rPr>
              <a:t>understanding for the next burst of value creation</a:t>
            </a:r>
            <a:r>
              <a:rPr lang="en-US" sz="3600" b="1" i="0" u="none" strike="noStrike" cap="none">
                <a:solidFill>
                  <a:srgbClr val="3E4043"/>
                </a:solidFill>
                <a:latin typeface="Calibri"/>
                <a:ea typeface="Calibri"/>
                <a:cs typeface="Calibri"/>
                <a:sym typeface="Calibri"/>
              </a:rPr>
              <a:t> </a:t>
            </a:r>
            <a:endParaRPr sz="2800" b="0" i="0" u="none" strike="noStrike" cap="none">
              <a:solidFill>
                <a:srgbClr val="000000"/>
              </a:solidFill>
              <a:latin typeface="Calibri"/>
              <a:ea typeface="Calibri"/>
              <a:cs typeface="Calibri"/>
              <a:sym typeface="Calibri"/>
            </a:endParaRPr>
          </a:p>
        </p:txBody>
      </p:sp>
      <p:grpSp>
        <p:nvGrpSpPr>
          <p:cNvPr id="1884" name="Google Shape;1884;p77"/>
          <p:cNvGrpSpPr/>
          <p:nvPr/>
        </p:nvGrpSpPr>
        <p:grpSpPr>
          <a:xfrm>
            <a:off x="630183" y="1191124"/>
            <a:ext cx="491188" cy="4921000"/>
            <a:chOff x="630183" y="936336"/>
            <a:chExt cx="491188" cy="4921000"/>
          </a:xfrm>
        </p:grpSpPr>
        <p:cxnSp>
          <p:nvCxnSpPr>
            <p:cNvPr id="1885" name="Google Shape;1885;p77"/>
            <p:cNvCxnSpPr/>
            <p:nvPr/>
          </p:nvCxnSpPr>
          <p:spPr>
            <a:xfrm>
              <a:off x="1121371" y="936336"/>
              <a:ext cx="0" cy="4921000"/>
            </a:xfrm>
            <a:prstGeom prst="straightConnector1">
              <a:avLst/>
            </a:prstGeom>
            <a:noFill/>
            <a:ln w="9525" cap="flat" cmpd="sng">
              <a:solidFill>
                <a:schemeClr val="accent1"/>
              </a:solidFill>
              <a:prstDash val="solid"/>
              <a:miter lim="800000"/>
              <a:headEnd type="none" w="sm" len="sm"/>
              <a:tailEnd type="none" w="sm" len="sm"/>
            </a:ln>
          </p:spPr>
        </p:cxnSp>
        <p:sp>
          <p:nvSpPr>
            <p:cNvPr id="1886" name="Google Shape;1886;p77"/>
            <p:cNvSpPr/>
            <p:nvPr/>
          </p:nvSpPr>
          <p:spPr>
            <a:xfrm>
              <a:off x="630183" y="2955408"/>
              <a:ext cx="410166" cy="410166"/>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Story</a:t>
              </a:r>
              <a:endParaRPr sz="1400" b="0" i="0" u="none" strike="noStrike" cap="none">
                <a:solidFill>
                  <a:srgbClr val="000000"/>
                </a:solidFill>
                <a:latin typeface="Arial"/>
                <a:ea typeface="Arial"/>
                <a:cs typeface="Arial"/>
                <a:sym typeface="Arial"/>
              </a:endParaRPr>
            </a:p>
          </p:txBody>
        </p:sp>
        <p:sp>
          <p:nvSpPr>
            <p:cNvPr id="1887" name="Google Shape;1887;p77"/>
            <p:cNvSpPr/>
            <p:nvPr/>
          </p:nvSpPr>
          <p:spPr>
            <a:xfrm>
              <a:off x="630183" y="2052623"/>
              <a:ext cx="410166" cy="410166"/>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Feature</a:t>
              </a:r>
              <a:endParaRPr sz="1400" b="0" i="0" u="none" strike="noStrike" cap="none">
                <a:solidFill>
                  <a:srgbClr val="000000"/>
                </a:solidFill>
                <a:latin typeface="Arial"/>
                <a:ea typeface="Arial"/>
                <a:cs typeface="Arial"/>
                <a:sym typeface="Arial"/>
              </a:endParaRPr>
            </a:p>
          </p:txBody>
        </p:sp>
        <p:sp>
          <p:nvSpPr>
            <p:cNvPr id="1888" name="Google Shape;1888;p77"/>
            <p:cNvSpPr/>
            <p:nvPr/>
          </p:nvSpPr>
          <p:spPr>
            <a:xfrm>
              <a:off x="630183" y="1170474"/>
              <a:ext cx="410166" cy="410166"/>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Calibri"/>
                  <a:ea typeface="Calibri"/>
                  <a:cs typeface="Calibri"/>
                  <a:sym typeface="Calibri"/>
                </a:rPr>
                <a:t>Persona</a:t>
              </a:r>
              <a:endParaRPr sz="1400" b="0" i="0" u="none" strike="noStrike" cap="none">
                <a:solidFill>
                  <a:srgbClr val="000000"/>
                </a:solidFill>
                <a:latin typeface="Arial"/>
                <a:ea typeface="Arial"/>
                <a:cs typeface="Arial"/>
                <a:sym typeface="Arial"/>
              </a:endParaRPr>
            </a:p>
          </p:txBody>
        </p:sp>
        <p:sp>
          <p:nvSpPr>
            <p:cNvPr id="1889" name="Google Shape;1889;p77"/>
            <p:cNvSpPr/>
            <p:nvPr/>
          </p:nvSpPr>
          <p:spPr>
            <a:xfrm>
              <a:off x="707380" y="1686239"/>
              <a:ext cx="255772" cy="255772"/>
            </a:xfrm>
            <a:prstGeom prst="rect">
              <a:avLst/>
            </a:prstGeom>
            <a:noFill/>
            <a:ln w="12700" cap="flat" cmpd="sng">
              <a:solidFill>
                <a:srgbClr val="7F7F7F"/>
              </a:solidFill>
              <a:prstDash val="dash"/>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7F7F7F"/>
                  </a:solidFill>
                  <a:latin typeface="Calibri"/>
                  <a:ea typeface="Calibri"/>
                  <a:cs typeface="Calibri"/>
                  <a:sym typeface="Calibri"/>
                </a:rPr>
                <a:t>Epic</a:t>
              </a:r>
              <a:endParaRPr sz="800" b="0" i="0" u="none" strike="noStrike" cap="none">
                <a:solidFill>
                  <a:srgbClr val="7F7F7F"/>
                </a:solidFill>
                <a:latin typeface="Calibri"/>
                <a:ea typeface="Calibri"/>
                <a:cs typeface="Calibri"/>
                <a:sym typeface="Calibri"/>
              </a:endParaRPr>
            </a:p>
          </p:txBody>
        </p:sp>
      </p:grpSp>
      <p:sp>
        <p:nvSpPr>
          <p:cNvPr id="1890" name="Google Shape;1890;p77"/>
          <p:cNvSpPr/>
          <p:nvPr/>
        </p:nvSpPr>
        <p:spPr>
          <a:xfrm>
            <a:off x="1319819"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Define Products</a:t>
            </a:r>
            <a:endParaRPr sz="1400" b="0" i="0" u="none" strike="noStrike" cap="none">
              <a:solidFill>
                <a:srgbClr val="000000"/>
              </a:solidFill>
              <a:latin typeface="Arial"/>
              <a:ea typeface="Arial"/>
              <a:cs typeface="Arial"/>
              <a:sym typeface="Arial"/>
            </a:endParaRPr>
          </a:p>
        </p:txBody>
      </p:sp>
      <p:sp>
        <p:nvSpPr>
          <p:cNvPr id="1891" name="Google Shape;1891;p77"/>
          <p:cNvSpPr/>
          <p:nvPr/>
        </p:nvSpPr>
        <p:spPr>
          <a:xfrm>
            <a:off x="1319819" y="2134944"/>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Define Product Catalogue</a:t>
            </a:r>
            <a:endParaRPr sz="1400" b="0" i="0" u="none" strike="noStrike" cap="none">
              <a:solidFill>
                <a:srgbClr val="000000"/>
              </a:solidFill>
              <a:latin typeface="Arial"/>
              <a:ea typeface="Arial"/>
              <a:cs typeface="Arial"/>
              <a:sym typeface="Arial"/>
            </a:endParaRPr>
          </a:p>
        </p:txBody>
      </p:sp>
      <p:sp>
        <p:nvSpPr>
          <p:cNvPr id="1892" name="Google Shape;1892;p77"/>
          <p:cNvSpPr/>
          <p:nvPr/>
        </p:nvSpPr>
        <p:spPr>
          <a:xfrm>
            <a:off x="1319819" y="1247406"/>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Product Managers</a:t>
            </a:r>
            <a:endParaRPr sz="1400" b="0" i="0" u="none" strike="noStrike" cap="none">
              <a:solidFill>
                <a:srgbClr val="000000"/>
              </a:solidFill>
              <a:latin typeface="Arial"/>
              <a:ea typeface="Arial"/>
              <a:cs typeface="Arial"/>
              <a:sym typeface="Arial"/>
            </a:endParaRPr>
          </a:p>
        </p:txBody>
      </p:sp>
      <p:sp>
        <p:nvSpPr>
          <p:cNvPr id="1893" name="Google Shape;1893;p77"/>
          <p:cNvSpPr/>
          <p:nvPr/>
        </p:nvSpPr>
        <p:spPr>
          <a:xfrm>
            <a:off x="2264300"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Configure Plans for Products</a:t>
            </a:r>
            <a:endParaRPr sz="1400" b="0" i="0" u="none" strike="noStrike" cap="none">
              <a:solidFill>
                <a:srgbClr val="000000"/>
              </a:solidFill>
              <a:latin typeface="Arial"/>
              <a:ea typeface="Arial"/>
              <a:cs typeface="Arial"/>
              <a:sym typeface="Arial"/>
            </a:endParaRPr>
          </a:p>
        </p:txBody>
      </p:sp>
      <p:sp>
        <p:nvSpPr>
          <p:cNvPr id="1894" name="Google Shape;1894;p77"/>
          <p:cNvSpPr/>
          <p:nvPr/>
        </p:nvSpPr>
        <p:spPr>
          <a:xfrm>
            <a:off x="3208781"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Agree to Product Plan</a:t>
            </a:r>
            <a:endParaRPr sz="1400" b="0" i="0" u="none" strike="noStrike" cap="none">
              <a:solidFill>
                <a:srgbClr val="000000"/>
              </a:solidFill>
              <a:latin typeface="Arial"/>
              <a:ea typeface="Arial"/>
              <a:cs typeface="Arial"/>
              <a:sym typeface="Arial"/>
            </a:endParaRPr>
          </a:p>
        </p:txBody>
      </p:sp>
      <p:sp>
        <p:nvSpPr>
          <p:cNvPr id="1895" name="Google Shape;1895;p77"/>
          <p:cNvSpPr/>
          <p:nvPr/>
        </p:nvSpPr>
        <p:spPr>
          <a:xfrm>
            <a:off x="4153262"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Conducts Chargeable Activity</a:t>
            </a:r>
            <a:endParaRPr sz="1400" b="0" i="0" u="none" strike="noStrike" cap="none">
              <a:solidFill>
                <a:srgbClr val="000000"/>
              </a:solidFill>
              <a:latin typeface="Arial"/>
              <a:ea typeface="Arial"/>
              <a:cs typeface="Arial"/>
              <a:sym typeface="Arial"/>
            </a:endParaRPr>
          </a:p>
        </p:txBody>
      </p:sp>
      <p:sp>
        <p:nvSpPr>
          <p:cNvPr id="1896" name="Google Shape;1896;p77"/>
          <p:cNvSpPr/>
          <p:nvPr/>
        </p:nvSpPr>
        <p:spPr>
          <a:xfrm>
            <a:off x="3208781" y="1247406"/>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p:txBody>
      </p:sp>
      <p:sp>
        <p:nvSpPr>
          <p:cNvPr id="1897" name="Google Shape;1897;p77"/>
          <p:cNvSpPr/>
          <p:nvPr/>
        </p:nvSpPr>
        <p:spPr>
          <a:xfrm>
            <a:off x="5097743"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Calculate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Bill </a:t>
            </a:r>
            <a:endParaRPr sz="1400" b="0" i="0" u="none" strike="noStrike" cap="none">
              <a:solidFill>
                <a:srgbClr val="000000"/>
              </a:solidFill>
              <a:latin typeface="Arial"/>
              <a:ea typeface="Arial"/>
              <a:cs typeface="Arial"/>
              <a:sym typeface="Arial"/>
            </a:endParaRPr>
          </a:p>
        </p:txBody>
      </p:sp>
      <p:sp>
        <p:nvSpPr>
          <p:cNvPr id="1898" name="Google Shape;1898;p77"/>
          <p:cNvSpPr/>
          <p:nvPr/>
        </p:nvSpPr>
        <p:spPr>
          <a:xfrm>
            <a:off x="3208781" y="2134944"/>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Product and Charge </a:t>
            </a:r>
            <a:endParaRPr sz="1400" b="0" i="0" u="none" strike="noStrike" cap="none">
              <a:solidFill>
                <a:srgbClr val="000000"/>
              </a:solidFill>
              <a:latin typeface="Arial"/>
              <a:ea typeface="Arial"/>
              <a:cs typeface="Arial"/>
              <a:sym typeface="Arial"/>
            </a:endParaRPr>
          </a:p>
        </p:txBody>
      </p:sp>
      <p:sp>
        <p:nvSpPr>
          <p:cNvPr id="1899" name="Google Shape;1899;p77"/>
          <p:cNvSpPr/>
          <p:nvPr/>
        </p:nvSpPr>
        <p:spPr>
          <a:xfrm>
            <a:off x="3030179" y="2859334"/>
            <a:ext cx="2980203" cy="105635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8"/>
          <p:cNvSpPr txBox="1">
            <a:spLocks noGrp="1"/>
          </p:cNvSpPr>
          <p:nvPr>
            <p:ph type="title"/>
          </p:nvPr>
        </p:nvSpPr>
        <p:spPr>
          <a:xfrm>
            <a:off x="626410" y="135833"/>
            <a:ext cx="10895030" cy="75713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Domain Driven Design provides a means for Technology and Product to come together to design a solution around its business domain logic </a:t>
            </a:r>
            <a:endParaRPr/>
          </a:p>
        </p:txBody>
      </p:sp>
      <p:sp>
        <p:nvSpPr>
          <p:cNvPr id="177" name="Google Shape;177;p8"/>
          <p:cNvSpPr txBox="1">
            <a:spLocks noGrp="1"/>
          </p:cNvSpPr>
          <p:nvPr>
            <p:ph type="sldNum" idx="12"/>
          </p:nvPr>
        </p:nvSpPr>
        <p:spPr>
          <a:xfrm>
            <a:off x="8778240" y="618151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78" name="Google Shape;178;p8"/>
          <p:cNvSpPr/>
          <p:nvPr/>
        </p:nvSpPr>
        <p:spPr>
          <a:xfrm>
            <a:off x="509196" y="1277634"/>
            <a:ext cx="710820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Domain</a:t>
            </a:r>
            <a:r>
              <a:rPr lang="en-US" sz="2400" b="0" i="0" u="none" strike="noStrike" cap="none">
                <a:solidFill>
                  <a:schemeClr val="dk1"/>
                </a:solidFill>
                <a:latin typeface="Calibri"/>
                <a:ea typeface="Calibri"/>
                <a:cs typeface="Calibri"/>
                <a:sym typeface="Calibri"/>
              </a:rPr>
              <a:t> </a:t>
            </a:r>
            <a:r>
              <a:rPr lang="en-US" sz="2400" b="1" i="0" u="none" strike="noStrike" cap="none">
                <a:solidFill>
                  <a:schemeClr val="dk1"/>
                </a:solidFill>
                <a:latin typeface="Calibri"/>
                <a:ea typeface="Calibri"/>
                <a:cs typeface="Calibri"/>
                <a:sym typeface="Calibri"/>
              </a:rPr>
              <a:t>Driven Design </a:t>
            </a:r>
            <a:r>
              <a:rPr lang="en-US" sz="2400" b="0" i="0" u="none" strike="noStrike" cap="none">
                <a:solidFill>
                  <a:srgbClr val="000000"/>
                </a:solidFill>
                <a:latin typeface="Calibri"/>
                <a:ea typeface="Calibri"/>
                <a:cs typeface="Calibri"/>
                <a:sym typeface="Calibri"/>
              </a:rPr>
              <a:t>A Software Design approach that focuses the modelling, communication, and development on the core business domain logic of a solution</a:t>
            </a:r>
            <a:endParaRPr sz="1400" b="0" i="0" u="none" strike="noStrike" cap="none">
              <a:solidFill>
                <a:srgbClr val="000000"/>
              </a:solidFill>
              <a:latin typeface="Arial"/>
              <a:ea typeface="Arial"/>
              <a:cs typeface="Arial"/>
              <a:sym typeface="Arial"/>
            </a:endParaRPr>
          </a:p>
        </p:txBody>
      </p:sp>
      <p:sp>
        <p:nvSpPr>
          <p:cNvPr id="179" name="Google Shape;179;p8"/>
          <p:cNvSpPr/>
          <p:nvPr/>
        </p:nvSpPr>
        <p:spPr>
          <a:xfrm>
            <a:off x="583243" y="5593352"/>
            <a:ext cx="1089726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Calibri"/>
                <a:ea typeface="Calibri"/>
                <a:cs typeface="Calibri"/>
                <a:sym typeface="Calibri"/>
              </a:rPr>
              <a:t>Use Domain Driven Design to guide the design and build of your Microservice solution with agility and at scale</a:t>
            </a:r>
            <a:endParaRPr sz="1400" b="0" i="0" u="none" strike="noStrike" cap="none">
              <a:solidFill>
                <a:srgbClr val="000000"/>
              </a:solidFill>
              <a:latin typeface="Arial"/>
              <a:ea typeface="Arial"/>
              <a:cs typeface="Arial"/>
              <a:sym typeface="Arial"/>
            </a:endParaRPr>
          </a:p>
        </p:txBody>
      </p:sp>
      <p:grpSp>
        <p:nvGrpSpPr>
          <p:cNvPr id="180" name="Google Shape;180;p8"/>
          <p:cNvGrpSpPr/>
          <p:nvPr/>
        </p:nvGrpSpPr>
        <p:grpSpPr>
          <a:xfrm>
            <a:off x="7698252" y="1164051"/>
            <a:ext cx="3618909" cy="1655395"/>
            <a:chOff x="8148059" y="3999905"/>
            <a:chExt cx="3618909" cy="1655395"/>
          </a:xfrm>
        </p:grpSpPr>
        <p:sp>
          <p:nvSpPr>
            <p:cNvPr id="181" name="Google Shape;181;p8"/>
            <p:cNvSpPr/>
            <p:nvPr/>
          </p:nvSpPr>
          <p:spPr>
            <a:xfrm>
              <a:off x="8610873" y="4507655"/>
              <a:ext cx="572356" cy="315058"/>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 name="Google Shape;182;p8"/>
            <p:cNvSpPr/>
            <p:nvPr/>
          </p:nvSpPr>
          <p:spPr>
            <a:xfrm>
              <a:off x="9348799" y="4503658"/>
              <a:ext cx="572356" cy="315058"/>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3" name="Google Shape;183;p8"/>
            <p:cNvSpPr/>
            <p:nvPr/>
          </p:nvSpPr>
          <p:spPr>
            <a:xfrm>
              <a:off x="8616697" y="5033660"/>
              <a:ext cx="572356" cy="315058"/>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84" name="Google Shape;184;p8"/>
            <p:cNvCxnSpPr>
              <a:stCxn id="182" idx="2"/>
            </p:cNvCxnSpPr>
            <p:nvPr/>
          </p:nvCxnSpPr>
          <p:spPr>
            <a:xfrm rot="5400000">
              <a:off x="9222927" y="4802366"/>
              <a:ext cx="395700" cy="428400"/>
            </a:xfrm>
            <a:prstGeom prst="bentConnector2">
              <a:avLst/>
            </a:prstGeom>
            <a:noFill/>
            <a:ln w="19050" cap="flat" cmpd="sng">
              <a:solidFill>
                <a:schemeClr val="dk1"/>
              </a:solidFill>
              <a:prstDash val="solid"/>
              <a:miter lim="800000"/>
              <a:headEnd type="none" w="sm" len="sm"/>
              <a:tailEnd type="none" w="sm" len="sm"/>
            </a:ln>
          </p:spPr>
        </p:cxnSp>
        <p:cxnSp>
          <p:nvCxnSpPr>
            <p:cNvPr id="185" name="Google Shape;185;p8"/>
            <p:cNvCxnSpPr>
              <a:stCxn id="182" idx="1"/>
              <a:endCxn id="181" idx="3"/>
            </p:cNvCxnSpPr>
            <p:nvPr/>
          </p:nvCxnSpPr>
          <p:spPr>
            <a:xfrm flipH="1">
              <a:off x="9183199" y="4661187"/>
              <a:ext cx="165600" cy="3900"/>
            </a:xfrm>
            <a:prstGeom prst="straightConnector1">
              <a:avLst/>
            </a:prstGeom>
            <a:noFill/>
            <a:ln w="19050" cap="flat" cmpd="sng">
              <a:solidFill>
                <a:schemeClr val="dk1"/>
              </a:solidFill>
              <a:prstDash val="solid"/>
              <a:miter lim="800000"/>
              <a:headEnd type="none" w="sm" len="sm"/>
              <a:tailEnd type="none" w="sm" len="sm"/>
            </a:ln>
          </p:spPr>
        </p:cxnSp>
        <p:sp>
          <p:nvSpPr>
            <p:cNvPr id="186" name="Google Shape;186;p8"/>
            <p:cNvSpPr/>
            <p:nvPr/>
          </p:nvSpPr>
          <p:spPr>
            <a:xfrm>
              <a:off x="9991524" y="4515456"/>
              <a:ext cx="572356" cy="315058"/>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8"/>
            <p:cNvSpPr/>
            <p:nvPr/>
          </p:nvSpPr>
          <p:spPr>
            <a:xfrm>
              <a:off x="11077398" y="4534479"/>
              <a:ext cx="572356" cy="315058"/>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p8"/>
            <p:cNvSpPr/>
            <p:nvPr/>
          </p:nvSpPr>
          <p:spPr>
            <a:xfrm>
              <a:off x="10607386" y="5047008"/>
              <a:ext cx="572356" cy="315058"/>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89" name="Google Shape;189;p8"/>
            <p:cNvCxnSpPr>
              <a:stCxn id="187" idx="2"/>
              <a:endCxn id="188" idx="3"/>
            </p:cNvCxnSpPr>
            <p:nvPr/>
          </p:nvCxnSpPr>
          <p:spPr>
            <a:xfrm rot="5400000">
              <a:off x="11094176" y="4935037"/>
              <a:ext cx="354900" cy="183900"/>
            </a:xfrm>
            <a:prstGeom prst="bentConnector2">
              <a:avLst/>
            </a:prstGeom>
            <a:noFill/>
            <a:ln w="19050" cap="flat" cmpd="sng">
              <a:solidFill>
                <a:schemeClr val="dk1"/>
              </a:solidFill>
              <a:prstDash val="solid"/>
              <a:miter lim="800000"/>
              <a:headEnd type="none" w="sm" len="sm"/>
              <a:tailEnd type="none" w="sm" len="sm"/>
            </a:ln>
          </p:spPr>
        </p:cxnSp>
        <p:cxnSp>
          <p:nvCxnSpPr>
            <p:cNvPr id="190" name="Google Shape;190;p8"/>
            <p:cNvCxnSpPr>
              <a:stCxn id="187" idx="0"/>
              <a:endCxn id="186" idx="0"/>
            </p:cNvCxnSpPr>
            <p:nvPr/>
          </p:nvCxnSpPr>
          <p:spPr>
            <a:xfrm rot="5400000" flipH="1">
              <a:off x="10811126" y="3982029"/>
              <a:ext cx="18900" cy="1086000"/>
            </a:xfrm>
            <a:prstGeom prst="bentConnector3">
              <a:avLst>
                <a:gd name="adj1" fmla="val -43614836"/>
              </a:avLst>
            </a:prstGeom>
            <a:noFill/>
            <a:ln w="19050" cap="flat" cmpd="sng">
              <a:solidFill>
                <a:schemeClr val="dk1"/>
              </a:solidFill>
              <a:prstDash val="solid"/>
              <a:miter lim="800000"/>
              <a:headEnd type="none" w="sm" len="sm"/>
              <a:tailEnd type="none" w="sm" len="sm"/>
            </a:ln>
          </p:spPr>
        </p:cxnSp>
        <p:sp>
          <p:nvSpPr>
            <p:cNvPr id="191" name="Google Shape;191;p8"/>
            <p:cNvSpPr/>
            <p:nvPr/>
          </p:nvSpPr>
          <p:spPr>
            <a:xfrm>
              <a:off x="8148059" y="3999905"/>
              <a:ext cx="1808207" cy="1614626"/>
            </a:xfrm>
            <a:prstGeom prst="ellipse">
              <a:avLst/>
            </a:prstGeom>
            <a:noFill/>
            <a:ln w="2857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8"/>
            <p:cNvSpPr/>
            <p:nvPr/>
          </p:nvSpPr>
          <p:spPr>
            <a:xfrm>
              <a:off x="9958762" y="4040674"/>
              <a:ext cx="1808207" cy="1614626"/>
            </a:xfrm>
            <a:prstGeom prst="ellipse">
              <a:avLst/>
            </a:prstGeom>
            <a:noFill/>
            <a:ln w="2857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 name="Google Shape;193;p8"/>
            <p:cNvSpPr/>
            <p:nvPr/>
          </p:nvSpPr>
          <p:spPr>
            <a:xfrm>
              <a:off x="8611844" y="4118406"/>
              <a:ext cx="572356" cy="315058"/>
            </a:xfrm>
            <a:prstGeom prst="roundRect">
              <a:avLst>
                <a:gd name="adj" fmla="val 16667"/>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94" name="Google Shape;194;p8"/>
            <p:cNvCxnSpPr>
              <a:stCxn id="181" idx="0"/>
              <a:endCxn id="193" idx="2"/>
            </p:cNvCxnSpPr>
            <p:nvPr/>
          </p:nvCxnSpPr>
          <p:spPr>
            <a:xfrm rot="10800000" flipH="1">
              <a:off x="8897051" y="4433555"/>
              <a:ext cx="900" cy="74100"/>
            </a:xfrm>
            <a:prstGeom prst="straightConnector1">
              <a:avLst/>
            </a:prstGeom>
            <a:noFill/>
            <a:ln w="19050" cap="flat" cmpd="sng">
              <a:solidFill>
                <a:schemeClr val="dk1"/>
              </a:solidFill>
              <a:prstDash val="solid"/>
              <a:miter lim="800000"/>
              <a:headEnd type="none" w="sm" len="sm"/>
              <a:tailEnd type="none" w="sm" len="sm"/>
            </a:ln>
          </p:spPr>
        </p:cxnSp>
        <p:sp>
          <p:nvSpPr>
            <p:cNvPr id="195" name="Google Shape;195;p8"/>
            <p:cNvSpPr/>
            <p:nvPr/>
          </p:nvSpPr>
          <p:spPr>
            <a:xfrm>
              <a:off x="9875651" y="4591083"/>
              <a:ext cx="166222" cy="163505"/>
            </a:xfrm>
            <a:prstGeom prst="ellipse">
              <a:avLst/>
            </a:prstGeom>
            <a:solidFill>
              <a:schemeClr val="dk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96" name="Google Shape;196;p8"/>
          <p:cNvSpPr/>
          <p:nvPr/>
        </p:nvSpPr>
        <p:spPr>
          <a:xfrm>
            <a:off x="495928" y="2952688"/>
            <a:ext cx="11071899" cy="263144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Product Analysts </a:t>
            </a:r>
            <a:r>
              <a:rPr lang="en-US" sz="2400" b="0" i="0" u="none" strike="noStrike" cap="none">
                <a:solidFill>
                  <a:schemeClr val="dk1"/>
                </a:solidFill>
                <a:latin typeface="Calibri"/>
                <a:ea typeface="Calibri"/>
                <a:cs typeface="Calibri"/>
                <a:sym typeface="Calibri"/>
              </a:rPr>
              <a:t>extend structured story definition techniques to explore, capture, and model domain details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Technology </a:t>
            </a:r>
            <a:r>
              <a:rPr lang="en-US" sz="2400" b="0" i="0" u="none" strike="noStrike" cap="none">
                <a:solidFill>
                  <a:srgbClr val="000000"/>
                </a:solidFill>
                <a:latin typeface="Calibri"/>
                <a:ea typeface="Calibri"/>
                <a:cs typeface="Calibri"/>
                <a:sym typeface="Calibri"/>
              </a:rPr>
              <a:t>leverage</a:t>
            </a:r>
            <a:r>
              <a:rPr lang="en-US" sz="2400" b="1" i="0" u="none" strike="noStrike" cap="none">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service and object oriented design to refines domain models and incorporate domain concepts directly into code with a minimum of translation.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Product Owners  </a:t>
            </a:r>
            <a:r>
              <a:rPr lang="en-US" sz="2400" b="0" i="0" u="none" strike="noStrike" cap="none">
                <a:solidFill>
                  <a:srgbClr val="000000"/>
                </a:solidFill>
                <a:latin typeface="Calibri"/>
                <a:ea typeface="Calibri"/>
                <a:cs typeface="Calibri"/>
                <a:sym typeface="Calibri"/>
              </a:rPr>
              <a:t>provide domain subject matter expertise to design and validate that our domain logic reflect the business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78"/>
          <p:cNvSpPr txBox="1"/>
          <p:nvPr/>
        </p:nvSpPr>
        <p:spPr>
          <a:xfrm>
            <a:off x="471586" y="144966"/>
            <a:ext cx="11565589" cy="991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The objective of story grooming is to a shared team </a:t>
            </a:r>
            <a:r>
              <a:rPr lang="en-US" sz="3600" b="1" i="0" u="none" strike="noStrike" cap="none">
                <a:solidFill>
                  <a:srgbClr val="000000"/>
                </a:solidFill>
                <a:latin typeface="Calibri"/>
                <a:ea typeface="Calibri"/>
                <a:cs typeface="Calibri"/>
                <a:sym typeface="Calibri"/>
              </a:rPr>
              <a:t>understanding for the next burst of value creation</a:t>
            </a:r>
            <a:r>
              <a:rPr lang="en-US" sz="3600" b="1" i="0" u="none" strike="noStrike" cap="none">
                <a:solidFill>
                  <a:srgbClr val="3E4043"/>
                </a:solidFill>
                <a:latin typeface="Calibri"/>
                <a:ea typeface="Calibri"/>
                <a:cs typeface="Calibri"/>
                <a:sym typeface="Calibri"/>
              </a:rPr>
              <a:t> </a:t>
            </a:r>
            <a:endParaRPr sz="2800" b="0" i="0" u="none" strike="noStrike" cap="none">
              <a:solidFill>
                <a:srgbClr val="000000"/>
              </a:solidFill>
              <a:latin typeface="Calibri"/>
              <a:ea typeface="Calibri"/>
              <a:cs typeface="Calibri"/>
              <a:sym typeface="Calibri"/>
            </a:endParaRPr>
          </a:p>
        </p:txBody>
      </p:sp>
      <p:grpSp>
        <p:nvGrpSpPr>
          <p:cNvPr id="1905" name="Google Shape;1905;p78"/>
          <p:cNvGrpSpPr/>
          <p:nvPr/>
        </p:nvGrpSpPr>
        <p:grpSpPr>
          <a:xfrm>
            <a:off x="630183" y="1191124"/>
            <a:ext cx="491188" cy="4921000"/>
            <a:chOff x="630183" y="936336"/>
            <a:chExt cx="491188" cy="4921000"/>
          </a:xfrm>
        </p:grpSpPr>
        <p:cxnSp>
          <p:nvCxnSpPr>
            <p:cNvPr id="1906" name="Google Shape;1906;p78"/>
            <p:cNvCxnSpPr/>
            <p:nvPr/>
          </p:nvCxnSpPr>
          <p:spPr>
            <a:xfrm>
              <a:off x="1121371" y="936336"/>
              <a:ext cx="0" cy="4921000"/>
            </a:xfrm>
            <a:prstGeom prst="straightConnector1">
              <a:avLst/>
            </a:prstGeom>
            <a:noFill/>
            <a:ln w="9525" cap="flat" cmpd="sng">
              <a:solidFill>
                <a:schemeClr val="accent1"/>
              </a:solidFill>
              <a:prstDash val="solid"/>
              <a:miter lim="800000"/>
              <a:headEnd type="none" w="sm" len="sm"/>
              <a:tailEnd type="none" w="sm" len="sm"/>
            </a:ln>
          </p:spPr>
        </p:cxnSp>
        <p:sp>
          <p:nvSpPr>
            <p:cNvPr id="1907" name="Google Shape;1907;p78"/>
            <p:cNvSpPr/>
            <p:nvPr/>
          </p:nvSpPr>
          <p:spPr>
            <a:xfrm>
              <a:off x="630183" y="2955408"/>
              <a:ext cx="410166" cy="410166"/>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Story</a:t>
              </a:r>
              <a:endParaRPr sz="1400" b="0" i="0" u="none" strike="noStrike" cap="none">
                <a:solidFill>
                  <a:srgbClr val="000000"/>
                </a:solidFill>
                <a:latin typeface="Arial"/>
                <a:ea typeface="Arial"/>
                <a:cs typeface="Arial"/>
                <a:sym typeface="Arial"/>
              </a:endParaRPr>
            </a:p>
          </p:txBody>
        </p:sp>
        <p:sp>
          <p:nvSpPr>
            <p:cNvPr id="1908" name="Google Shape;1908;p78"/>
            <p:cNvSpPr/>
            <p:nvPr/>
          </p:nvSpPr>
          <p:spPr>
            <a:xfrm>
              <a:off x="630183" y="2052623"/>
              <a:ext cx="410166" cy="410166"/>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Feature</a:t>
              </a:r>
              <a:endParaRPr sz="1400" b="0" i="0" u="none" strike="noStrike" cap="none">
                <a:solidFill>
                  <a:srgbClr val="000000"/>
                </a:solidFill>
                <a:latin typeface="Arial"/>
                <a:ea typeface="Arial"/>
                <a:cs typeface="Arial"/>
                <a:sym typeface="Arial"/>
              </a:endParaRPr>
            </a:p>
          </p:txBody>
        </p:sp>
        <p:sp>
          <p:nvSpPr>
            <p:cNvPr id="1909" name="Google Shape;1909;p78"/>
            <p:cNvSpPr/>
            <p:nvPr/>
          </p:nvSpPr>
          <p:spPr>
            <a:xfrm>
              <a:off x="630183" y="1170474"/>
              <a:ext cx="410166" cy="410166"/>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Calibri"/>
                  <a:ea typeface="Calibri"/>
                  <a:cs typeface="Calibri"/>
                  <a:sym typeface="Calibri"/>
                </a:rPr>
                <a:t>Persona</a:t>
              </a:r>
              <a:endParaRPr sz="1400" b="0" i="0" u="none" strike="noStrike" cap="none">
                <a:solidFill>
                  <a:srgbClr val="000000"/>
                </a:solidFill>
                <a:latin typeface="Arial"/>
                <a:ea typeface="Arial"/>
                <a:cs typeface="Arial"/>
                <a:sym typeface="Arial"/>
              </a:endParaRPr>
            </a:p>
          </p:txBody>
        </p:sp>
        <p:sp>
          <p:nvSpPr>
            <p:cNvPr id="1910" name="Google Shape;1910;p78"/>
            <p:cNvSpPr/>
            <p:nvPr/>
          </p:nvSpPr>
          <p:spPr>
            <a:xfrm>
              <a:off x="707380" y="1686239"/>
              <a:ext cx="255772" cy="255772"/>
            </a:xfrm>
            <a:prstGeom prst="rect">
              <a:avLst/>
            </a:prstGeom>
            <a:noFill/>
            <a:ln w="12700" cap="flat" cmpd="sng">
              <a:solidFill>
                <a:srgbClr val="7F7F7F"/>
              </a:solidFill>
              <a:prstDash val="dash"/>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7F7F7F"/>
                  </a:solidFill>
                  <a:latin typeface="Calibri"/>
                  <a:ea typeface="Calibri"/>
                  <a:cs typeface="Calibri"/>
                  <a:sym typeface="Calibri"/>
                </a:rPr>
                <a:t>Epic</a:t>
              </a:r>
              <a:endParaRPr sz="800" b="0" i="0" u="none" strike="noStrike" cap="none">
                <a:solidFill>
                  <a:srgbClr val="7F7F7F"/>
                </a:solidFill>
                <a:latin typeface="Calibri"/>
                <a:ea typeface="Calibri"/>
                <a:cs typeface="Calibri"/>
                <a:sym typeface="Calibri"/>
              </a:endParaRPr>
            </a:p>
          </p:txBody>
        </p:sp>
      </p:grpSp>
      <p:sp>
        <p:nvSpPr>
          <p:cNvPr id="1911" name="Google Shape;1911;p78"/>
          <p:cNvSpPr txBox="1"/>
          <p:nvPr/>
        </p:nvSpPr>
        <p:spPr>
          <a:xfrm>
            <a:off x="1191143" y="3976075"/>
            <a:ext cx="3203252" cy="2246769"/>
          </a:xfrm>
          <a:prstGeom prst="rect">
            <a:avLst/>
          </a:prstGeom>
          <a:solidFill>
            <a:schemeClr val="lt1"/>
          </a:solid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Calibri"/>
                <a:ea typeface="Calibri"/>
                <a:cs typeface="Calibri"/>
                <a:sym typeface="Calibri"/>
              </a:rPr>
              <a:t>When</a:t>
            </a:r>
            <a:r>
              <a:rPr lang="en-US" sz="1400" b="0" i="0" u="none" strike="noStrike" cap="none">
                <a:solidFill>
                  <a:srgbClr val="000000"/>
                </a:solidFill>
                <a:latin typeface="Calibri"/>
                <a:ea typeface="Calibri"/>
                <a:cs typeface="Calibri"/>
                <a:sym typeface="Calibri"/>
              </a:rPr>
              <a:t> a Customer signs up to use a </a:t>
            </a:r>
            <a:r>
              <a:rPr lang="en-US" sz="1400" b="1" i="0" u="none" strike="noStrike" cap="none">
                <a:solidFill>
                  <a:srgbClr val="000000"/>
                </a:solidFill>
                <a:latin typeface="Calibri"/>
                <a:ea typeface="Calibri"/>
                <a:cs typeface="Calibri"/>
                <a:sym typeface="Calibri"/>
              </a:rPr>
              <a:t>Product</a:t>
            </a: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Calibri"/>
                <a:ea typeface="Calibri"/>
                <a:cs typeface="Calibri"/>
                <a:sym typeface="Calibri"/>
              </a:rPr>
              <a:t>Then</a:t>
            </a:r>
            <a:r>
              <a:rPr lang="en-US" sz="1400" b="0" i="0" u="none" strike="noStrike" cap="none">
                <a:solidFill>
                  <a:srgbClr val="000000"/>
                </a:solidFill>
                <a:latin typeface="Calibri"/>
                <a:ea typeface="Calibri"/>
                <a:cs typeface="Calibri"/>
                <a:sym typeface="Calibri"/>
              </a:rPr>
              <a:t> </a:t>
            </a:r>
            <a:r>
              <a:rPr lang="en-US" sz="1400" b="1" i="0" u="none" strike="noStrike" cap="none">
                <a:solidFill>
                  <a:srgbClr val="000000"/>
                </a:solidFill>
                <a:latin typeface="Calibri"/>
                <a:ea typeface="Calibri"/>
                <a:cs typeface="Calibri"/>
                <a:sym typeface="Calibri"/>
              </a:rPr>
              <a:t>a Product Agreement </a:t>
            </a:r>
            <a:r>
              <a:rPr lang="en-US" sz="1400" b="0" i="0" u="none" strike="noStrike" cap="none">
                <a:solidFill>
                  <a:srgbClr val="000000"/>
                </a:solidFill>
                <a:latin typeface="Calibri"/>
                <a:ea typeface="Calibri"/>
                <a:cs typeface="Calibri"/>
                <a:sym typeface="Calibri"/>
              </a:rPr>
              <a:t>is created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And </a:t>
            </a:r>
            <a:r>
              <a:rPr lang="en-US" sz="1400" b="0" i="0" u="none" strike="noStrike" cap="none">
                <a:solidFill>
                  <a:srgbClr val="000000"/>
                </a:solidFill>
                <a:latin typeface="Calibri"/>
                <a:ea typeface="Calibri"/>
                <a:cs typeface="Calibri"/>
                <a:sym typeface="Calibri"/>
              </a:rPr>
              <a:t> the </a:t>
            </a:r>
            <a:r>
              <a:rPr lang="en-US" sz="1400" b="1" i="0" u="none" strike="noStrike" cap="none">
                <a:solidFill>
                  <a:srgbClr val="000000"/>
                </a:solidFill>
                <a:latin typeface="Calibri"/>
                <a:ea typeface="Calibri"/>
                <a:cs typeface="Calibri"/>
                <a:sym typeface="Calibri"/>
              </a:rPr>
              <a:t>Product </a:t>
            </a:r>
            <a:r>
              <a:rPr lang="en-US" sz="1400" b="0" i="0" u="none" strike="noStrike" cap="none">
                <a:solidFill>
                  <a:srgbClr val="000000"/>
                </a:solidFill>
                <a:latin typeface="Calibri"/>
                <a:ea typeface="Calibri"/>
                <a:cs typeface="Calibri"/>
                <a:sym typeface="Calibri"/>
              </a:rPr>
              <a:t>is activated for that </a:t>
            </a:r>
            <a:r>
              <a:rPr lang="en-US" sz="1400" b="1" i="0" u="none" strike="noStrike" cap="none">
                <a:solidFill>
                  <a:srgbClr val="000000"/>
                </a:solidFill>
                <a:latin typeface="Calibri"/>
                <a:ea typeface="Calibri"/>
                <a:cs typeface="Calibri"/>
                <a:sym typeface="Calibri"/>
              </a:rPr>
              <a:t>Customer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endParaRPr sz="1400" b="1" i="0"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When</a:t>
            </a:r>
            <a:r>
              <a:rPr lang="en-US" sz="1400" b="0" i="0" u="none" strike="noStrike" cap="none">
                <a:solidFill>
                  <a:srgbClr val="000000"/>
                </a:solidFill>
                <a:latin typeface="Calibri"/>
                <a:ea typeface="Calibri"/>
                <a:cs typeface="Calibri"/>
                <a:sym typeface="Calibri"/>
              </a:rPr>
              <a:t> the </a:t>
            </a:r>
            <a:r>
              <a:rPr lang="en-US" sz="1400" b="1" i="0" u="none" strike="noStrike" cap="none">
                <a:solidFill>
                  <a:srgbClr val="000000"/>
                </a:solidFill>
                <a:latin typeface="Calibri"/>
                <a:ea typeface="Calibri"/>
                <a:cs typeface="Calibri"/>
                <a:sym typeface="Calibri"/>
              </a:rPr>
              <a:t>Product </a:t>
            </a:r>
            <a:r>
              <a:rPr lang="en-US" sz="1400" b="0" i="0" u="none" strike="noStrike" cap="none">
                <a:solidFill>
                  <a:srgbClr val="000000"/>
                </a:solidFill>
                <a:latin typeface="Calibri"/>
                <a:ea typeface="Calibri"/>
                <a:cs typeface="Calibri"/>
                <a:sym typeface="Calibri"/>
              </a:rPr>
              <a:t>is activated for the </a:t>
            </a:r>
            <a:r>
              <a:rPr lang="en-US" sz="1400" b="1" i="0" u="none" strike="noStrike" cap="none">
                <a:solidFill>
                  <a:srgbClr val="000000"/>
                </a:solidFill>
                <a:latin typeface="Calibri"/>
                <a:ea typeface="Calibri"/>
                <a:cs typeface="Calibri"/>
                <a:sym typeface="Calibri"/>
              </a:rPr>
              <a:t>Customer</a:t>
            </a: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Then </a:t>
            </a:r>
            <a:r>
              <a:rPr lang="en-US" sz="1400" b="0" i="0" u="none" strike="noStrike" cap="none">
                <a:solidFill>
                  <a:srgbClr val="000000"/>
                </a:solidFill>
                <a:latin typeface="Calibri"/>
                <a:ea typeface="Calibri"/>
                <a:cs typeface="Calibri"/>
                <a:sym typeface="Calibri"/>
              </a:rPr>
              <a:t>associated </a:t>
            </a:r>
            <a:r>
              <a:rPr lang="en-US" sz="1400" b="1" i="0" u="none" strike="noStrike" cap="none">
                <a:solidFill>
                  <a:srgbClr val="000000"/>
                </a:solidFill>
                <a:latin typeface="Calibri"/>
                <a:ea typeface="Calibri"/>
                <a:cs typeface="Calibri"/>
                <a:sym typeface="Calibri"/>
              </a:rPr>
              <a:t>Chargeable Activity </a:t>
            </a:r>
            <a:r>
              <a:rPr lang="en-US" sz="1400" b="0" i="0" u="none" strike="noStrike" cap="none">
                <a:solidFill>
                  <a:srgbClr val="000000"/>
                </a:solidFill>
                <a:latin typeface="Calibri"/>
                <a:ea typeface="Calibri"/>
                <a:cs typeface="Calibri"/>
                <a:sym typeface="Calibri"/>
              </a:rPr>
              <a:t>for that </a:t>
            </a:r>
            <a:r>
              <a:rPr lang="en-US" sz="1400" b="1" i="0" u="none" strike="noStrike" cap="none">
                <a:solidFill>
                  <a:srgbClr val="000000"/>
                </a:solidFill>
                <a:latin typeface="Calibri"/>
                <a:ea typeface="Calibri"/>
                <a:cs typeface="Calibri"/>
                <a:sym typeface="Calibri"/>
              </a:rPr>
              <a:t>Customer </a:t>
            </a:r>
            <a:r>
              <a:rPr lang="en-US" sz="1400" b="0" i="0" u="none" strike="noStrike" cap="none">
                <a:solidFill>
                  <a:srgbClr val="000000"/>
                </a:solidFill>
                <a:latin typeface="Calibri"/>
                <a:ea typeface="Calibri"/>
                <a:cs typeface="Calibri"/>
                <a:sym typeface="Calibri"/>
              </a:rPr>
              <a:t>will flagged to be tracked</a:t>
            </a:r>
            <a:endParaRPr sz="1400" b="1" i="0" u="none" strike="noStrike" cap="none">
              <a:solidFill>
                <a:srgbClr val="000000"/>
              </a:solidFill>
              <a:latin typeface="Calibri"/>
              <a:ea typeface="Calibri"/>
              <a:cs typeface="Calibri"/>
              <a:sym typeface="Calibri"/>
            </a:endParaRPr>
          </a:p>
        </p:txBody>
      </p:sp>
      <p:sp>
        <p:nvSpPr>
          <p:cNvPr id="1912" name="Google Shape;1912;p78"/>
          <p:cNvSpPr/>
          <p:nvPr/>
        </p:nvSpPr>
        <p:spPr>
          <a:xfrm>
            <a:off x="4507168" y="3976075"/>
            <a:ext cx="3373111" cy="1092607"/>
          </a:xfrm>
          <a:prstGeom prst="rect">
            <a:avLst/>
          </a:prstGeom>
          <a:noFill/>
          <a:ln>
            <a:noFill/>
          </a:ln>
        </p:spPr>
        <p:txBody>
          <a:bodyPr spcFirstLastPara="1" wrap="square" lIns="91425" tIns="45700" rIns="91425" bIns="45700" anchor="t" anchorCtr="0">
            <a:spAutoFit/>
          </a:bodyPr>
          <a:lstStyle/>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When </a:t>
            </a:r>
            <a:r>
              <a:rPr lang="en-US" sz="1400" b="0" i="0" u="none" strike="noStrike" cap="none">
                <a:solidFill>
                  <a:srgbClr val="000000"/>
                </a:solidFill>
                <a:latin typeface="Calibri"/>
                <a:ea typeface="Calibri"/>
                <a:cs typeface="Calibri"/>
                <a:sym typeface="Calibri"/>
              </a:rPr>
              <a:t>a</a:t>
            </a:r>
            <a:r>
              <a:rPr lang="en-US" sz="1400" b="0" i="1" u="none" strike="noStrike" cap="none">
                <a:solidFill>
                  <a:srgbClr val="000000"/>
                </a:solidFill>
                <a:latin typeface="Calibri"/>
                <a:ea typeface="Calibri"/>
                <a:cs typeface="Calibri"/>
                <a:sym typeface="Calibri"/>
              </a:rPr>
              <a:t> </a:t>
            </a:r>
            <a:r>
              <a:rPr lang="en-US" sz="1400" b="1" i="0" u="none" strike="noStrike" cap="none">
                <a:solidFill>
                  <a:srgbClr val="000000"/>
                </a:solidFill>
                <a:latin typeface="Calibri"/>
                <a:ea typeface="Calibri"/>
                <a:cs typeface="Calibri"/>
                <a:sym typeface="Calibri"/>
              </a:rPr>
              <a:t>Customer</a:t>
            </a:r>
            <a:r>
              <a:rPr lang="en-US" sz="1400" b="0" i="1" u="none" strike="noStrike" cap="none">
                <a:solidFill>
                  <a:srgbClr val="000000"/>
                </a:solidFill>
                <a:latin typeface="Calibri"/>
                <a:ea typeface="Calibri"/>
                <a:cs typeface="Calibri"/>
                <a:sym typeface="Calibri"/>
              </a:rPr>
              <a:t> </a:t>
            </a:r>
            <a:r>
              <a:rPr lang="en-US" sz="1400" b="0" i="0" u="none" strike="noStrike" cap="none">
                <a:solidFill>
                  <a:srgbClr val="000000"/>
                </a:solidFill>
                <a:latin typeface="Calibri"/>
                <a:ea typeface="Calibri"/>
                <a:cs typeface="Calibri"/>
                <a:sym typeface="Calibri"/>
              </a:rPr>
              <a:t>conducts </a:t>
            </a:r>
            <a:r>
              <a:rPr lang="en-US" sz="1400" b="1" i="0" u="none" strike="noStrike" cap="none">
                <a:solidFill>
                  <a:srgbClr val="000000"/>
                </a:solidFill>
                <a:latin typeface="Calibri"/>
                <a:ea typeface="Calibri"/>
                <a:cs typeface="Calibri"/>
                <a:sym typeface="Calibri"/>
              </a:rPr>
              <a:t>Chargeable Activity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Then </a:t>
            </a:r>
            <a:r>
              <a:rPr lang="en-US" sz="1400" b="0" i="0" u="none" strike="noStrike" cap="none">
                <a:solidFill>
                  <a:srgbClr val="000000"/>
                </a:solidFill>
                <a:latin typeface="Calibri"/>
                <a:ea typeface="Calibri"/>
                <a:cs typeface="Calibri"/>
                <a:sym typeface="Calibri"/>
              </a:rPr>
              <a:t>that </a:t>
            </a:r>
            <a:r>
              <a:rPr lang="en-US" sz="1400" b="1" i="0" u="none" strike="noStrike" cap="none">
                <a:solidFill>
                  <a:srgbClr val="000000"/>
                </a:solidFill>
                <a:latin typeface="Calibri"/>
                <a:ea typeface="Calibri"/>
                <a:cs typeface="Calibri"/>
                <a:sym typeface="Calibri"/>
              </a:rPr>
              <a:t>Chargeable Activity </a:t>
            </a:r>
            <a:r>
              <a:rPr lang="en-US" sz="1400" b="0" i="0" u="none" strike="noStrike" cap="none">
                <a:solidFill>
                  <a:srgbClr val="000000"/>
                </a:solidFill>
                <a:latin typeface="Calibri"/>
                <a:ea typeface="Calibri"/>
                <a:cs typeface="Calibri"/>
                <a:sym typeface="Calibri"/>
              </a:rPr>
              <a:t>will be tracked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endParaRPr sz="900" b="0" i="1" u="none" strike="noStrike" cap="none">
              <a:solidFill>
                <a:srgbClr val="000000"/>
              </a:solidFill>
              <a:latin typeface="Calibri"/>
              <a:ea typeface="Calibri"/>
              <a:cs typeface="Calibri"/>
              <a:sym typeface="Calibri"/>
            </a:endParaRPr>
          </a:p>
        </p:txBody>
      </p:sp>
      <p:sp>
        <p:nvSpPr>
          <p:cNvPr id="1913" name="Google Shape;1913;p78"/>
          <p:cNvSpPr/>
          <p:nvPr/>
        </p:nvSpPr>
        <p:spPr>
          <a:xfrm>
            <a:off x="8546832" y="3976075"/>
            <a:ext cx="3621401" cy="738664"/>
          </a:xfrm>
          <a:prstGeom prst="rect">
            <a:avLst/>
          </a:prstGeom>
          <a:noFill/>
          <a:ln>
            <a:noFill/>
          </a:ln>
        </p:spPr>
        <p:txBody>
          <a:bodyPr spcFirstLastPara="1" wrap="square" lIns="91425" tIns="45700" rIns="91425" bIns="45700" anchor="t" anchorCtr="0">
            <a:spAutoFit/>
          </a:bodyPr>
          <a:lstStyle/>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When </a:t>
            </a:r>
            <a:r>
              <a:rPr lang="en-US" sz="1400" b="0" i="0" u="none" strike="noStrike" cap="none">
                <a:solidFill>
                  <a:srgbClr val="000000"/>
                </a:solidFill>
                <a:latin typeface="Calibri"/>
                <a:ea typeface="Calibri"/>
                <a:cs typeface="Calibri"/>
                <a:sym typeface="Calibri"/>
              </a:rPr>
              <a:t>a Billing Period is completed</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Then </a:t>
            </a:r>
            <a:r>
              <a:rPr lang="en-US" sz="1400" b="0" i="0" u="none" strike="noStrike" cap="none">
                <a:solidFill>
                  <a:srgbClr val="000000"/>
                </a:solidFill>
                <a:latin typeface="Calibri"/>
                <a:ea typeface="Calibri"/>
                <a:cs typeface="Calibri"/>
                <a:sym typeface="Calibri"/>
              </a:rPr>
              <a:t>a </a:t>
            </a:r>
            <a:r>
              <a:rPr lang="en-US" sz="1400" b="1" i="0" u="none" strike="noStrike" cap="none">
                <a:solidFill>
                  <a:srgbClr val="000000"/>
                </a:solidFill>
                <a:latin typeface="Calibri"/>
                <a:ea typeface="Calibri"/>
                <a:cs typeface="Calibri"/>
                <a:sym typeface="Calibri"/>
              </a:rPr>
              <a:t>Customer</a:t>
            </a:r>
            <a:r>
              <a:rPr lang="en-US" sz="1400" b="0" i="1" u="none" strike="noStrike" cap="none">
                <a:solidFill>
                  <a:srgbClr val="000000"/>
                </a:solidFill>
                <a:latin typeface="Calibri"/>
                <a:ea typeface="Calibri"/>
                <a:cs typeface="Calibri"/>
                <a:sym typeface="Calibri"/>
              </a:rPr>
              <a:t> </a:t>
            </a:r>
            <a:r>
              <a:rPr lang="en-US" sz="1400" b="1" i="0" u="none" strike="noStrike" cap="none">
                <a:solidFill>
                  <a:srgbClr val="000000"/>
                </a:solidFill>
                <a:latin typeface="Calibri"/>
                <a:ea typeface="Calibri"/>
                <a:cs typeface="Calibri"/>
                <a:sym typeface="Calibri"/>
              </a:rPr>
              <a:t>Bill </a:t>
            </a:r>
            <a:r>
              <a:rPr lang="en-US" sz="1400" b="0" i="0" u="none" strike="noStrike" cap="none">
                <a:solidFill>
                  <a:srgbClr val="000000"/>
                </a:solidFill>
                <a:latin typeface="Calibri"/>
                <a:ea typeface="Calibri"/>
                <a:cs typeface="Calibri"/>
                <a:sym typeface="Calibri"/>
              </a:rPr>
              <a:t>will be generated for all relevant</a:t>
            </a:r>
            <a:r>
              <a:rPr lang="en-US" sz="1400" b="0" i="1" u="none" strike="noStrike" cap="none">
                <a:solidFill>
                  <a:srgbClr val="000000"/>
                </a:solidFill>
                <a:latin typeface="Calibri"/>
                <a:ea typeface="Calibri"/>
                <a:cs typeface="Calibri"/>
                <a:sym typeface="Calibri"/>
              </a:rPr>
              <a:t> </a:t>
            </a:r>
            <a:r>
              <a:rPr lang="en-US" sz="1400" b="1" i="0" u="none" strike="noStrike" cap="none">
                <a:solidFill>
                  <a:srgbClr val="000000"/>
                </a:solidFill>
                <a:latin typeface="Calibri"/>
                <a:ea typeface="Calibri"/>
                <a:cs typeface="Calibri"/>
                <a:sym typeface="Calibri"/>
              </a:rPr>
              <a:t>Chargeable Activity</a:t>
            </a:r>
            <a:endParaRPr sz="900" b="1" i="0" u="none" strike="noStrike" cap="none">
              <a:solidFill>
                <a:srgbClr val="000000"/>
              </a:solidFill>
              <a:latin typeface="Calibri"/>
              <a:ea typeface="Calibri"/>
              <a:cs typeface="Calibri"/>
              <a:sym typeface="Calibri"/>
            </a:endParaRPr>
          </a:p>
        </p:txBody>
      </p:sp>
      <p:sp>
        <p:nvSpPr>
          <p:cNvPr id="1914" name="Google Shape;1914;p78"/>
          <p:cNvSpPr/>
          <p:nvPr/>
        </p:nvSpPr>
        <p:spPr>
          <a:xfrm>
            <a:off x="7003703" y="5703004"/>
            <a:ext cx="516453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Calibri"/>
                <a:ea typeface="Calibri"/>
                <a:cs typeface="Calibri"/>
                <a:sym typeface="Calibri"/>
              </a:rPr>
              <a:t>Good acceptance criteria will often specify outcomes that result from user and system triggers following the form of </a:t>
            </a:r>
            <a:r>
              <a:rPr lang="en-US" sz="1800" b="1" i="1" u="none" strike="noStrike" cap="none">
                <a:solidFill>
                  <a:srgbClr val="000000"/>
                </a:solidFill>
                <a:latin typeface="Calibri"/>
                <a:ea typeface="Calibri"/>
                <a:cs typeface="Calibri"/>
                <a:sym typeface="Calibri"/>
              </a:rPr>
              <a:t>When</a:t>
            </a:r>
            <a:r>
              <a:rPr lang="en-US" sz="1800" b="0" i="1" u="none" strike="noStrike" cap="none">
                <a:solidFill>
                  <a:srgbClr val="000000"/>
                </a:solidFill>
                <a:latin typeface="Calibri"/>
                <a:ea typeface="Calibri"/>
                <a:cs typeface="Calibri"/>
                <a:sym typeface="Calibri"/>
              </a:rPr>
              <a:t> &lt;trigger&gt; </a:t>
            </a:r>
            <a:r>
              <a:rPr lang="en-US" sz="1800" b="1" i="1" u="none" strike="noStrike" cap="none">
                <a:solidFill>
                  <a:srgbClr val="000000"/>
                </a:solidFill>
                <a:latin typeface="Calibri"/>
                <a:ea typeface="Calibri"/>
                <a:cs typeface="Calibri"/>
                <a:sym typeface="Calibri"/>
              </a:rPr>
              <a:t>then</a:t>
            </a:r>
            <a:r>
              <a:rPr lang="en-US" sz="1800" b="0" i="1" u="none" strike="noStrike" cap="none">
                <a:solidFill>
                  <a:srgbClr val="000000"/>
                </a:solidFill>
                <a:latin typeface="Calibri"/>
                <a:ea typeface="Calibri"/>
                <a:cs typeface="Calibri"/>
                <a:sym typeface="Calibri"/>
              </a:rPr>
              <a:t> &lt;outcome&gt;</a:t>
            </a:r>
            <a:endParaRPr sz="1800" b="0" i="1" u="none" strike="noStrike" cap="none">
              <a:solidFill>
                <a:srgbClr val="000000"/>
              </a:solidFill>
              <a:latin typeface="Calibri"/>
              <a:ea typeface="Calibri"/>
              <a:cs typeface="Calibri"/>
              <a:sym typeface="Calibri"/>
            </a:endParaRPr>
          </a:p>
        </p:txBody>
      </p:sp>
      <p:sp>
        <p:nvSpPr>
          <p:cNvPr id="1915" name="Google Shape;1915;p78"/>
          <p:cNvSpPr/>
          <p:nvPr/>
        </p:nvSpPr>
        <p:spPr>
          <a:xfrm>
            <a:off x="1319819"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Agree to Product Plan</a:t>
            </a:r>
            <a:endParaRPr sz="1400" b="0" i="0" u="none" strike="noStrike" cap="none">
              <a:solidFill>
                <a:srgbClr val="000000"/>
              </a:solidFill>
              <a:latin typeface="Arial"/>
              <a:ea typeface="Arial"/>
              <a:cs typeface="Arial"/>
              <a:sym typeface="Arial"/>
            </a:endParaRPr>
          </a:p>
        </p:txBody>
      </p:sp>
      <p:sp>
        <p:nvSpPr>
          <p:cNvPr id="1916" name="Google Shape;1916;p78"/>
          <p:cNvSpPr/>
          <p:nvPr/>
        </p:nvSpPr>
        <p:spPr>
          <a:xfrm>
            <a:off x="4588099"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Conducts Chargeable Activity</a:t>
            </a:r>
            <a:endParaRPr sz="1400" b="0" i="0" u="none" strike="noStrike" cap="none">
              <a:solidFill>
                <a:srgbClr val="000000"/>
              </a:solidFill>
              <a:latin typeface="Arial"/>
              <a:ea typeface="Arial"/>
              <a:cs typeface="Arial"/>
              <a:sym typeface="Arial"/>
            </a:endParaRPr>
          </a:p>
        </p:txBody>
      </p:sp>
      <p:sp>
        <p:nvSpPr>
          <p:cNvPr id="1917" name="Google Shape;1917;p78"/>
          <p:cNvSpPr/>
          <p:nvPr/>
        </p:nvSpPr>
        <p:spPr>
          <a:xfrm>
            <a:off x="1319819" y="1247406"/>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p:txBody>
      </p:sp>
      <p:sp>
        <p:nvSpPr>
          <p:cNvPr id="1918" name="Google Shape;1918;p78"/>
          <p:cNvSpPr/>
          <p:nvPr/>
        </p:nvSpPr>
        <p:spPr>
          <a:xfrm>
            <a:off x="8630206"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Calculate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Bill </a:t>
            </a:r>
            <a:endParaRPr sz="1400" b="0" i="0" u="none" strike="noStrike" cap="none">
              <a:solidFill>
                <a:srgbClr val="000000"/>
              </a:solidFill>
              <a:latin typeface="Arial"/>
              <a:ea typeface="Arial"/>
              <a:cs typeface="Arial"/>
              <a:sym typeface="Arial"/>
            </a:endParaRPr>
          </a:p>
        </p:txBody>
      </p:sp>
      <p:sp>
        <p:nvSpPr>
          <p:cNvPr id="1919" name="Google Shape;1919;p78"/>
          <p:cNvSpPr/>
          <p:nvPr/>
        </p:nvSpPr>
        <p:spPr>
          <a:xfrm>
            <a:off x="1319819" y="2134944"/>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Product and Charge </a:t>
            </a:r>
            <a:endParaRPr sz="1400" b="0" i="0" u="none" strike="noStrike" cap="none">
              <a:solidFill>
                <a:srgbClr val="000000"/>
              </a:solidFill>
              <a:latin typeface="Arial"/>
              <a:ea typeface="Arial"/>
              <a:cs typeface="Arial"/>
              <a:sym typeface="Arial"/>
            </a:endParaRPr>
          </a:p>
        </p:txBody>
      </p:sp>
      <p:sp>
        <p:nvSpPr>
          <p:cNvPr id="1920" name="Google Shape;1920;p78"/>
          <p:cNvSpPr/>
          <p:nvPr/>
        </p:nvSpPr>
        <p:spPr>
          <a:xfrm>
            <a:off x="4257833" y="1298820"/>
            <a:ext cx="7779342" cy="14388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Key Activities</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7F7F7F"/>
              </a:buClr>
              <a:buSzPts val="2000"/>
              <a:buFont typeface="Arial"/>
              <a:buChar char="•"/>
            </a:pPr>
            <a:r>
              <a:rPr lang="en-US" sz="2000" b="0" i="0" u="none" strike="noStrike" cap="none">
                <a:solidFill>
                  <a:srgbClr val="7F7F7F"/>
                </a:solidFill>
                <a:latin typeface="Calibri"/>
                <a:ea typeface="Calibri"/>
                <a:cs typeface="Calibri"/>
                <a:sym typeface="Calibri"/>
              </a:rPr>
              <a:t>Define a group of Stories are easy to describe, deliver, and test together. </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000000"/>
              </a:buClr>
              <a:buSzPts val="2000"/>
              <a:buFont typeface="Arial"/>
              <a:buChar char="•"/>
            </a:pPr>
            <a:r>
              <a:rPr lang="en-US" sz="2000" b="1" i="0" u="none" strike="noStrike" cap="none">
                <a:solidFill>
                  <a:srgbClr val="000000"/>
                </a:solidFill>
                <a:latin typeface="Calibri"/>
                <a:ea typeface="Calibri"/>
                <a:cs typeface="Calibri"/>
                <a:sym typeface="Calibri"/>
              </a:rPr>
              <a:t>Define behavioral acceptance criteria for the stories as a group</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7F7F7F"/>
              </a:buClr>
              <a:buSzPts val="2000"/>
              <a:buFont typeface="Arial"/>
              <a:buChar char="•"/>
            </a:pPr>
            <a:r>
              <a:rPr lang="en-US" sz="2000" b="0" i="0" u="none" strike="noStrike" cap="none">
                <a:solidFill>
                  <a:srgbClr val="7F7F7F"/>
                </a:solidFill>
                <a:latin typeface="Calibri"/>
                <a:ea typeface="Calibri"/>
                <a:cs typeface="Calibri"/>
                <a:sym typeface="Calibri"/>
              </a:rPr>
              <a:t>Increase your understanding by exploring the domain</a:t>
            </a:r>
            <a:endParaRPr sz="2000" b="0" i="0" u="none" strike="noStrike" cap="none">
              <a:solidFill>
                <a:srgbClr val="7F7F7F"/>
              </a:solidFill>
              <a:latin typeface="Calibri"/>
              <a:ea typeface="Calibri"/>
              <a:cs typeface="Calibri"/>
              <a:sym typeface="Calibri"/>
            </a:endParaRPr>
          </a:p>
        </p:txBody>
      </p:sp>
      <p:sp>
        <p:nvSpPr>
          <p:cNvPr id="1921" name="Google Shape;1921;p78"/>
          <p:cNvSpPr txBox="1"/>
          <p:nvPr/>
        </p:nvSpPr>
        <p:spPr>
          <a:xfrm rot="-5400000">
            <a:off x="-222055" y="4651081"/>
            <a:ext cx="207505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Acceptance Criteria</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1"/>
                                        </p:tgtEl>
                                        <p:attrNameLst>
                                          <p:attrName>style.visibility</p:attrName>
                                        </p:attrNameLst>
                                      </p:cBhvr>
                                      <p:to>
                                        <p:strVal val="visible"/>
                                      </p:to>
                                    </p:set>
                                    <p:animEffect transition="in" filter="fade">
                                      <p:cBhvr>
                                        <p:cTn id="7" dur="500"/>
                                        <p:tgtEl>
                                          <p:spTgt spid="19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2"/>
                                        </p:tgtEl>
                                        <p:attrNameLst>
                                          <p:attrName>style.visibility</p:attrName>
                                        </p:attrNameLst>
                                      </p:cBhvr>
                                      <p:to>
                                        <p:strVal val="visible"/>
                                      </p:to>
                                    </p:set>
                                    <p:animEffect transition="in" filter="fade">
                                      <p:cBhvr>
                                        <p:cTn id="12" dur="500"/>
                                        <p:tgtEl>
                                          <p:spTgt spid="19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3"/>
                                        </p:tgtEl>
                                        <p:attrNameLst>
                                          <p:attrName>style.visibility</p:attrName>
                                        </p:attrNameLst>
                                      </p:cBhvr>
                                      <p:to>
                                        <p:strVal val="visible"/>
                                      </p:to>
                                    </p:set>
                                    <p:animEffect transition="in" filter="fade">
                                      <p:cBhvr>
                                        <p:cTn id="17" dur="500"/>
                                        <p:tgtEl>
                                          <p:spTgt spid="1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79"/>
          <p:cNvSpPr txBox="1"/>
          <p:nvPr/>
        </p:nvSpPr>
        <p:spPr>
          <a:xfrm>
            <a:off x="471586" y="144966"/>
            <a:ext cx="11565589" cy="991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The objective of story grooming is to a shared team </a:t>
            </a:r>
            <a:r>
              <a:rPr lang="en-US" sz="3600" b="1" i="0" u="none" strike="noStrike" cap="none">
                <a:solidFill>
                  <a:srgbClr val="000000"/>
                </a:solidFill>
                <a:latin typeface="Calibri"/>
                <a:ea typeface="Calibri"/>
                <a:cs typeface="Calibri"/>
                <a:sym typeface="Calibri"/>
              </a:rPr>
              <a:t>understanding for the next burst of value creation</a:t>
            </a:r>
            <a:r>
              <a:rPr lang="en-US" sz="3600" b="1" i="0" u="none" strike="noStrike" cap="none">
                <a:solidFill>
                  <a:srgbClr val="3E4043"/>
                </a:solidFill>
                <a:latin typeface="Calibri"/>
                <a:ea typeface="Calibri"/>
                <a:cs typeface="Calibri"/>
                <a:sym typeface="Calibri"/>
              </a:rPr>
              <a:t> </a:t>
            </a:r>
            <a:endParaRPr sz="2800" b="0" i="0" u="none" strike="noStrike" cap="none">
              <a:solidFill>
                <a:srgbClr val="000000"/>
              </a:solidFill>
              <a:latin typeface="Calibri"/>
              <a:ea typeface="Calibri"/>
              <a:cs typeface="Calibri"/>
              <a:sym typeface="Calibri"/>
            </a:endParaRPr>
          </a:p>
        </p:txBody>
      </p:sp>
      <p:grpSp>
        <p:nvGrpSpPr>
          <p:cNvPr id="1927" name="Google Shape;1927;p79"/>
          <p:cNvGrpSpPr/>
          <p:nvPr/>
        </p:nvGrpSpPr>
        <p:grpSpPr>
          <a:xfrm>
            <a:off x="630183" y="1191124"/>
            <a:ext cx="491188" cy="4921000"/>
            <a:chOff x="630183" y="936336"/>
            <a:chExt cx="491188" cy="4921000"/>
          </a:xfrm>
        </p:grpSpPr>
        <p:cxnSp>
          <p:nvCxnSpPr>
            <p:cNvPr id="1928" name="Google Shape;1928;p79"/>
            <p:cNvCxnSpPr/>
            <p:nvPr/>
          </p:nvCxnSpPr>
          <p:spPr>
            <a:xfrm>
              <a:off x="1121371" y="936336"/>
              <a:ext cx="0" cy="4921000"/>
            </a:xfrm>
            <a:prstGeom prst="straightConnector1">
              <a:avLst/>
            </a:prstGeom>
            <a:noFill/>
            <a:ln w="9525" cap="flat" cmpd="sng">
              <a:solidFill>
                <a:schemeClr val="accent1"/>
              </a:solidFill>
              <a:prstDash val="solid"/>
              <a:miter lim="800000"/>
              <a:headEnd type="none" w="sm" len="sm"/>
              <a:tailEnd type="none" w="sm" len="sm"/>
            </a:ln>
          </p:spPr>
        </p:cxnSp>
        <p:sp>
          <p:nvSpPr>
            <p:cNvPr id="1929" name="Google Shape;1929;p79"/>
            <p:cNvSpPr/>
            <p:nvPr/>
          </p:nvSpPr>
          <p:spPr>
            <a:xfrm>
              <a:off x="630183" y="2955408"/>
              <a:ext cx="410166" cy="410166"/>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Story</a:t>
              </a:r>
              <a:endParaRPr sz="1400" b="0" i="0" u="none" strike="noStrike" cap="none">
                <a:solidFill>
                  <a:srgbClr val="000000"/>
                </a:solidFill>
                <a:latin typeface="Arial"/>
                <a:ea typeface="Arial"/>
                <a:cs typeface="Arial"/>
                <a:sym typeface="Arial"/>
              </a:endParaRPr>
            </a:p>
          </p:txBody>
        </p:sp>
        <p:sp>
          <p:nvSpPr>
            <p:cNvPr id="1930" name="Google Shape;1930;p79"/>
            <p:cNvSpPr/>
            <p:nvPr/>
          </p:nvSpPr>
          <p:spPr>
            <a:xfrm>
              <a:off x="630183" y="2052623"/>
              <a:ext cx="410166" cy="410166"/>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Feature</a:t>
              </a:r>
              <a:endParaRPr sz="1400" b="0" i="0" u="none" strike="noStrike" cap="none">
                <a:solidFill>
                  <a:srgbClr val="000000"/>
                </a:solidFill>
                <a:latin typeface="Arial"/>
                <a:ea typeface="Arial"/>
                <a:cs typeface="Arial"/>
                <a:sym typeface="Arial"/>
              </a:endParaRPr>
            </a:p>
          </p:txBody>
        </p:sp>
        <p:sp>
          <p:nvSpPr>
            <p:cNvPr id="1931" name="Google Shape;1931;p79"/>
            <p:cNvSpPr/>
            <p:nvPr/>
          </p:nvSpPr>
          <p:spPr>
            <a:xfrm>
              <a:off x="630183" y="1170474"/>
              <a:ext cx="410166" cy="410166"/>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Calibri"/>
                  <a:ea typeface="Calibri"/>
                  <a:cs typeface="Calibri"/>
                  <a:sym typeface="Calibri"/>
                </a:rPr>
                <a:t>Persona</a:t>
              </a:r>
              <a:endParaRPr sz="1400" b="0" i="0" u="none" strike="noStrike" cap="none">
                <a:solidFill>
                  <a:srgbClr val="000000"/>
                </a:solidFill>
                <a:latin typeface="Arial"/>
                <a:ea typeface="Arial"/>
                <a:cs typeface="Arial"/>
                <a:sym typeface="Arial"/>
              </a:endParaRPr>
            </a:p>
          </p:txBody>
        </p:sp>
        <p:sp>
          <p:nvSpPr>
            <p:cNvPr id="1932" name="Google Shape;1932;p79"/>
            <p:cNvSpPr/>
            <p:nvPr/>
          </p:nvSpPr>
          <p:spPr>
            <a:xfrm>
              <a:off x="707380" y="1686239"/>
              <a:ext cx="255772" cy="255772"/>
            </a:xfrm>
            <a:prstGeom prst="rect">
              <a:avLst/>
            </a:prstGeom>
            <a:noFill/>
            <a:ln w="12700" cap="flat" cmpd="sng">
              <a:solidFill>
                <a:srgbClr val="7F7F7F"/>
              </a:solidFill>
              <a:prstDash val="dash"/>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7F7F7F"/>
                  </a:solidFill>
                  <a:latin typeface="Calibri"/>
                  <a:ea typeface="Calibri"/>
                  <a:cs typeface="Calibri"/>
                  <a:sym typeface="Calibri"/>
                </a:rPr>
                <a:t>Epic</a:t>
              </a:r>
              <a:endParaRPr sz="800" b="0" i="0" u="none" strike="noStrike" cap="none">
                <a:solidFill>
                  <a:srgbClr val="7F7F7F"/>
                </a:solidFill>
                <a:latin typeface="Calibri"/>
                <a:ea typeface="Calibri"/>
                <a:cs typeface="Calibri"/>
                <a:sym typeface="Calibri"/>
              </a:endParaRPr>
            </a:p>
          </p:txBody>
        </p:sp>
      </p:grpSp>
      <p:sp>
        <p:nvSpPr>
          <p:cNvPr id="1933" name="Google Shape;1933;p79"/>
          <p:cNvSpPr txBox="1"/>
          <p:nvPr/>
        </p:nvSpPr>
        <p:spPr>
          <a:xfrm>
            <a:off x="1191144" y="3976075"/>
            <a:ext cx="3221514" cy="2246769"/>
          </a:xfrm>
          <a:prstGeom prst="rect">
            <a:avLst/>
          </a:prstGeom>
          <a:solidFill>
            <a:schemeClr val="lt1"/>
          </a:solid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Calibri"/>
                <a:ea typeface="Calibri"/>
                <a:cs typeface="Calibri"/>
                <a:sym typeface="Calibri"/>
              </a:rPr>
              <a:t>When</a:t>
            </a:r>
            <a:r>
              <a:rPr lang="en-US" sz="1400" b="0" i="0" u="none" strike="noStrike" cap="none">
                <a:solidFill>
                  <a:srgbClr val="000000"/>
                </a:solidFill>
                <a:latin typeface="Calibri"/>
                <a:ea typeface="Calibri"/>
                <a:cs typeface="Calibri"/>
                <a:sym typeface="Calibri"/>
              </a:rPr>
              <a:t> a Customer signs up to use a </a:t>
            </a:r>
            <a:r>
              <a:rPr lang="en-US" sz="1400" b="1" i="0" u="none" strike="noStrike" cap="none">
                <a:solidFill>
                  <a:srgbClr val="000000"/>
                </a:solidFill>
                <a:latin typeface="Calibri"/>
                <a:ea typeface="Calibri"/>
                <a:cs typeface="Calibri"/>
                <a:sym typeface="Calibri"/>
              </a:rPr>
              <a:t>Product</a:t>
            </a: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Calibri"/>
                <a:ea typeface="Calibri"/>
                <a:cs typeface="Calibri"/>
                <a:sym typeface="Calibri"/>
              </a:rPr>
              <a:t>Then</a:t>
            </a:r>
            <a:r>
              <a:rPr lang="en-US" sz="1400" b="0" i="0" u="none" strike="noStrike" cap="none">
                <a:solidFill>
                  <a:srgbClr val="000000"/>
                </a:solidFill>
                <a:latin typeface="Calibri"/>
                <a:ea typeface="Calibri"/>
                <a:cs typeface="Calibri"/>
                <a:sym typeface="Calibri"/>
              </a:rPr>
              <a:t> </a:t>
            </a:r>
            <a:r>
              <a:rPr lang="en-US" sz="1400" b="1" i="0" u="none" strike="noStrike" cap="none">
                <a:solidFill>
                  <a:srgbClr val="000000"/>
                </a:solidFill>
                <a:latin typeface="Calibri"/>
                <a:ea typeface="Calibri"/>
                <a:cs typeface="Calibri"/>
                <a:sym typeface="Calibri"/>
              </a:rPr>
              <a:t>a Product Agreement </a:t>
            </a:r>
            <a:r>
              <a:rPr lang="en-US" sz="1400" b="0" i="0" u="none" strike="noStrike" cap="none">
                <a:solidFill>
                  <a:srgbClr val="000000"/>
                </a:solidFill>
                <a:latin typeface="Calibri"/>
                <a:ea typeface="Calibri"/>
                <a:cs typeface="Calibri"/>
                <a:sym typeface="Calibri"/>
              </a:rPr>
              <a:t>is created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And </a:t>
            </a:r>
            <a:r>
              <a:rPr lang="en-US" sz="1400" b="0" i="0" u="none" strike="noStrike" cap="none">
                <a:solidFill>
                  <a:srgbClr val="000000"/>
                </a:solidFill>
                <a:latin typeface="Calibri"/>
                <a:ea typeface="Calibri"/>
                <a:cs typeface="Calibri"/>
                <a:sym typeface="Calibri"/>
              </a:rPr>
              <a:t> the </a:t>
            </a:r>
            <a:r>
              <a:rPr lang="en-US" sz="1400" b="1" i="0" u="none" strike="noStrike" cap="none">
                <a:solidFill>
                  <a:srgbClr val="000000"/>
                </a:solidFill>
                <a:latin typeface="Calibri"/>
                <a:ea typeface="Calibri"/>
                <a:cs typeface="Calibri"/>
                <a:sym typeface="Calibri"/>
              </a:rPr>
              <a:t>Product </a:t>
            </a:r>
            <a:r>
              <a:rPr lang="en-US" sz="1400" b="0" i="0" u="none" strike="noStrike" cap="none">
                <a:solidFill>
                  <a:srgbClr val="000000"/>
                </a:solidFill>
                <a:latin typeface="Calibri"/>
                <a:ea typeface="Calibri"/>
                <a:cs typeface="Calibri"/>
                <a:sym typeface="Calibri"/>
              </a:rPr>
              <a:t>is activated for that </a:t>
            </a:r>
            <a:r>
              <a:rPr lang="en-US" sz="1400" b="1" i="0" u="none" strike="noStrike" cap="none">
                <a:solidFill>
                  <a:srgbClr val="000000"/>
                </a:solidFill>
                <a:latin typeface="Calibri"/>
                <a:ea typeface="Calibri"/>
                <a:cs typeface="Calibri"/>
                <a:sym typeface="Calibri"/>
              </a:rPr>
              <a:t>Customer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endParaRPr sz="1400" b="1" i="0"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When</a:t>
            </a:r>
            <a:r>
              <a:rPr lang="en-US" sz="1400" b="0" i="0" u="none" strike="noStrike" cap="none">
                <a:solidFill>
                  <a:srgbClr val="000000"/>
                </a:solidFill>
                <a:latin typeface="Calibri"/>
                <a:ea typeface="Calibri"/>
                <a:cs typeface="Calibri"/>
                <a:sym typeface="Calibri"/>
              </a:rPr>
              <a:t> the </a:t>
            </a:r>
            <a:r>
              <a:rPr lang="en-US" sz="1400" b="1" i="0" u="none" strike="noStrike" cap="none">
                <a:solidFill>
                  <a:srgbClr val="000000"/>
                </a:solidFill>
                <a:latin typeface="Calibri"/>
                <a:ea typeface="Calibri"/>
                <a:cs typeface="Calibri"/>
                <a:sym typeface="Calibri"/>
              </a:rPr>
              <a:t>Product </a:t>
            </a:r>
            <a:r>
              <a:rPr lang="en-US" sz="1400" b="0" i="0" u="none" strike="noStrike" cap="none">
                <a:solidFill>
                  <a:srgbClr val="000000"/>
                </a:solidFill>
                <a:latin typeface="Calibri"/>
                <a:ea typeface="Calibri"/>
                <a:cs typeface="Calibri"/>
                <a:sym typeface="Calibri"/>
              </a:rPr>
              <a:t>is activated for the </a:t>
            </a:r>
            <a:r>
              <a:rPr lang="en-US" sz="1400" b="1" i="0" u="none" strike="noStrike" cap="none">
                <a:solidFill>
                  <a:srgbClr val="000000"/>
                </a:solidFill>
                <a:latin typeface="Calibri"/>
                <a:ea typeface="Calibri"/>
                <a:cs typeface="Calibri"/>
                <a:sym typeface="Calibri"/>
              </a:rPr>
              <a:t>Customer</a:t>
            </a: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Then </a:t>
            </a:r>
            <a:r>
              <a:rPr lang="en-US" sz="1400" b="0" i="0" u="none" strike="noStrike" cap="none">
                <a:solidFill>
                  <a:srgbClr val="000000"/>
                </a:solidFill>
                <a:latin typeface="Calibri"/>
                <a:ea typeface="Calibri"/>
                <a:cs typeface="Calibri"/>
                <a:sym typeface="Calibri"/>
              </a:rPr>
              <a:t>associated </a:t>
            </a:r>
            <a:r>
              <a:rPr lang="en-US" sz="1400" b="1" i="0" u="none" strike="noStrike" cap="none">
                <a:solidFill>
                  <a:srgbClr val="000000"/>
                </a:solidFill>
                <a:latin typeface="Calibri"/>
                <a:ea typeface="Calibri"/>
                <a:cs typeface="Calibri"/>
                <a:sym typeface="Calibri"/>
              </a:rPr>
              <a:t>Chargeable Activity </a:t>
            </a:r>
            <a:r>
              <a:rPr lang="en-US" sz="1400" b="0" i="0" u="none" strike="noStrike" cap="none">
                <a:solidFill>
                  <a:srgbClr val="000000"/>
                </a:solidFill>
                <a:latin typeface="Calibri"/>
                <a:ea typeface="Calibri"/>
                <a:cs typeface="Calibri"/>
                <a:sym typeface="Calibri"/>
              </a:rPr>
              <a:t>for that </a:t>
            </a:r>
            <a:r>
              <a:rPr lang="en-US" sz="1400" b="1" i="0" u="none" strike="noStrike" cap="none">
                <a:solidFill>
                  <a:srgbClr val="000000"/>
                </a:solidFill>
                <a:latin typeface="Calibri"/>
                <a:ea typeface="Calibri"/>
                <a:cs typeface="Calibri"/>
                <a:sym typeface="Calibri"/>
              </a:rPr>
              <a:t>Customer </a:t>
            </a:r>
            <a:r>
              <a:rPr lang="en-US" sz="1400" b="0" i="0" u="none" strike="noStrike" cap="none">
                <a:solidFill>
                  <a:srgbClr val="000000"/>
                </a:solidFill>
                <a:latin typeface="Calibri"/>
                <a:ea typeface="Calibri"/>
                <a:cs typeface="Calibri"/>
                <a:sym typeface="Calibri"/>
              </a:rPr>
              <a:t>will flagged to be tracked</a:t>
            </a:r>
            <a:endParaRPr sz="1400" b="1" i="0" u="none" strike="noStrike" cap="none">
              <a:solidFill>
                <a:srgbClr val="000000"/>
              </a:solidFill>
              <a:latin typeface="Calibri"/>
              <a:ea typeface="Calibri"/>
              <a:cs typeface="Calibri"/>
              <a:sym typeface="Calibri"/>
            </a:endParaRPr>
          </a:p>
        </p:txBody>
      </p:sp>
      <p:sp>
        <p:nvSpPr>
          <p:cNvPr id="1934" name="Google Shape;1934;p79"/>
          <p:cNvSpPr/>
          <p:nvPr/>
        </p:nvSpPr>
        <p:spPr>
          <a:xfrm>
            <a:off x="4412658" y="3976075"/>
            <a:ext cx="6096000" cy="954107"/>
          </a:xfrm>
          <a:prstGeom prst="rect">
            <a:avLst/>
          </a:prstGeom>
          <a:noFill/>
          <a:ln>
            <a:noFill/>
          </a:ln>
        </p:spPr>
        <p:txBody>
          <a:bodyPr spcFirstLastPara="1" wrap="square" lIns="91425" tIns="45700" rIns="91425" bIns="45700" anchor="t" anchorCtr="0">
            <a:spAutoFit/>
          </a:bodyPr>
          <a:lstStyle/>
          <a:p>
            <a:pPr marL="182563" marR="0" lvl="1" indent="-171450" algn="l"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Calibri"/>
                <a:ea typeface="Calibri"/>
                <a:cs typeface="Calibri"/>
                <a:sym typeface="Calibri"/>
              </a:rPr>
              <a:t>The</a:t>
            </a:r>
            <a:r>
              <a:rPr lang="en-US" sz="1400" b="1" i="0" u="none" strike="noStrike" cap="none">
                <a:solidFill>
                  <a:srgbClr val="000000"/>
                </a:solidFill>
                <a:latin typeface="Calibri"/>
                <a:ea typeface="Calibri"/>
                <a:cs typeface="Calibri"/>
                <a:sym typeface="Calibri"/>
              </a:rPr>
              <a:t> Product Agreement </a:t>
            </a:r>
            <a:r>
              <a:rPr lang="en-US" sz="1400" b="0" i="0" u="none" strike="noStrike" cap="none">
                <a:solidFill>
                  <a:srgbClr val="000000"/>
                </a:solidFill>
                <a:latin typeface="Calibri"/>
                <a:ea typeface="Calibri"/>
                <a:cs typeface="Calibri"/>
                <a:sym typeface="Calibri"/>
              </a:rPr>
              <a:t>lists the </a:t>
            </a:r>
            <a:r>
              <a:rPr lang="en-US" sz="1400" b="1" i="0" u="none" strike="noStrike" cap="none">
                <a:solidFill>
                  <a:srgbClr val="000000"/>
                </a:solidFill>
                <a:latin typeface="Calibri"/>
                <a:ea typeface="Calibri"/>
                <a:cs typeface="Calibri"/>
                <a:sym typeface="Calibri"/>
              </a:rPr>
              <a:t>Terms and Conditions</a:t>
            </a:r>
            <a:r>
              <a:rPr lang="en-US" sz="1400" b="0" i="0" u="none" strike="noStrike" cap="none">
                <a:solidFill>
                  <a:srgbClr val="000000"/>
                </a:solidFill>
                <a:latin typeface="Calibri"/>
                <a:ea typeface="Calibri"/>
                <a:cs typeface="Calibri"/>
                <a:sym typeface="Calibri"/>
              </a:rPr>
              <a:t> where the </a:t>
            </a:r>
            <a:r>
              <a:rPr lang="en-US" sz="1400" b="1" i="0" u="none" strike="noStrike" cap="none">
                <a:solidFill>
                  <a:srgbClr val="000000"/>
                </a:solidFill>
                <a:latin typeface="Calibri"/>
                <a:ea typeface="Calibri"/>
                <a:cs typeface="Calibri"/>
                <a:sym typeface="Calibri"/>
              </a:rPr>
              <a:t>Customer </a:t>
            </a:r>
            <a:r>
              <a:rPr lang="en-US" sz="1400" b="0" i="0" u="none" strike="noStrike" cap="none">
                <a:solidFill>
                  <a:srgbClr val="000000"/>
                </a:solidFill>
                <a:latin typeface="Calibri"/>
                <a:ea typeface="Calibri"/>
                <a:cs typeface="Calibri"/>
                <a:sym typeface="Calibri"/>
              </a:rPr>
              <a:t>can use a specific </a:t>
            </a:r>
            <a:r>
              <a:rPr lang="en-US" sz="1400" b="1" i="0" u="none" strike="noStrike" cap="none">
                <a:solidFill>
                  <a:srgbClr val="000000"/>
                </a:solidFill>
                <a:latin typeface="Calibri"/>
                <a:ea typeface="Calibri"/>
                <a:cs typeface="Calibri"/>
                <a:sym typeface="Calibri"/>
              </a:rPr>
              <a:t>Product </a:t>
            </a:r>
            <a:r>
              <a:rPr lang="en-US" sz="1400" b="0" i="0" u="none" strike="noStrike" cap="none">
                <a:solidFill>
                  <a:srgbClr val="000000"/>
                </a:solidFill>
                <a:latin typeface="Calibri"/>
                <a:ea typeface="Calibri"/>
                <a:cs typeface="Calibri"/>
                <a:sym typeface="Calibri"/>
              </a:rPr>
              <a:t>and be charged according to a </a:t>
            </a:r>
            <a:r>
              <a:rPr lang="en-US" sz="1400" b="1" i="0" u="none" strike="noStrike" cap="none">
                <a:solidFill>
                  <a:srgbClr val="000000"/>
                </a:solidFill>
                <a:latin typeface="Calibri"/>
                <a:ea typeface="Calibri"/>
                <a:cs typeface="Calibri"/>
                <a:sym typeface="Calibri"/>
              </a:rPr>
              <a:t>Product Plan</a:t>
            </a:r>
            <a:endParaRPr sz="1400" b="0" i="0" u="none" strike="noStrike" cap="none">
              <a:solidFill>
                <a:srgbClr val="000000"/>
              </a:solidFill>
              <a:latin typeface="Arial"/>
              <a:ea typeface="Arial"/>
              <a:cs typeface="Arial"/>
              <a:sym typeface="Arial"/>
            </a:endParaRPr>
          </a:p>
          <a:p>
            <a:pPr marL="182563" marR="0" lvl="1" indent="-171450" algn="l"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Calibri"/>
                <a:ea typeface="Calibri"/>
                <a:cs typeface="Calibri"/>
                <a:sym typeface="Calibri"/>
              </a:rPr>
              <a:t>Individual </a:t>
            </a:r>
            <a:r>
              <a:rPr lang="en-US" sz="1400" b="1" i="0" u="none" strike="noStrike" cap="none">
                <a:solidFill>
                  <a:srgbClr val="000000"/>
                </a:solidFill>
                <a:latin typeface="Calibri"/>
                <a:ea typeface="Calibri"/>
                <a:cs typeface="Calibri"/>
                <a:sym typeface="Calibri"/>
              </a:rPr>
              <a:t>Pricing Items</a:t>
            </a:r>
            <a:r>
              <a:rPr lang="en-US" sz="1400" b="0" i="0" u="none" strike="noStrike" cap="none">
                <a:solidFill>
                  <a:srgbClr val="000000"/>
                </a:solidFill>
                <a:latin typeface="Calibri"/>
                <a:ea typeface="Calibri"/>
                <a:cs typeface="Calibri"/>
                <a:sym typeface="Calibri"/>
              </a:rPr>
              <a:t> in the </a:t>
            </a:r>
            <a:r>
              <a:rPr lang="en-US" sz="1400" b="1" i="0" u="none" strike="noStrike" cap="none">
                <a:solidFill>
                  <a:srgbClr val="000000"/>
                </a:solidFill>
                <a:latin typeface="Calibri"/>
                <a:ea typeface="Calibri"/>
                <a:cs typeface="Calibri"/>
                <a:sym typeface="Calibri"/>
              </a:rPr>
              <a:t>Product Plan</a:t>
            </a:r>
            <a:r>
              <a:rPr lang="en-US" sz="1400" b="0" i="0" u="none" strike="noStrike" cap="none">
                <a:solidFill>
                  <a:srgbClr val="000000"/>
                </a:solidFill>
                <a:latin typeface="Calibri"/>
                <a:ea typeface="Calibri"/>
                <a:cs typeface="Calibri"/>
                <a:sym typeface="Calibri"/>
              </a:rPr>
              <a:t> specify the specific pricing for a </a:t>
            </a:r>
            <a:r>
              <a:rPr lang="en-US" sz="1400" b="1" i="0" u="none" strike="noStrike" cap="none">
                <a:solidFill>
                  <a:srgbClr val="000000"/>
                </a:solidFill>
                <a:latin typeface="Calibri"/>
                <a:ea typeface="Calibri"/>
                <a:cs typeface="Calibri"/>
                <a:sym typeface="Calibri"/>
              </a:rPr>
              <a:t>Types Of  Chargeable Activity</a:t>
            </a:r>
            <a:r>
              <a:rPr lang="en-US" sz="1400" b="0" i="0" u="none" strike="noStrike" cap="none">
                <a:solidFill>
                  <a:srgbClr val="000000"/>
                </a:solidFill>
                <a:latin typeface="Calibri"/>
                <a:ea typeface="Calibri"/>
                <a:cs typeface="Calibri"/>
                <a:sym typeface="Calibri"/>
              </a:rPr>
              <a:t> that the </a:t>
            </a:r>
            <a:r>
              <a:rPr lang="en-US" sz="1400" b="1" i="0" u="none" strike="noStrike" cap="none">
                <a:solidFill>
                  <a:srgbClr val="000000"/>
                </a:solidFill>
                <a:latin typeface="Calibri"/>
                <a:ea typeface="Calibri"/>
                <a:cs typeface="Calibri"/>
                <a:sym typeface="Calibri"/>
              </a:rPr>
              <a:t>Customer </a:t>
            </a:r>
            <a:r>
              <a:rPr lang="en-US" sz="1400" b="0" i="0" u="none" strike="noStrike" cap="none">
                <a:solidFill>
                  <a:srgbClr val="000000"/>
                </a:solidFill>
                <a:latin typeface="Calibri"/>
                <a:ea typeface="Calibri"/>
                <a:cs typeface="Calibri"/>
                <a:sym typeface="Calibri"/>
              </a:rPr>
              <a:t>may conduct</a:t>
            </a:r>
            <a:endParaRPr sz="1400" b="0" i="0" u="none" strike="noStrike" cap="none">
              <a:solidFill>
                <a:srgbClr val="000000"/>
              </a:solidFill>
              <a:latin typeface="Arial"/>
              <a:ea typeface="Arial"/>
              <a:cs typeface="Arial"/>
              <a:sym typeface="Arial"/>
            </a:endParaRPr>
          </a:p>
        </p:txBody>
      </p:sp>
      <p:sp>
        <p:nvSpPr>
          <p:cNvPr id="1935" name="Google Shape;1935;p79"/>
          <p:cNvSpPr/>
          <p:nvPr/>
        </p:nvSpPr>
        <p:spPr>
          <a:xfrm>
            <a:off x="4412658" y="5350055"/>
            <a:ext cx="6096000" cy="523220"/>
          </a:xfrm>
          <a:prstGeom prst="rect">
            <a:avLst/>
          </a:prstGeom>
          <a:noFill/>
          <a:ln>
            <a:noFill/>
          </a:ln>
        </p:spPr>
        <p:txBody>
          <a:bodyPr spcFirstLastPara="1" wrap="square" lIns="91425" tIns="45700" rIns="91425" bIns="45700" anchor="t" anchorCtr="0">
            <a:spAutoFit/>
          </a:bodyPr>
          <a:lstStyle/>
          <a:p>
            <a:pPr marL="182563" marR="0" lvl="1" indent="-171450" algn="l"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Calibri"/>
                <a:ea typeface="Calibri"/>
                <a:cs typeface="Calibri"/>
                <a:sym typeface="Calibri"/>
              </a:rPr>
              <a:t>Associated </a:t>
            </a:r>
            <a:r>
              <a:rPr lang="en-US" sz="1400" b="1" i="0" u="none" strike="noStrike" cap="none">
                <a:solidFill>
                  <a:srgbClr val="000000"/>
                </a:solidFill>
                <a:latin typeface="Calibri"/>
                <a:ea typeface="Calibri"/>
                <a:cs typeface="Calibri"/>
                <a:sym typeface="Calibri"/>
              </a:rPr>
              <a:t>Chargeable Activity </a:t>
            </a:r>
            <a:r>
              <a:rPr lang="en-US" sz="1400" b="0" i="0" u="none" strike="noStrike" cap="none">
                <a:solidFill>
                  <a:srgbClr val="000000"/>
                </a:solidFill>
                <a:latin typeface="Calibri"/>
                <a:ea typeface="Calibri"/>
                <a:cs typeface="Calibri"/>
                <a:sym typeface="Calibri"/>
              </a:rPr>
              <a:t>is identified by referring to the </a:t>
            </a:r>
            <a:r>
              <a:rPr lang="en-US" sz="1400" b="1" i="0" u="none" strike="noStrike" cap="none">
                <a:solidFill>
                  <a:srgbClr val="000000"/>
                </a:solidFill>
                <a:latin typeface="Calibri"/>
                <a:ea typeface="Calibri"/>
                <a:cs typeface="Calibri"/>
                <a:sym typeface="Calibri"/>
              </a:rPr>
              <a:t>Type Of Chargeable Activity </a:t>
            </a:r>
            <a:r>
              <a:rPr lang="en-US" sz="1400" b="0" i="0" u="none" strike="noStrike" cap="none">
                <a:solidFill>
                  <a:srgbClr val="000000"/>
                </a:solidFill>
                <a:latin typeface="Calibri"/>
                <a:ea typeface="Calibri"/>
                <a:cs typeface="Calibri"/>
                <a:sym typeface="Calibri"/>
              </a:rPr>
              <a:t>priced through a </a:t>
            </a:r>
            <a:r>
              <a:rPr lang="en-US" sz="1400" b="1" i="0" u="none" strike="noStrike" cap="none">
                <a:solidFill>
                  <a:srgbClr val="000000"/>
                </a:solidFill>
                <a:latin typeface="Calibri"/>
                <a:ea typeface="Calibri"/>
                <a:cs typeface="Calibri"/>
                <a:sym typeface="Calibri"/>
              </a:rPr>
              <a:t>Price Item </a:t>
            </a:r>
            <a:r>
              <a:rPr lang="en-US" sz="1400" b="0" i="0" u="none" strike="noStrike" cap="none">
                <a:solidFill>
                  <a:srgbClr val="000000"/>
                </a:solidFill>
                <a:latin typeface="Calibri"/>
                <a:ea typeface="Calibri"/>
                <a:cs typeface="Calibri"/>
                <a:sym typeface="Calibri"/>
              </a:rPr>
              <a:t>in the</a:t>
            </a:r>
            <a:r>
              <a:rPr lang="en-US" sz="1400" b="1" i="0" u="none" strike="noStrike" cap="none">
                <a:solidFill>
                  <a:srgbClr val="000000"/>
                </a:solidFill>
                <a:latin typeface="Calibri"/>
                <a:ea typeface="Calibri"/>
                <a:cs typeface="Calibri"/>
                <a:sym typeface="Calibri"/>
              </a:rPr>
              <a:t> Product Plan</a:t>
            </a:r>
            <a:endParaRPr sz="1400" b="0" i="0" u="none" strike="noStrike" cap="none">
              <a:solidFill>
                <a:srgbClr val="000000"/>
              </a:solidFill>
              <a:latin typeface="Calibri"/>
              <a:ea typeface="Calibri"/>
              <a:cs typeface="Calibri"/>
              <a:sym typeface="Calibri"/>
            </a:endParaRPr>
          </a:p>
        </p:txBody>
      </p:sp>
      <p:sp>
        <p:nvSpPr>
          <p:cNvPr id="1936" name="Google Shape;1936;p79"/>
          <p:cNvSpPr txBox="1"/>
          <p:nvPr/>
        </p:nvSpPr>
        <p:spPr>
          <a:xfrm rot="-5400000">
            <a:off x="-222055" y="4651081"/>
            <a:ext cx="207505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Acceptance Criteria</a:t>
            </a:r>
            <a:endParaRPr sz="1400" b="0" i="0" u="none" strike="noStrike" cap="none">
              <a:solidFill>
                <a:srgbClr val="000000"/>
              </a:solidFill>
              <a:latin typeface="Arial"/>
              <a:ea typeface="Arial"/>
              <a:cs typeface="Arial"/>
              <a:sym typeface="Arial"/>
            </a:endParaRPr>
          </a:p>
        </p:txBody>
      </p:sp>
      <p:sp>
        <p:nvSpPr>
          <p:cNvPr id="1937" name="Google Shape;1937;p79"/>
          <p:cNvSpPr/>
          <p:nvPr/>
        </p:nvSpPr>
        <p:spPr>
          <a:xfrm>
            <a:off x="1319819"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Agree to Product Plan</a:t>
            </a:r>
            <a:endParaRPr sz="1400" b="0" i="0" u="none" strike="noStrike" cap="none">
              <a:solidFill>
                <a:srgbClr val="000000"/>
              </a:solidFill>
              <a:latin typeface="Arial"/>
              <a:ea typeface="Arial"/>
              <a:cs typeface="Arial"/>
              <a:sym typeface="Arial"/>
            </a:endParaRPr>
          </a:p>
        </p:txBody>
      </p:sp>
      <p:sp>
        <p:nvSpPr>
          <p:cNvPr id="1938" name="Google Shape;1938;p79"/>
          <p:cNvSpPr/>
          <p:nvPr/>
        </p:nvSpPr>
        <p:spPr>
          <a:xfrm>
            <a:off x="4588099" y="3032340"/>
            <a:ext cx="765879" cy="765879"/>
          </a:xfrm>
          <a:prstGeom prst="rect">
            <a:avLst/>
          </a:prstGeom>
          <a:solidFill>
            <a:srgbClr val="F2F2F2"/>
          </a:solidFill>
          <a:ln>
            <a:noFill/>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alibri"/>
                <a:ea typeface="Calibri"/>
                <a:cs typeface="Calibri"/>
                <a:sym typeface="Calibri"/>
              </a:rPr>
              <a:t>Conducts Chargeable Activity</a:t>
            </a:r>
            <a:endParaRPr sz="1200" b="0" i="0" u="none" strike="noStrike" cap="none">
              <a:solidFill>
                <a:srgbClr val="BFBFBF"/>
              </a:solidFill>
              <a:latin typeface="Calibri"/>
              <a:ea typeface="Calibri"/>
              <a:cs typeface="Calibri"/>
              <a:sym typeface="Calibri"/>
            </a:endParaRPr>
          </a:p>
        </p:txBody>
      </p:sp>
      <p:sp>
        <p:nvSpPr>
          <p:cNvPr id="1939" name="Google Shape;1939;p79"/>
          <p:cNvSpPr/>
          <p:nvPr/>
        </p:nvSpPr>
        <p:spPr>
          <a:xfrm>
            <a:off x="1319819" y="1247406"/>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p:txBody>
      </p:sp>
      <p:sp>
        <p:nvSpPr>
          <p:cNvPr id="1940" name="Google Shape;1940;p79"/>
          <p:cNvSpPr/>
          <p:nvPr/>
        </p:nvSpPr>
        <p:spPr>
          <a:xfrm>
            <a:off x="8630206" y="3032340"/>
            <a:ext cx="765879" cy="765879"/>
          </a:xfrm>
          <a:prstGeom prst="rect">
            <a:avLst/>
          </a:prstGeom>
          <a:solidFill>
            <a:srgbClr val="F2F2F2"/>
          </a:solidFill>
          <a:ln>
            <a:noFill/>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alibri"/>
                <a:ea typeface="Calibri"/>
                <a:cs typeface="Calibri"/>
                <a:sym typeface="Calibri"/>
              </a:rPr>
              <a:t>Calculate </a:t>
            </a:r>
            <a:endParaRPr sz="1200" b="0" i="0" u="none" strike="noStrike" cap="none">
              <a:solidFill>
                <a:srgbClr val="BFBFB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alibri"/>
                <a:ea typeface="Calibri"/>
                <a:cs typeface="Calibri"/>
                <a:sym typeface="Calibri"/>
              </a:rPr>
              <a:t>Bill </a:t>
            </a:r>
            <a:endParaRPr sz="1200" b="0" i="0" u="none" strike="noStrike" cap="none">
              <a:solidFill>
                <a:srgbClr val="BFBFBF"/>
              </a:solidFill>
              <a:latin typeface="Calibri"/>
              <a:ea typeface="Calibri"/>
              <a:cs typeface="Calibri"/>
              <a:sym typeface="Calibri"/>
            </a:endParaRPr>
          </a:p>
        </p:txBody>
      </p:sp>
      <p:sp>
        <p:nvSpPr>
          <p:cNvPr id="1941" name="Google Shape;1941;p79"/>
          <p:cNvSpPr/>
          <p:nvPr/>
        </p:nvSpPr>
        <p:spPr>
          <a:xfrm>
            <a:off x="1319819" y="2134944"/>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Product and Charge </a:t>
            </a:r>
            <a:endParaRPr sz="1400" b="0" i="0" u="none" strike="noStrike" cap="none">
              <a:solidFill>
                <a:srgbClr val="000000"/>
              </a:solidFill>
              <a:latin typeface="Arial"/>
              <a:ea typeface="Arial"/>
              <a:cs typeface="Arial"/>
              <a:sym typeface="Arial"/>
            </a:endParaRPr>
          </a:p>
        </p:txBody>
      </p:sp>
      <p:sp>
        <p:nvSpPr>
          <p:cNvPr id="1942" name="Google Shape;1942;p79"/>
          <p:cNvSpPr/>
          <p:nvPr/>
        </p:nvSpPr>
        <p:spPr>
          <a:xfrm>
            <a:off x="4257833" y="1298820"/>
            <a:ext cx="7779342" cy="14388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Key Activities</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7F7F7F"/>
              </a:buClr>
              <a:buSzPts val="2000"/>
              <a:buFont typeface="Arial"/>
              <a:buChar char="•"/>
            </a:pPr>
            <a:r>
              <a:rPr lang="en-US" sz="2000" b="0" i="0" u="none" strike="noStrike" cap="none">
                <a:solidFill>
                  <a:srgbClr val="7F7F7F"/>
                </a:solidFill>
                <a:latin typeface="Calibri"/>
                <a:ea typeface="Calibri"/>
                <a:cs typeface="Calibri"/>
                <a:sym typeface="Calibri"/>
              </a:rPr>
              <a:t>Define a group of Stories are easy to describe, deliver, and test together. </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7F7F7F"/>
              </a:buClr>
              <a:buSzPts val="2000"/>
              <a:buFont typeface="Arial"/>
              <a:buChar char="•"/>
            </a:pPr>
            <a:r>
              <a:rPr lang="en-US" sz="2000" b="0" i="0" u="none" strike="noStrike" cap="none">
                <a:solidFill>
                  <a:srgbClr val="7F7F7F"/>
                </a:solidFill>
                <a:latin typeface="Calibri"/>
                <a:ea typeface="Calibri"/>
                <a:cs typeface="Calibri"/>
                <a:sym typeface="Calibri"/>
              </a:rPr>
              <a:t>Define behavioral acceptance criteria for the stories as a group</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000000"/>
              </a:buClr>
              <a:buSzPts val="2000"/>
              <a:buFont typeface="Arial"/>
              <a:buChar char="•"/>
            </a:pPr>
            <a:r>
              <a:rPr lang="en-US" sz="2000" b="1" i="0" u="none" strike="noStrike" cap="none">
                <a:solidFill>
                  <a:srgbClr val="000000"/>
                </a:solidFill>
                <a:latin typeface="Calibri"/>
                <a:ea typeface="Calibri"/>
                <a:cs typeface="Calibri"/>
                <a:sym typeface="Calibri"/>
              </a:rPr>
              <a:t>Increase your understanding by exploring the domain</a:t>
            </a:r>
            <a:endParaRPr sz="20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4"/>
                                        </p:tgtEl>
                                        <p:attrNameLst>
                                          <p:attrName>style.visibility</p:attrName>
                                        </p:attrNameLst>
                                      </p:cBhvr>
                                      <p:to>
                                        <p:strVal val="visible"/>
                                      </p:to>
                                    </p:set>
                                    <p:animEffect transition="in" filter="fade">
                                      <p:cBhvr>
                                        <p:cTn id="7" dur="500"/>
                                        <p:tgtEl>
                                          <p:spTgt spid="19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5"/>
                                        </p:tgtEl>
                                        <p:attrNameLst>
                                          <p:attrName>style.visibility</p:attrName>
                                        </p:attrNameLst>
                                      </p:cBhvr>
                                      <p:to>
                                        <p:strVal val="visible"/>
                                      </p:to>
                                    </p:set>
                                    <p:animEffect transition="in" filter="fade">
                                      <p:cBhvr>
                                        <p:cTn id="12" dur="500"/>
                                        <p:tgtEl>
                                          <p:spTgt spid="1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80"/>
          <p:cNvSpPr txBox="1"/>
          <p:nvPr/>
        </p:nvSpPr>
        <p:spPr>
          <a:xfrm>
            <a:off x="471586" y="144966"/>
            <a:ext cx="11565589" cy="991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The objective of story grooming is to a shared team </a:t>
            </a:r>
            <a:r>
              <a:rPr lang="en-US" sz="3600" b="1" i="0" u="none" strike="noStrike" cap="none">
                <a:solidFill>
                  <a:srgbClr val="000000"/>
                </a:solidFill>
                <a:latin typeface="Calibri"/>
                <a:ea typeface="Calibri"/>
                <a:cs typeface="Calibri"/>
                <a:sym typeface="Calibri"/>
              </a:rPr>
              <a:t>understanding for the next burst of value creation</a:t>
            </a:r>
            <a:r>
              <a:rPr lang="en-US" sz="3600" b="1" i="0" u="none" strike="noStrike" cap="none">
                <a:solidFill>
                  <a:srgbClr val="3E4043"/>
                </a:solidFill>
                <a:latin typeface="Calibri"/>
                <a:ea typeface="Calibri"/>
                <a:cs typeface="Calibri"/>
                <a:sym typeface="Calibri"/>
              </a:rPr>
              <a:t> </a:t>
            </a:r>
            <a:endParaRPr sz="2800" b="0" i="0" u="none" strike="noStrike" cap="none">
              <a:solidFill>
                <a:srgbClr val="000000"/>
              </a:solidFill>
              <a:latin typeface="Calibri"/>
              <a:ea typeface="Calibri"/>
              <a:cs typeface="Calibri"/>
              <a:sym typeface="Calibri"/>
            </a:endParaRPr>
          </a:p>
        </p:txBody>
      </p:sp>
      <p:grpSp>
        <p:nvGrpSpPr>
          <p:cNvPr id="1948" name="Google Shape;1948;p80"/>
          <p:cNvGrpSpPr/>
          <p:nvPr/>
        </p:nvGrpSpPr>
        <p:grpSpPr>
          <a:xfrm>
            <a:off x="630183" y="1191124"/>
            <a:ext cx="491188" cy="4921000"/>
            <a:chOff x="630183" y="936336"/>
            <a:chExt cx="491188" cy="4921000"/>
          </a:xfrm>
        </p:grpSpPr>
        <p:cxnSp>
          <p:nvCxnSpPr>
            <p:cNvPr id="1949" name="Google Shape;1949;p80"/>
            <p:cNvCxnSpPr/>
            <p:nvPr/>
          </p:nvCxnSpPr>
          <p:spPr>
            <a:xfrm>
              <a:off x="1121371" y="936336"/>
              <a:ext cx="0" cy="4921000"/>
            </a:xfrm>
            <a:prstGeom prst="straightConnector1">
              <a:avLst/>
            </a:prstGeom>
            <a:noFill/>
            <a:ln w="9525" cap="flat" cmpd="sng">
              <a:solidFill>
                <a:schemeClr val="accent1"/>
              </a:solidFill>
              <a:prstDash val="solid"/>
              <a:miter lim="800000"/>
              <a:headEnd type="none" w="sm" len="sm"/>
              <a:tailEnd type="none" w="sm" len="sm"/>
            </a:ln>
          </p:spPr>
        </p:cxnSp>
        <p:sp>
          <p:nvSpPr>
            <p:cNvPr id="1950" name="Google Shape;1950;p80"/>
            <p:cNvSpPr/>
            <p:nvPr/>
          </p:nvSpPr>
          <p:spPr>
            <a:xfrm>
              <a:off x="630183" y="2955408"/>
              <a:ext cx="410166" cy="410166"/>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Story</a:t>
              </a:r>
              <a:endParaRPr sz="1400" b="0" i="0" u="none" strike="noStrike" cap="none">
                <a:solidFill>
                  <a:srgbClr val="000000"/>
                </a:solidFill>
                <a:latin typeface="Arial"/>
                <a:ea typeface="Arial"/>
                <a:cs typeface="Arial"/>
                <a:sym typeface="Arial"/>
              </a:endParaRPr>
            </a:p>
          </p:txBody>
        </p:sp>
        <p:sp>
          <p:nvSpPr>
            <p:cNvPr id="1951" name="Google Shape;1951;p80"/>
            <p:cNvSpPr/>
            <p:nvPr/>
          </p:nvSpPr>
          <p:spPr>
            <a:xfrm>
              <a:off x="630183" y="2052623"/>
              <a:ext cx="410166" cy="410166"/>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Feature</a:t>
              </a:r>
              <a:endParaRPr sz="1400" b="0" i="0" u="none" strike="noStrike" cap="none">
                <a:solidFill>
                  <a:srgbClr val="000000"/>
                </a:solidFill>
                <a:latin typeface="Arial"/>
                <a:ea typeface="Arial"/>
                <a:cs typeface="Arial"/>
                <a:sym typeface="Arial"/>
              </a:endParaRPr>
            </a:p>
          </p:txBody>
        </p:sp>
        <p:sp>
          <p:nvSpPr>
            <p:cNvPr id="1952" name="Google Shape;1952;p80"/>
            <p:cNvSpPr/>
            <p:nvPr/>
          </p:nvSpPr>
          <p:spPr>
            <a:xfrm>
              <a:off x="630183" y="1170474"/>
              <a:ext cx="410166" cy="410166"/>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Calibri"/>
                  <a:ea typeface="Calibri"/>
                  <a:cs typeface="Calibri"/>
                  <a:sym typeface="Calibri"/>
                </a:rPr>
                <a:t>Persona</a:t>
              </a:r>
              <a:endParaRPr sz="1400" b="0" i="0" u="none" strike="noStrike" cap="none">
                <a:solidFill>
                  <a:srgbClr val="000000"/>
                </a:solidFill>
                <a:latin typeface="Arial"/>
                <a:ea typeface="Arial"/>
                <a:cs typeface="Arial"/>
                <a:sym typeface="Arial"/>
              </a:endParaRPr>
            </a:p>
          </p:txBody>
        </p:sp>
        <p:sp>
          <p:nvSpPr>
            <p:cNvPr id="1953" name="Google Shape;1953;p80"/>
            <p:cNvSpPr/>
            <p:nvPr/>
          </p:nvSpPr>
          <p:spPr>
            <a:xfrm>
              <a:off x="707380" y="1686239"/>
              <a:ext cx="255772" cy="255772"/>
            </a:xfrm>
            <a:prstGeom prst="rect">
              <a:avLst/>
            </a:prstGeom>
            <a:noFill/>
            <a:ln w="12700" cap="flat" cmpd="sng">
              <a:solidFill>
                <a:srgbClr val="7F7F7F"/>
              </a:solidFill>
              <a:prstDash val="dash"/>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7F7F7F"/>
                  </a:solidFill>
                  <a:latin typeface="Calibri"/>
                  <a:ea typeface="Calibri"/>
                  <a:cs typeface="Calibri"/>
                  <a:sym typeface="Calibri"/>
                </a:rPr>
                <a:t>Epic</a:t>
              </a:r>
              <a:endParaRPr sz="800" b="0" i="0" u="none" strike="noStrike" cap="none">
                <a:solidFill>
                  <a:srgbClr val="7F7F7F"/>
                </a:solidFill>
                <a:latin typeface="Calibri"/>
                <a:ea typeface="Calibri"/>
                <a:cs typeface="Calibri"/>
                <a:sym typeface="Calibri"/>
              </a:endParaRPr>
            </a:p>
          </p:txBody>
        </p:sp>
      </p:grpSp>
      <p:sp>
        <p:nvSpPr>
          <p:cNvPr id="1954" name="Google Shape;1954;p80"/>
          <p:cNvSpPr/>
          <p:nvPr/>
        </p:nvSpPr>
        <p:spPr>
          <a:xfrm>
            <a:off x="2115661" y="3977640"/>
            <a:ext cx="3154982" cy="1092607"/>
          </a:xfrm>
          <a:prstGeom prst="rect">
            <a:avLst/>
          </a:prstGeom>
          <a:noFill/>
          <a:ln>
            <a:noFill/>
          </a:ln>
        </p:spPr>
        <p:txBody>
          <a:bodyPr spcFirstLastPara="1" wrap="square" lIns="91425" tIns="45700" rIns="91425" bIns="45700" anchor="t" anchorCtr="0">
            <a:spAutoFit/>
          </a:bodyPr>
          <a:lstStyle/>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When </a:t>
            </a:r>
            <a:r>
              <a:rPr lang="en-US" sz="1400" b="0" i="0" u="none" strike="noStrike" cap="none">
                <a:solidFill>
                  <a:srgbClr val="000000"/>
                </a:solidFill>
                <a:latin typeface="Calibri"/>
                <a:ea typeface="Calibri"/>
                <a:cs typeface="Calibri"/>
                <a:sym typeface="Calibri"/>
              </a:rPr>
              <a:t>a</a:t>
            </a:r>
            <a:r>
              <a:rPr lang="en-US" sz="1400" b="0" i="1" u="none" strike="noStrike" cap="none">
                <a:solidFill>
                  <a:srgbClr val="000000"/>
                </a:solidFill>
                <a:latin typeface="Calibri"/>
                <a:ea typeface="Calibri"/>
                <a:cs typeface="Calibri"/>
                <a:sym typeface="Calibri"/>
              </a:rPr>
              <a:t> </a:t>
            </a:r>
            <a:r>
              <a:rPr lang="en-US" sz="1400" b="1" i="0" u="none" strike="noStrike" cap="none">
                <a:solidFill>
                  <a:srgbClr val="000000"/>
                </a:solidFill>
                <a:latin typeface="Calibri"/>
                <a:ea typeface="Calibri"/>
                <a:cs typeface="Calibri"/>
                <a:sym typeface="Calibri"/>
              </a:rPr>
              <a:t>Customer</a:t>
            </a:r>
            <a:r>
              <a:rPr lang="en-US" sz="1400" b="0" i="1" u="none" strike="noStrike" cap="none">
                <a:solidFill>
                  <a:srgbClr val="000000"/>
                </a:solidFill>
                <a:latin typeface="Calibri"/>
                <a:ea typeface="Calibri"/>
                <a:cs typeface="Calibri"/>
                <a:sym typeface="Calibri"/>
              </a:rPr>
              <a:t> </a:t>
            </a:r>
            <a:r>
              <a:rPr lang="en-US" sz="1400" b="0" i="0" u="none" strike="noStrike" cap="none">
                <a:solidFill>
                  <a:srgbClr val="000000"/>
                </a:solidFill>
                <a:latin typeface="Calibri"/>
                <a:ea typeface="Calibri"/>
                <a:cs typeface="Calibri"/>
                <a:sym typeface="Calibri"/>
              </a:rPr>
              <a:t>conducts </a:t>
            </a:r>
            <a:r>
              <a:rPr lang="en-US" sz="1400" b="1" i="0" u="none" strike="noStrike" cap="none">
                <a:solidFill>
                  <a:srgbClr val="000000"/>
                </a:solidFill>
                <a:latin typeface="Calibri"/>
                <a:ea typeface="Calibri"/>
                <a:cs typeface="Calibri"/>
                <a:sym typeface="Calibri"/>
              </a:rPr>
              <a:t>Chargeable Activity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Then </a:t>
            </a:r>
            <a:r>
              <a:rPr lang="en-US" sz="1400" b="0" i="0" u="none" strike="noStrike" cap="none">
                <a:solidFill>
                  <a:srgbClr val="000000"/>
                </a:solidFill>
                <a:latin typeface="Calibri"/>
                <a:ea typeface="Calibri"/>
                <a:cs typeface="Calibri"/>
                <a:sym typeface="Calibri"/>
              </a:rPr>
              <a:t>that </a:t>
            </a:r>
            <a:r>
              <a:rPr lang="en-US" sz="1400" b="1" i="0" u="none" strike="noStrike" cap="none">
                <a:solidFill>
                  <a:srgbClr val="000000"/>
                </a:solidFill>
                <a:latin typeface="Calibri"/>
                <a:ea typeface="Calibri"/>
                <a:cs typeface="Calibri"/>
                <a:sym typeface="Calibri"/>
              </a:rPr>
              <a:t>Chargeable Activity </a:t>
            </a:r>
            <a:r>
              <a:rPr lang="en-US" sz="1400" b="0" i="0" u="none" strike="noStrike" cap="none">
                <a:solidFill>
                  <a:srgbClr val="000000"/>
                </a:solidFill>
                <a:latin typeface="Calibri"/>
                <a:ea typeface="Calibri"/>
                <a:cs typeface="Calibri"/>
                <a:sym typeface="Calibri"/>
              </a:rPr>
              <a:t>will be tracked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endParaRPr sz="900" b="0" i="1" u="none" strike="noStrike" cap="none">
              <a:solidFill>
                <a:srgbClr val="000000"/>
              </a:solidFill>
              <a:latin typeface="Calibri"/>
              <a:ea typeface="Calibri"/>
              <a:cs typeface="Calibri"/>
              <a:sym typeface="Calibri"/>
            </a:endParaRPr>
          </a:p>
        </p:txBody>
      </p:sp>
      <p:sp>
        <p:nvSpPr>
          <p:cNvPr id="1955" name="Google Shape;1955;p80"/>
          <p:cNvSpPr/>
          <p:nvPr/>
        </p:nvSpPr>
        <p:spPr>
          <a:xfrm>
            <a:off x="5582206" y="3977640"/>
            <a:ext cx="6096000" cy="1600438"/>
          </a:xfrm>
          <a:prstGeom prst="rect">
            <a:avLst/>
          </a:prstGeom>
          <a:noFill/>
          <a:ln>
            <a:noFill/>
          </a:ln>
        </p:spPr>
        <p:txBody>
          <a:bodyPr spcFirstLastPara="1" wrap="square" lIns="91425" tIns="45700" rIns="91425" bIns="45700" anchor="t" anchorCtr="0">
            <a:spAutoFit/>
          </a:bodyPr>
          <a:lstStyle/>
          <a:p>
            <a:pPr marL="182563" marR="0" lvl="1" indent="-171450" algn="l"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Calibri"/>
                <a:ea typeface="Calibri"/>
                <a:cs typeface="Calibri"/>
                <a:sym typeface="Calibri"/>
              </a:rPr>
              <a:t>Associated </a:t>
            </a:r>
            <a:r>
              <a:rPr lang="en-US" sz="1400" b="1" i="0" u="none" strike="noStrike" cap="none">
                <a:solidFill>
                  <a:srgbClr val="000000"/>
                </a:solidFill>
                <a:latin typeface="Calibri"/>
                <a:ea typeface="Calibri"/>
                <a:cs typeface="Calibri"/>
                <a:sym typeface="Calibri"/>
              </a:rPr>
              <a:t>Chargeable Activity </a:t>
            </a:r>
            <a:r>
              <a:rPr lang="en-US" sz="1400" b="0" i="0" u="none" strike="noStrike" cap="none">
                <a:solidFill>
                  <a:srgbClr val="000000"/>
                </a:solidFill>
                <a:latin typeface="Calibri"/>
                <a:ea typeface="Calibri"/>
                <a:cs typeface="Calibri"/>
                <a:sym typeface="Calibri"/>
              </a:rPr>
              <a:t>is identified by referring to the </a:t>
            </a:r>
            <a:r>
              <a:rPr lang="en-US" sz="1400" b="1" i="0" u="none" strike="noStrike" cap="none">
                <a:solidFill>
                  <a:srgbClr val="000000"/>
                </a:solidFill>
                <a:latin typeface="Calibri"/>
                <a:ea typeface="Calibri"/>
                <a:cs typeface="Calibri"/>
                <a:sym typeface="Calibri"/>
              </a:rPr>
              <a:t>Type Of Chargeable Activity </a:t>
            </a:r>
            <a:r>
              <a:rPr lang="en-US" sz="1400" b="0" i="0" u="none" strike="noStrike" cap="none">
                <a:solidFill>
                  <a:srgbClr val="000000"/>
                </a:solidFill>
                <a:latin typeface="Calibri"/>
                <a:ea typeface="Calibri"/>
                <a:cs typeface="Calibri"/>
                <a:sym typeface="Calibri"/>
              </a:rPr>
              <a:t>priced through a </a:t>
            </a:r>
            <a:r>
              <a:rPr lang="en-US" sz="1400" b="1" i="0" u="none" strike="noStrike" cap="none">
                <a:solidFill>
                  <a:srgbClr val="000000"/>
                </a:solidFill>
                <a:latin typeface="Calibri"/>
                <a:ea typeface="Calibri"/>
                <a:cs typeface="Calibri"/>
                <a:sym typeface="Calibri"/>
              </a:rPr>
              <a:t>Price Item </a:t>
            </a:r>
            <a:r>
              <a:rPr lang="en-US" sz="1400" b="0" i="0" u="none" strike="noStrike" cap="none">
                <a:solidFill>
                  <a:srgbClr val="000000"/>
                </a:solidFill>
                <a:latin typeface="Calibri"/>
                <a:ea typeface="Calibri"/>
                <a:cs typeface="Calibri"/>
                <a:sym typeface="Calibri"/>
              </a:rPr>
              <a:t>in the</a:t>
            </a:r>
            <a:r>
              <a:rPr lang="en-US" sz="1400" b="1" i="0" u="none" strike="noStrike" cap="none">
                <a:solidFill>
                  <a:srgbClr val="000000"/>
                </a:solidFill>
                <a:latin typeface="Calibri"/>
                <a:ea typeface="Calibri"/>
                <a:cs typeface="Calibri"/>
                <a:sym typeface="Calibri"/>
              </a:rPr>
              <a:t> Product Plan </a:t>
            </a:r>
            <a:r>
              <a:rPr lang="en-US" sz="1400" b="0" i="0" u="none" strike="noStrike" cap="none">
                <a:solidFill>
                  <a:srgbClr val="000000"/>
                </a:solidFill>
                <a:latin typeface="Calibri"/>
                <a:ea typeface="Calibri"/>
                <a:cs typeface="Calibri"/>
                <a:sym typeface="Calibri"/>
              </a:rPr>
              <a:t>that is associated with a </a:t>
            </a:r>
            <a:r>
              <a:rPr lang="en-US" sz="1400" b="1" i="0" u="none" strike="noStrike" cap="none">
                <a:solidFill>
                  <a:srgbClr val="000000"/>
                </a:solidFill>
                <a:latin typeface="Calibri"/>
                <a:ea typeface="Calibri"/>
                <a:cs typeface="Calibri"/>
                <a:sym typeface="Calibri"/>
              </a:rPr>
              <a:t>Customer </a:t>
            </a:r>
            <a:r>
              <a:rPr lang="en-US" sz="1400" b="0" i="0" u="none" strike="noStrike" cap="none">
                <a:solidFill>
                  <a:srgbClr val="000000"/>
                </a:solidFill>
                <a:latin typeface="Calibri"/>
                <a:ea typeface="Calibri"/>
                <a:cs typeface="Calibri"/>
                <a:sym typeface="Calibri"/>
              </a:rPr>
              <a:t>through the </a:t>
            </a:r>
            <a:r>
              <a:rPr lang="en-US" sz="1400" b="1" i="0" u="none" strike="noStrike" cap="none">
                <a:solidFill>
                  <a:srgbClr val="000000"/>
                </a:solidFill>
                <a:latin typeface="Calibri"/>
                <a:ea typeface="Calibri"/>
                <a:cs typeface="Calibri"/>
                <a:sym typeface="Calibri"/>
              </a:rPr>
              <a:t>Product Agreement</a:t>
            </a:r>
            <a:endParaRPr sz="1400" b="0" i="0" u="none" strike="noStrike" cap="none">
              <a:solidFill>
                <a:srgbClr val="000000"/>
              </a:solidFill>
              <a:latin typeface="Arial"/>
              <a:ea typeface="Arial"/>
              <a:cs typeface="Arial"/>
              <a:sym typeface="Arial"/>
            </a:endParaRPr>
          </a:p>
          <a:p>
            <a:pPr marL="182563" marR="0" lvl="1" indent="-171450" algn="l"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Calibri"/>
                <a:ea typeface="Calibri"/>
                <a:cs typeface="Calibri"/>
                <a:sym typeface="Calibri"/>
              </a:rPr>
              <a:t>The </a:t>
            </a:r>
            <a:r>
              <a:rPr lang="en-US" sz="1400" b="1" i="0" u="none" strike="noStrike" cap="none">
                <a:solidFill>
                  <a:srgbClr val="000000"/>
                </a:solidFill>
                <a:latin typeface="Calibri"/>
                <a:ea typeface="Calibri"/>
                <a:cs typeface="Calibri"/>
                <a:sym typeface="Calibri"/>
              </a:rPr>
              <a:t>Type Of Chargeable Activity</a:t>
            </a:r>
            <a:r>
              <a:rPr lang="en-US" sz="1400" b="0" i="0" u="none" strike="noStrike" cap="none">
                <a:solidFill>
                  <a:srgbClr val="000000"/>
                </a:solidFill>
                <a:latin typeface="Calibri"/>
                <a:ea typeface="Calibri"/>
                <a:cs typeface="Calibri"/>
                <a:sym typeface="Calibri"/>
              </a:rPr>
              <a:t>, the </a:t>
            </a:r>
            <a:r>
              <a:rPr lang="en-US" sz="1400" b="1" i="0" u="none" strike="noStrike" cap="none">
                <a:solidFill>
                  <a:srgbClr val="000000"/>
                </a:solidFill>
                <a:latin typeface="Calibri"/>
                <a:ea typeface="Calibri"/>
                <a:cs typeface="Calibri"/>
                <a:sym typeface="Calibri"/>
              </a:rPr>
              <a:t>Customer</a:t>
            </a:r>
            <a:r>
              <a:rPr lang="en-US" sz="1400" b="0" i="0" u="none" strike="noStrike" cap="none">
                <a:solidFill>
                  <a:srgbClr val="000000"/>
                </a:solidFill>
                <a:latin typeface="Calibri"/>
                <a:ea typeface="Calibri"/>
                <a:cs typeface="Calibri"/>
                <a:sym typeface="Calibri"/>
              </a:rPr>
              <a:t>, and the </a:t>
            </a:r>
            <a:r>
              <a:rPr lang="en-US" sz="1400" b="1" i="0" u="none" strike="noStrike" cap="none">
                <a:solidFill>
                  <a:srgbClr val="000000"/>
                </a:solidFill>
                <a:latin typeface="Calibri"/>
                <a:ea typeface="Calibri"/>
                <a:cs typeface="Calibri"/>
                <a:sym typeface="Calibri"/>
              </a:rPr>
              <a:t>Billing Period </a:t>
            </a:r>
            <a:r>
              <a:rPr lang="en-US" sz="1400" b="0" i="0" u="none" strike="noStrike" cap="none">
                <a:solidFill>
                  <a:srgbClr val="000000"/>
                </a:solidFill>
                <a:latin typeface="Calibri"/>
                <a:ea typeface="Calibri"/>
                <a:cs typeface="Calibri"/>
                <a:sym typeface="Calibri"/>
              </a:rPr>
              <a:t>is tracked</a:t>
            </a:r>
            <a:endParaRPr sz="1400" b="0" i="0" u="none" strike="noStrike" cap="none">
              <a:solidFill>
                <a:srgbClr val="000000"/>
              </a:solidFill>
              <a:latin typeface="Arial"/>
              <a:ea typeface="Arial"/>
              <a:cs typeface="Arial"/>
              <a:sym typeface="Arial"/>
            </a:endParaRPr>
          </a:p>
          <a:p>
            <a:pPr marL="182563" marR="0" lvl="1" indent="-69850" algn="l" rtl="0">
              <a:lnSpc>
                <a:spcPct val="100000"/>
              </a:lnSpc>
              <a:spcBef>
                <a:spcPts val="0"/>
              </a:spcBef>
              <a:spcAft>
                <a:spcPts val="0"/>
              </a:spcAft>
              <a:buClr>
                <a:srgbClr val="000000"/>
              </a:buClr>
              <a:buSzPts val="1600"/>
              <a:buFont typeface="Arial"/>
              <a:buNone/>
            </a:pPr>
            <a:endParaRPr sz="1400" b="0" i="0"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endParaRPr sz="1400" b="0" i="0" u="none" strike="noStrike" cap="none">
              <a:solidFill>
                <a:srgbClr val="000000"/>
              </a:solidFill>
              <a:latin typeface="Calibri"/>
              <a:ea typeface="Calibri"/>
              <a:cs typeface="Calibri"/>
              <a:sym typeface="Calibri"/>
            </a:endParaRPr>
          </a:p>
        </p:txBody>
      </p:sp>
      <p:sp>
        <p:nvSpPr>
          <p:cNvPr id="1956" name="Google Shape;1956;p80"/>
          <p:cNvSpPr txBox="1"/>
          <p:nvPr/>
        </p:nvSpPr>
        <p:spPr>
          <a:xfrm rot="-5400000">
            <a:off x="-222055" y="4651081"/>
            <a:ext cx="207505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Acceptance Criteria</a:t>
            </a:r>
            <a:endParaRPr sz="1400" b="0" i="0" u="none" strike="noStrike" cap="none">
              <a:solidFill>
                <a:srgbClr val="000000"/>
              </a:solidFill>
              <a:latin typeface="Arial"/>
              <a:ea typeface="Arial"/>
              <a:cs typeface="Arial"/>
              <a:sym typeface="Arial"/>
            </a:endParaRPr>
          </a:p>
        </p:txBody>
      </p:sp>
      <p:sp>
        <p:nvSpPr>
          <p:cNvPr id="1957" name="Google Shape;1957;p80"/>
          <p:cNvSpPr/>
          <p:nvPr/>
        </p:nvSpPr>
        <p:spPr>
          <a:xfrm>
            <a:off x="2264300"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Conducts Chargeable Activity</a:t>
            </a:r>
            <a:endParaRPr sz="1200" b="0" i="0" u="none" strike="noStrike" cap="none">
              <a:solidFill>
                <a:srgbClr val="000000"/>
              </a:solidFill>
              <a:latin typeface="Arial"/>
              <a:ea typeface="Arial"/>
              <a:cs typeface="Arial"/>
              <a:sym typeface="Arial"/>
            </a:endParaRPr>
          </a:p>
        </p:txBody>
      </p:sp>
      <p:sp>
        <p:nvSpPr>
          <p:cNvPr id="1958" name="Google Shape;1958;p80"/>
          <p:cNvSpPr/>
          <p:nvPr/>
        </p:nvSpPr>
        <p:spPr>
          <a:xfrm>
            <a:off x="1319819" y="3032340"/>
            <a:ext cx="765879" cy="765879"/>
          </a:xfrm>
          <a:prstGeom prst="rect">
            <a:avLst/>
          </a:prstGeom>
          <a:solidFill>
            <a:srgbClr val="F2F2F2"/>
          </a:solidFill>
          <a:ln>
            <a:noFill/>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alibri"/>
                <a:ea typeface="Calibri"/>
                <a:cs typeface="Calibri"/>
                <a:sym typeface="Calibri"/>
              </a:rPr>
              <a:t>Agree to Product Plan</a:t>
            </a:r>
            <a:endParaRPr sz="1200" b="0" i="0" u="none" strike="noStrike" cap="none">
              <a:solidFill>
                <a:srgbClr val="BFBFBF"/>
              </a:solidFill>
              <a:latin typeface="Calibri"/>
              <a:ea typeface="Calibri"/>
              <a:cs typeface="Calibri"/>
              <a:sym typeface="Calibri"/>
            </a:endParaRPr>
          </a:p>
        </p:txBody>
      </p:sp>
      <p:sp>
        <p:nvSpPr>
          <p:cNvPr id="1959" name="Google Shape;1959;p80"/>
          <p:cNvSpPr/>
          <p:nvPr/>
        </p:nvSpPr>
        <p:spPr>
          <a:xfrm>
            <a:off x="1319819" y="1247406"/>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p:txBody>
      </p:sp>
      <p:sp>
        <p:nvSpPr>
          <p:cNvPr id="1960" name="Google Shape;1960;p80"/>
          <p:cNvSpPr/>
          <p:nvPr/>
        </p:nvSpPr>
        <p:spPr>
          <a:xfrm>
            <a:off x="1319819" y="2134944"/>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Product and Charge </a:t>
            </a:r>
            <a:endParaRPr sz="1400" b="0" i="0" u="none" strike="noStrike" cap="none">
              <a:solidFill>
                <a:srgbClr val="000000"/>
              </a:solidFill>
              <a:latin typeface="Arial"/>
              <a:ea typeface="Arial"/>
              <a:cs typeface="Arial"/>
              <a:sym typeface="Arial"/>
            </a:endParaRPr>
          </a:p>
        </p:txBody>
      </p:sp>
      <p:sp>
        <p:nvSpPr>
          <p:cNvPr id="1961" name="Google Shape;1961;p80"/>
          <p:cNvSpPr/>
          <p:nvPr/>
        </p:nvSpPr>
        <p:spPr>
          <a:xfrm>
            <a:off x="8630206" y="3032340"/>
            <a:ext cx="765879" cy="765879"/>
          </a:xfrm>
          <a:prstGeom prst="rect">
            <a:avLst/>
          </a:prstGeom>
          <a:solidFill>
            <a:srgbClr val="F2F2F2"/>
          </a:solidFill>
          <a:ln>
            <a:noFill/>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alibri"/>
                <a:ea typeface="Calibri"/>
                <a:cs typeface="Calibri"/>
                <a:sym typeface="Calibri"/>
              </a:rPr>
              <a:t>Calculate </a:t>
            </a:r>
            <a:endParaRPr sz="1200" b="0" i="0" u="none" strike="noStrike" cap="none">
              <a:solidFill>
                <a:srgbClr val="BFBFB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alibri"/>
                <a:ea typeface="Calibri"/>
                <a:cs typeface="Calibri"/>
                <a:sym typeface="Calibri"/>
              </a:rPr>
              <a:t>Bill </a:t>
            </a:r>
            <a:endParaRPr sz="1200" b="0" i="0" u="none" strike="noStrike" cap="none">
              <a:solidFill>
                <a:srgbClr val="BFBFBF"/>
              </a:solidFill>
              <a:latin typeface="Calibri"/>
              <a:ea typeface="Calibri"/>
              <a:cs typeface="Calibri"/>
              <a:sym typeface="Calibri"/>
            </a:endParaRPr>
          </a:p>
        </p:txBody>
      </p:sp>
      <p:sp>
        <p:nvSpPr>
          <p:cNvPr id="1962" name="Google Shape;1962;p80"/>
          <p:cNvSpPr/>
          <p:nvPr/>
        </p:nvSpPr>
        <p:spPr>
          <a:xfrm>
            <a:off x="4257833" y="1298820"/>
            <a:ext cx="7779342" cy="14388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Key Activities</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7F7F7F"/>
              </a:buClr>
              <a:buSzPts val="2000"/>
              <a:buFont typeface="Arial"/>
              <a:buChar char="•"/>
            </a:pPr>
            <a:r>
              <a:rPr lang="en-US" sz="2000" b="0" i="0" u="none" strike="noStrike" cap="none">
                <a:solidFill>
                  <a:srgbClr val="7F7F7F"/>
                </a:solidFill>
                <a:latin typeface="Calibri"/>
                <a:ea typeface="Calibri"/>
                <a:cs typeface="Calibri"/>
                <a:sym typeface="Calibri"/>
              </a:rPr>
              <a:t>Define a group of Stories are easy to describe, deliver, and test together. </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7F7F7F"/>
              </a:buClr>
              <a:buSzPts val="2000"/>
              <a:buFont typeface="Arial"/>
              <a:buChar char="•"/>
            </a:pPr>
            <a:r>
              <a:rPr lang="en-US" sz="2000" b="0" i="0" u="none" strike="noStrike" cap="none">
                <a:solidFill>
                  <a:srgbClr val="7F7F7F"/>
                </a:solidFill>
                <a:latin typeface="Calibri"/>
                <a:ea typeface="Calibri"/>
                <a:cs typeface="Calibri"/>
                <a:sym typeface="Calibri"/>
              </a:rPr>
              <a:t>Define behavioral acceptance criteria for the stories as a group</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000000"/>
              </a:buClr>
              <a:buSzPts val="2000"/>
              <a:buFont typeface="Arial"/>
              <a:buChar char="•"/>
            </a:pPr>
            <a:r>
              <a:rPr lang="en-US" sz="2000" b="1" i="0" u="none" strike="noStrike" cap="none">
                <a:solidFill>
                  <a:srgbClr val="000000"/>
                </a:solidFill>
                <a:latin typeface="Calibri"/>
                <a:ea typeface="Calibri"/>
                <a:cs typeface="Calibri"/>
                <a:sym typeface="Calibri"/>
              </a:rPr>
              <a:t>Increase your understanding by exploring the domain</a:t>
            </a:r>
            <a:endParaRPr sz="20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4"/>
                                        </p:tgtEl>
                                        <p:attrNameLst>
                                          <p:attrName>style.visibility</p:attrName>
                                        </p:attrNameLst>
                                      </p:cBhvr>
                                      <p:to>
                                        <p:strVal val="visible"/>
                                      </p:to>
                                    </p:set>
                                    <p:animEffect transition="in" filter="fade">
                                      <p:cBhvr>
                                        <p:cTn id="7" dur="500"/>
                                        <p:tgtEl>
                                          <p:spTgt spid="19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55"/>
                                        </p:tgtEl>
                                        <p:attrNameLst>
                                          <p:attrName>style.visibility</p:attrName>
                                        </p:attrNameLst>
                                      </p:cBhvr>
                                      <p:to>
                                        <p:strVal val="visible"/>
                                      </p:to>
                                    </p:set>
                                    <p:animEffect transition="in" filter="fade">
                                      <p:cBhvr>
                                        <p:cTn id="12" dur="500"/>
                                        <p:tgtEl>
                                          <p:spTgt spid="1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81"/>
          <p:cNvSpPr txBox="1"/>
          <p:nvPr/>
        </p:nvSpPr>
        <p:spPr>
          <a:xfrm>
            <a:off x="471586" y="144966"/>
            <a:ext cx="11565589" cy="991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The objective of story grooming is to a shared team </a:t>
            </a:r>
            <a:r>
              <a:rPr lang="en-US" sz="3600" b="1" i="0" u="none" strike="noStrike" cap="none">
                <a:solidFill>
                  <a:srgbClr val="000000"/>
                </a:solidFill>
                <a:latin typeface="Calibri"/>
                <a:ea typeface="Calibri"/>
                <a:cs typeface="Calibri"/>
                <a:sym typeface="Calibri"/>
              </a:rPr>
              <a:t>understanding for the next burst of value creation</a:t>
            </a:r>
            <a:r>
              <a:rPr lang="en-US" sz="3600" b="1" i="0" u="none" strike="noStrike" cap="none">
                <a:solidFill>
                  <a:srgbClr val="3E4043"/>
                </a:solidFill>
                <a:latin typeface="Calibri"/>
                <a:ea typeface="Calibri"/>
                <a:cs typeface="Calibri"/>
                <a:sym typeface="Calibri"/>
              </a:rPr>
              <a:t> </a:t>
            </a:r>
            <a:endParaRPr sz="2800" b="0" i="0" u="none" strike="noStrike" cap="none">
              <a:solidFill>
                <a:srgbClr val="000000"/>
              </a:solidFill>
              <a:latin typeface="Calibri"/>
              <a:ea typeface="Calibri"/>
              <a:cs typeface="Calibri"/>
              <a:sym typeface="Calibri"/>
            </a:endParaRPr>
          </a:p>
        </p:txBody>
      </p:sp>
      <p:grpSp>
        <p:nvGrpSpPr>
          <p:cNvPr id="1968" name="Google Shape;1968;p81"/>
          <p:cNvGrpSpPr/>
          <p:nvPr/>
        </p:nvGrpSpPr>
        <p:grpSpPr>
          <a:xfrm>
            <a:off x="630183" y="1191124"/>
            <a:ext cx="491188" cy="4921000"/>
            <a:chOff x="630183" y="936336"/>
            <a:chExt cx="491188" cy="4921000"/>
          </a:xfrm>
        </p:grpSpPr>
        <p:cxnSp>
          <p:nvCxnSpPr>
            <p:cNvPr id="1969" name="Google Shape;1969;p81"/>
            <p:cNvCxnSpPr/>
            <p:nvPr/>
          </p:nvCxnSpPr>
          <p:spPr>
            <a:xfrm>
              <a:off x="1121371" y="936336"/>
              <a:ext cx="0" cy="4921000"/>
            </a:xfrm>
            <a:prstGeom prst="straightConnector1">
              <a:avLst/>
            </a:prstGeom>
            <a:noFill/>
            <a:ln w="9525" cap="flat" cmpd="sng">
              <a:solidFill>
                <a:schemeClr val="accent1"/>
              </a:solidFill>
              <a:prstDash val="solid"/>
              <a:miter lim="800000"/>
              <a:headEnd type="none" w="sm" len="sm"/>
              <a:tailEnd type="none" w="sm" len="sm"/>
            </a:ln>
          </p:spPr>
        </p:cxnSp>
        <p:sp>
          <p:nvSpPr>
            <p:cNvPr id="1970" name="Google Shape;1970;p81"/>
            <p:cNvSpPr/>
            <p:nvPr/>
          </p:nvSpPr>
          <p:spPr>
            <a:xfrm>
              <a:off x="630183" y="2955408"/>
              <a:ext cx="410166" cy="410166"/>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Story</a:t>
              </a:r>
              <a:endParaRPr sz="1400" b="0" i="0" u="none" strike="noStrike" cap="none">
                <a:solidFill>
                  <a:srgbClr val="000000"/>
                </a:solidFill>
                <a:latin typeface="Arial"/>
                <a:ea typeface="Arial"/>
                <a:cs typeface="Arial"/>
                <a:sym typeface="Arial"/>
              </a:endParaRPr>
            </a:p>
          </p:txBody>
        </p:sp>
        <p:sp>
          <p:nvSpPr>
            <p:cNvPr id="1971" name="Google Shape;1971;p81"/>
            <p:cNvSpPr/>
            <p:nvPr/>
          </p:nvSpPr>
          <p:spPr>
            <a:xfrm>
              <a:off x="630183" y="2052623"/>
              <a:ext cx="410166" cy="410166"/>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Feature</a:t>
              </a:r>
              <a:endParaRPr sz="1400" b="0" i="0" u="none" strike="noStrike" cap="none">
                <a:solidFill>
                  <a:srgbClr val="000000"/>
                </a:solidFill>
                <a:latin typeface="Arial"/>
                <a:ea typeface="Arial"/>
                <a:cs typeface="Arial"/>
                <a:sym typeface="Arial"/>
              </a:endParaRPr>
            </a:p>
          </p:txBody>
        </p:sp>
        <p:sp>
          <p:nvSpPr>
            <p:cNvPr id="1972" name="Google Shape;1972;p81"/>
            <p:cNvSpPr/>
            <p:nvPr/>
          </p:nvSpPr>
          <p:spPr>
            <a:xfrm>
              <a:off x="630183" y="1170474"/>
              <a:ext cx="410166" cy="410166"/>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Calibri"/>
                  <a:ea typeface="Calibri"/>
                  <a:cs typeface="Calibri"/>
                  <a:sym typeface="Calibri"/>
                </a:rPr>
                <a:t>Persona</a:t>
              </a:r>
              <a:endParaRPr sz="1400" b="0" i="0" u="none" strike="noStrike" cap="none">
                <a:solidFill>
                  <a:srgbClr val="000000"/>
                </a:solidFill>
                <a:latin typeface="Arial"/>
                <a:ea typeface="Arial"/>
                <a:cs typeface="Arial"/>
                <a:sym typeface="Arial"/>
              </a:endParaRPr>
            </a:p>
          </p:txBody>
        </p:sp>
        <p:sp>
          <p:nvSpPr>
            <p:cNvPr id="1973" name="Google Shape;1973;p81"/>
            <p:cNvSpPr/>
            <p:nvPr/>
          </p:nvSpPr>
          <p:spPr>
            <a:xfrm>
              <a:off x="707380" y="1686239"/>
              <a:ext cx="255772" cy="255772"/>
            </a:xfrm>
            <a:prstGeom prst="rect">
              <a:avLst/>
            </a:prstGeom>
            <a:noFill/>
            <a:ln w="12700" cap="flat" cmpd="sng">
              <a:solidFill>
                <a:srgbClr val="7F7F7F"/>
              </a:solidFill>
              <a:prstDash val="dash"/>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7F7F7F"/>
                  </a:solidFill>
                  <a:latin typeface="Calibri"/>
                  <a:ea typeface="Calibri"/>
                  <a:cs typeface="Calibri"/>
                  <a:sym typeface="Calibri"/>
                </a:rPr>
                <a:t>Epic</a:t>
              </a:r>
              <a:endParaRPr sz="800" b="0" i="0" u="none" strike="noStrike" cap="none">
                <a:solidFill>
                  <a:srgbClr val="7F7F7F"/>
                </a:solidFill>
                <a:latin typeface="Calibri"/>
                <a:ea typeface="Calibri"/>
                <a:cs typeface="Calibri"/>
                <a:sym typeface="Calibri"/>
              </a:endParaRPr>
            </a:p>
          </p:txBody>
        </p:sp>
      </p:grpSp>
      <p:sp>
        <p:nvSpPr>
          <p:cNvPr id="1974" name="Google Shape;1974;p81"/>
          <p:cNvSpPr/>
          <p:nvPr/>
        </p:nvSpPr>
        <p:spPr>
          <a:xfrm>
            <a:off x="3099398" y="3977640"/>
            <a:ext cx="3024000" cy="738664"/>
          </a:xfrm>
          <a:prstGeom prst="rect">
            <a:avLst/>
          </a:prstGeom>
          <a:noFill/>
          <a:ln>
            <a:noFill/>
          </a:ln>
        </p:spPr>
        <p:txBody>
          <a:bodyPr spcFirstLastPara="1" wrap="square" lIns="91425" tIns="45700" rIns="91425" bIns="45700" anchor="t" anchorCtr="0">
            <a:spAutoFit/>
          </a:bodyPr>
          <a:lstStyle/>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When </a:t>
            </a:r>
            <a:r>
              <a:rPr lang="en-US" sz="1400" b="0" i="0" u="none" strike="noStrike" cap="none">
                <a:solidFill>
                  <a:srgbClr val="000000"/>
                </a:solidFill>
                <a:latin typeface="Calibri"/>
                <a:ea typeface="Calibri"/>
                <a:cs typeface="Calibri"/>
                <a:sym typeface="Calibri"/>
              </a:rPr>
              <a:t>a Billing Period is completed</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1400" b="0" i="1" u="none" strike="noStrike" cap="none">
                <a:solidFill>
                  <a:srgbClr val="000000"/>
                </a:solidFill>
                <a:latin typeface="Calibri"/>
                <a:ea typeface="Calibri"/>
                <a:cs typeface="Calibri"/>
                <a:sym typeface="Calibri"/>
              </a:rPr>
              <a:t>Then </a:t>
            </a:r>
            <a:r>
              <a:rPr lang="en-US" sz="1400" b="0" i="0" u="none" strike="noStrike" cap="none">
                <a:solidFill>
                  <a:srgbClr val="000000"/>
                </a:solidFill>
                <a:latin typeface="Calibri"/>
                <a:ea typeface="Calibri"/>
                <a:cs typeface="Calibri"/>
                <a:sym typeface="Calibri"/>
              </a:rPr>
              <a:t>a </a:t>
            </a:r>
            <a:r>
              <a:rPr lang="en-US" sz="1400" b="1" i="0" u="none" strike="noStrike" cap="none">
                <a:solidFill>
                  <a:srgbClr val="000000"/>
                </a:solidFill>
                <a:latin typeface="Calibri"/>
                <a:ea typeface="Calibri"/>
                <a:cs typeface="Calibri"/>
                <a:sym typeface="Calibri"/>
              </a:rPr>
              <a:t>Customer</a:t>
            </a:r>
            <a:r>
              <a:rPr lang="en-US" sz="1400" b="0" i="1" u="none" strike="noStrike" cap="none">
                <a:solidFill>
                  <a:srgbClr val="000000"/>
                </a:solidFill>
                <a:latin typeface="Calibri"/>
                <a:ea typeface="Calibri"/>
                <a:cs typeface="Calibri"/>
                <a:sym typeface="Calibri"/>
              </a:rPr>
              <a:t> </a:t>
            </a:r>
            <a:r>
              <a:rPr lang="en-US" sz="1400" b="1" i="0" u="none" strike="noStrike" cap="none">
                <a:solidFill>
                  <a:srgbClr val="000000"/>
                </a:solidFill>
                <a:latin typeface="Calibri"/>
                <a:ea typeface="Calibri"/>
                <a:cs typeface="Calibri"/>
                <a:sym typeface="Calibri"/>
              </a:rPr>
              <a:t>Bill </a:t>
            </a:r>
            <a:r>
              <a:rPr lang="en-US" sz="1400" b="0" i="0" u="none" strike="noStrike" cap="none">
                <a:solidFill>
                  <a:srgbClr val="000000"/>
                </a:solidFill>
                <a:latin typeface="Calibri"/>
                <a:ea typeface="Calibri"/>
                <a:cs typeface="Calibri"/>
                <a:sym typeface="Calibri"/>
              </a:rPr>
              <a:t>will be generated for all relevant</a:t>
            </a:r>
            <a:r>
              <a:rPr lang="en-US" sz="1400" b="0" i="1" u="none" strike="noStrike" cap="none">
                <a:solidFill>
                  <a:srgbClr val="000000"/>
                </a:solidFill>
                <a:latin typeface="Calibri"/>
                <a:ea typeface="Calibri"/>
                <a:cs typeface="Calibri"/>
                <a:sym typeface="Calibri"/>
              </a:rPr>
              <a:t> </a:t>
            </a:r>
            <a:r>
              <a:rPr lang="en-US" sz="1400" b="1" i="0" u="none" strike="noStrike" cap="none">
                <a:solidFill>
                  <a:srgbClr val="000000"/>
                </a:solidFill>
                <a:latin typeface="Calibri"/>
                <a:ea typeface="Calibri"/>
                <a:cs typeface="Calibri"/>
                <a:sym typeface="Calibri"/>
              </a:rPr>
              <a:t>Chargeable Activity</a:t>
            </a:r>
            <a:endParaRPr sz="1400" b="0" i="0" u="none" strike="noStrike" cap="none">
              <a:solidFill>
                <a:srgbClr val="000000"/>
              </a:solidFill>
              <a:latin typeface="Arial"/>
              <a:ea typeface="Arial"/>
              <a:cs typeface="Arial"/>
              <a:sym typeface="Arial"/>
            </a:endParaRPr>
          </a:p>
        </p:txBody>
      </p:sp>
      <p:sp>
        <p:nvSpPr>
          <p:cNvPr id="1975" name="Google Shape;1975;p81"/>
          <p:cNvSpPr/>
          <p:nvPr/>
        </p:nvSpPr>
        <p:spPr>
          <a:xfrm>
            <a:off x="6400800" y="3977640"/>
            <a:ext cx="5277406" cy="2677656"/>
          </a:xfrm>
          <a:prstGeom prst="rect">
            <a:avLst/>
          </a:prstGeom>
          <a:noFill/>
          <a:ln>
            <a:noFill/>
          </a:ln>
        </p:spPr>
        <p:txBody>
          <a:bodyPr spcFirstLastPara="1" wrap="square" lIns="91425" tIns="45700" rIns="91425" bIns="45700" anchor="t" anchorCtr="0">
            <a:spAutoFit/>
          </a:bodyPr>
          <a:lstStyle/>
          <a:p>
            <a:pPr marL="182563" marR="0" lvl="1" indent="-171450" algn="l"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Calibri"/>
                <a:ea typeface="Calibri"/>
                <a:cs typeface="Calibri"/>
                <a:sym typeface="Calibri"/>
              </a:rPr>
              <a:t>A </a:t>
            </a:r>
            <a:r>
              <a:rPr lang="en-US" sz="1400" b="1" i="0" u="none" strike="noStrike" cap="none">
                <a:solidFill>
                  <a:srgbClr val="000000"/>
                </a:solidFill>
                <a:latin typeface="Calibri"/>
                <a:ea typeface="Calibri"/>
                <a:cs typeface="Calibri"/>
                <a:sym typeface="Calibri"/>
              </a:rPr>
              <a:t>Bill</a:t>
            </a:r>
            <a:r>
              <a:rPr lang="en-US" sz="1400" b="0" i="0" u="none" strike="noStrike" cap="none">
                <a:solidFill>
                  <a:srgbClr val="000000"/>
                </a:solidFill>
                <a:latin typeface="Calibri"/>
                <a:ea typeface="Calibri"/>
                <a:cs typeface="Calibri"/>
                <a:sym typeface="Calibri"/>
              </a:rPr>
              <a:t> is calculated based on </a:t>
            </a:r>
            <a:r>
              <a:rPr lang="en-US" sz="1400" b="1" i="0" u="none" strike="noStrike" cap="none">
                <a:solidFill>
                  <a:srgbClr val="000000"/>
                </a:solidFill>
                <a:latin typeface="Calibri"/>
                <a:ea typeface="Calibri"/>
                <a:cs typeface="Calibri"/>
                <a:sym typeface="Calibri"/>
              </a:rPr>
              <a:t>Chargeable Activity </a:t>
            </a:r>
            <a:r>
              <a:rPr lang="en-US" sz="1400" b="0" i="0" u="none" strike="noStrike" cap="none">
                <a:solidFill>
                  <a:srgbClr val="000000"/>
                </a:solidFill>
                <a:latin typeface="Calibri"/>
                <a:ea typeface="Calibri"/>
                <a:cs typeface="Calibri"/>
                <a:sym typeface="Calibri"/>
              </a:rPr>
              <a:t>for a specific </a:t>
            </a:r>
            <a:r>
              <a:rPr lang="en-US" sz="1400" b="1" i="0" u="none" strike="noStrike" cap="none">
                <a:solidFill>
                  <a:srgbClr val="000000"/>
                </a:solidFill>
                <a:latin typeface="Calibri"/>
                <a:ea typeface="Calibri"/>
                <a:cs typeface="Calibri"/>
                <a:sym typeface="Calibri"/>
              </a:rPr>
              <a:t>Customer</a:t>
            </a:r>
            <a:r>
              <a:rPr lang="en-US" sz="1400" b="0" i="0" u="none" strike="noStrike" cap="none">
                <a:solidFill>
                  <a:srgbClr val="000000"/>
                </a:solidFill>
                <a:latin typeface="Calibri"/>
                <a:ea typeface="Calibri"/>
                <a:cs typeface="Calibri"/>
                <a:sym typeface="Calibri"/>
              </a:rPr>
              <a:t> within a </a:t>
            </a:r>
            <a:r>
              <a:rPr lang="en-US" sz="1400" b="1" i="0" u="none" strike="noStrike" cap="none">
                <a:solidFill>
                  <a:srgbClr val="000000"/>
                </a:solidFill>
                <a:latin typeface="Calibri"/>
                <a:ea typeface="Calibri"/>
                <a:cs typeface="Calibri"/>
                <a:sym typeface="Calibri"/>
              </a:rPr>
              <a:t>Billing Period </a:t>
            </a:r>
            <a:endParaRPr sz="1400" b="0" i="0" u="none" strike="noStrike" cap="none">
              <a:solidFill>
                <a:srgbClr val="000000"/>
              </a:solidFill>
              <a:latin typeface="Arial"/>
              <a:ea typeface="Arial"/>
              <a:cs typeface="Arial"/>
              <a:sym typeface="Arial"/>
            </a:endParaRPr>
          </a:p>
          <a:p>
            <a:pPr marL="182563" marR="0" lvl="1" indent="-171450" algn="l"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Calibri"/>
                <a:ea typeface="Calibri"/>
                <a:cs typeface="Calibri"/>
                <a:sym typeface="Calibri"/>
              </a:rPr>
              <a:t>The </a:t>
            </a:r>
            <a:r>
              <a:rPr lang="en-US" sz="1400" b="1" i="0" u="none" strike="noStrike" cap="none">
                <a:solidFill>
                  <a:srgbClr val="000000"/>
                </a:solidFill>
                <a:latin typeface="Calibri"/>
                <a:ea typeface="Calibri"/>
                <a:cs typeface="Calibri"/>
                <a:sym typeface="Calibri"/>
              </a:rPr>
              <a:t>Chargeable Activity </a:t>
            </a:r>
            <a:r>
              <a:rPr lang="en-US" sz="1400" b="0" i="0" u="none" strike="noStrike" cap="none">
                <a:solidFill>
                  <a:srgbClr val="000000"/>
                </a:solidFill>
                <a:latin typeface="Calibri"/>
                <a:ea typeface="Calibri"/>
                <a:cs typeface="Calibri"/>
                <a:sym typeface="Calibri"/>
              </a:rPr>
              <a:t>is found by looking up the </a:t>
            </a:r>
            <a:r>
              <a:rPr lang="en-US" sz="1400" b="1" i="0" u="none" strike="noStrike" cap="none">
                <a:solidFill>
                  <a:srgbClr val="000000"/>
                </a:solidFill>
                <a:latin typeface="Calibri"/>
                <a:ea typeface="Calibri"/>
                <a:cs typeface="Calibri"/>
                <a:sym typeface="Calibri"/>
              </a:rPr>
              <a:t>Product Plan </a:t>
            </a:r>
            <a:r>
              <a:rPr lang="en-US" sz="1400" b="0" i="0" u="none" strike="noStrike" cap="none">
                <a:solidFill>
                  <a:srgbClr val="000000"/>
                </a:solidFill>
                <a:latin typeface="Calibri"/>
                <a:ea typeface="Calibri"/>
                <a:cs typeface="Calibri"/>
                <a:sym typeface="Calibri"/>
              </a:rPr>
              <a:t>referred to by the </a:t>
            </a:r>
            <a:r>
              <a:rPr lang="en-US" sz="1400" b="1" i="0" u="none" strike="noStrike" cap="none">
                <a:solidFill>
                  <a:srgbClr val="000000"/>
                </a:solidFill>
                <a:latin typeface="Calibri"/>
                <a:ea typeface="Calibri"/>
                <a:cs typeface="Calibri"/>
                <a:sym typeface="Calibri"/>
              </a:rPr>
              <a:t>Customer's  Product Agreement</a:t>
            </a:r>
            <a:r>
              <a:rPr lang="en-US" sz="1400" b="0" i="0" u="none" strike="noStrike" cap="none">
                <a:solidFill>
                  <a:srgbClr val="000000"/>
                </a:solidFill>
                <a:latin typeface="Calibri"/>
                <a:ea typeface="Calibri"/>
                <a:cs typeface="Calibri"/>
                <a:sym typeface="Calibri"/>
              </a:rPr>
              <a:t>, and calculating a </a:t>
            </a:r>
            <a:r>
              <a:rPr lang="en-US" sz="1400" b="1" i="0" u="none" strike="noStrike" cap="none">
                <a:solidFill>
                  <a:srgbClr val="000000"/>
                </a:solidFill>
                <a:latin typeface="Calibri"/>
                <a:ea typeface="Calibri"/>
                <a:cs typeface="Calibri"/>
                <a:sym typeface="Calibri"/>
              </a:rPr>
              <a:t>Charge </a:t>
            </a:r>
            <a:r>
              <a:rPr lang="en-US" sz="1400" b="0" i="0" u="none" strike="noStrike" cap="none">
                <a:solidFill>
                  <a:srgbClr val="000000"/>
                </a:solidFill>
                <a:latin typeface="Calibri"/>
                <a:ea typeface="Calibri"/>
                <a:cs typeface="Calibri"/>
                <a:sym typeface="Calibri"/>
              </a:rPr>
              <a:t>for each </a:t>
            </a:r>
            <a:r>
              <a:rPr lang="en-US" sz="1400" b="1" i="0" u="none" strike="noStrike" cap="none">
                <a:solidFill>
                  <a:srgbClr val="000000"/>
                </a:solidFill>
                <a:latin typeface="Calibri"/>
                <a:ea typeface="Calibri"/>
                <a:cs typeface="Calibri"/>
                <a:sym typeface="Calibri"/>
              </a:rPr>
              <a:t>Pricing Items </a:t>
            </a:r>
            <a:r>
              <a:rPr lang="en-US" sz="1400" b="0" i="0" u="none" strike="noStrike" cap="none">
                <a:solidFill>
                  <a:srgbClr val="000000"/>
                </a:solidFill>
                <a:latin typeface="Calibri"/>
                <a:ea typeface="Calibri"/>
                <a:cs typeface="Calibri"/>
                <a:sym typeface="Calibri"/>
              </a:rPr>
              <a:t>in the </a:t>
            </a:r>
            <a:r>
              <a:rPr lang="en-US" sz="1400" b="1" i="0" u="none" strike="noStrike" cap="none">
                <a:solidFill>
                  <a:srgbClr val="000000"/>
                </a:solidFill>
                <a:latin typeface="Calibri"/>
                <a:ea typeface="Calibri"/>
                <a:cs typeface="Calibri"/>
                <a:sym typeface="Calibri"/>
              </a:rPr>
              <a:t>Product plan</a:t>
            </a:r>
            <a:endParaRPr sz="1400" b="0" i="0" u="none" strike="noStrike" cap="none">
              <a:solidFill>
                <a:srgbClr val="000000"/>
              </a:solidFill>
              <a:latin typeface="Arial"/>
              <a:ea typeface="Arial"/>
              <a:cs typeface="Arial"/>
              <a:sym typeface="Arial"/>
            </a:endParaRPr>
          </a:p>
          <a:p>
            <a:pPr marL="182563" marR="0" lvl="1" indent="-171450" algn="l"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Calibri"/>
                <a:ea typeface="Calibri"/>
                <a:cs typeface="Calibri"/>
                <a:sym typeface="Calibri"/>
              </a:rPr>
              <a:t>The volume of  </a:t>
            </a:r>
            <a:r>
              <a:rPr lang="en-US" sz="1400" b="1" i="0" u="none" strike="noStrike" cap="none">
                <a:solidFill>
                  <a:srgbClr val="000000"/>
                </a:solidFill>
                <a:latin typeface="Calibri"/>
                <a:ea typeface="Calibri"/>
                <a:cs typeface="Calibri"/>
                <a:sym typeface="Calibri"/>
              </a:rPr>
              <a:t>Chargeable Activity </a:t>
            </a:r>
            <a:r>
              <a:rPr lang="en-US" sz="1400" b="0" i="0" u="none" strike="noStrike" cap="none">
                <a:solidFill>
                  <a:srgbClr val="000000"/>
                </a:solidFill>
                <a:latin typeface="Calibri"/>
                <a:ea typeface="Calibri"/>
                <a:cs typeface="Calibri"/>
                <a:sym typeface="Calibri"/>
              </a:rPr>
              <a:t>for the  </a:t>
            </a:r>
            <a:r>
              <a:rPr lang="en-US" sz="1400" b="1" i="0" u="none" strike="noStrike" cap="none">
                <a:solidFill>
                  <a:srgbClr val="000000"/>
                </a:solidFill>
                <a:latin typeface="Calibri"/>
                <a:ea typeface="Calibri"/>
                <a:cs typeface="Calibri"/>
                <a:sym typeface="Calibri"/>
              </a:rPr>
              <a:t>Pricing Item </a:t>
            </a:r>
            <a:r>
              <a:rPr lang="en-US" sz="1400" b="0" i="0" u="none" strike="noStrike" cap="none">
                <a:solidFill>
                  <a:srgbClr val="000000"/>
                </a:solidFill>
                <a:latin typeface="Calibri"/>
                <a:ea typeface="Calibri"/>
                <a:cs typeface="Calibri"/>
                <a:sym typeface="Calibri"/>
              </a:rPr>
              <a:t>is collected for the Type Of  Chargeable Activity being priced  by the </a:t>
            </a:r>
            <a:r>
              <a:rPr lang="en-US" sz="1400" b="1" i="0" u="none" strike="noStrike" cap="none">
                <a:solidFill>
                  <a:srgbClr val="000000"/>
                </a:solidFill>
                <a:latin typeface="Calibri"/>
                <a:ea typeface="Calibri"/>
                <a:cs typeface="Calibri"/>
                <a:sym typeface="Calibri"/>
              </a:rPr>
              <a:t>Price item</a:t>
            </a:r>
            <a:endParaRPr sz="1400" b="0" i="0" u="none" strike="noStrike" cap="none">
              <a:solidFill>
                <a:srgbClr val="000000"/>
              </a:solidFill>
              <a:latin typeface="Arial"/>
              <a:ea typeface="Arial"/>
              <a:cs typeface="Arial"/>
              <a:sym typeface="Arial"/>
            </a:endParaRPr>
          </a:p>
          <a:p>
            <a:pPr marL="182563" marR="0" lvl="1" indent="-171450" algn="l" rtl="0">
              <a:lnSpc>
                <a:spcPct val="100000"/>
              </a:lnSpc>
              <a:spcBef>
                <a:spcPts val="0"/>
              </a:spcBef>
              <a:spcAft>
                <a:spcPts val="0"/>
              </a:spcAft>
              <a:buClr>
                <a:srgbClr val="000000"/>
              </a:buClr>
              <a:buSzPts val="1600"/>
              <a:buFont typeface="Arial"/>
              <a:buChar char="•"/>
            </a:pPr>
            <a:r>
              <a:rPr lang="en-US" sz="1400" b="1" i="0" u="none" strike="noStrike" cap="none">
                <a:solidFill>
                  <a:srgbClr val="000000"/>
                </a:solidFill>
                <a:latin typeface="Calibri"/>
                <a:ea typeface="Calibri"/>
                <a:cs typeface="Calibri"/>
                <a:sym typeface="Calibri"/>
              </a:rPr>
              <a:t>Each Price Item </a:t>
            </a:r>
            <a:r>
              <a:rPr lang="en-US" sz="1400" b="0" i="0" u="none" strike="noStrike" cap="none">
                <a:solidFill>
                  <a:srgbClr val="000000"/>
                </a:solidFill>
                <a:latin typeface="Calibri"/>
                <a:ea typeface="Calibri"/>
                <a:cs typeface="Calibri"/>
                <a:sym typeface="Calibri"/>
              </a:rPr>
              <a:t>will calculate a Charge by running the </a:t>
            </a:r>
            <a:r>
              <a:rPr lang="en-US" sz="1400" b="1" i="0" u="none" strike="noStrike" cap="none">
                <a:solidFill>
                  <a:srgbClr val="000000"/>
                </a:solidFill>
                <a:latin typeface="Calibri"/>
                <a:ea typeface="Calibri"/>
                <a:cs typeface="Calibri"/>
                <a:sym typeface="Calibri"/>
              </a:rPr>
              <a:t>Chargeable Activity </a:t>
            </a:r>
            <a:r>
              <a:rPr lang="en-US" sz="1400" b="0" i="0" u="none" strike="noStrike" cap="none">
                <a:solidFill>
                  <a:srgbClr val="000000"/>
                </a:solidFill>
                <a:latin typeface="Calibri"/>
                <a:ea typeface="Calibri"/>
                <a:cs typeface="Calibri"/>
                <a:sym typeface="Calibri"/>
              </a:rPr>
              <a:t>through it’s </a:t>
            </a:r>
            <a:r>
              <a:rPr lang="en-US" sz="1400" b="1" i="0" u="none" strike="noStrike" cap="none">
                <a:solidFill>
                  <a:srgbClr val="000000"/>
                </a:solidFill>
                <a:latin typeface="Calibri"/>
                <a:ea typeface="Calibri"/>
                <a:cs typeface="Calibri"/>
                <a:sym typeface="Calibri"/>
              </a:rPr>
              <a:t>Billing Calculation Method</a:t>
            </a:r>
            <a:r>
              <a:rPr lang="en-US" sz="1400" b="0" i="0" u="none" strike="noStrike" cap="none">
                <a:solidFill>
                  <a:srgbClr val="000000"/>
                </a:solidFill>
                <a:latin typeface="Calibri"/>
                <a:ea typeface="Calibri"/>
                <a:cs typeface="Calibri"/>
                <a:sym typeface="Calibri"/>
              </a:rPr>
              <a:t>, creating A </a:t>
            </a:r>
            <a:r>
              <a:rPr lang="en-US" sz="1400" b="1" i="0" u="none" strike="noStrike" cap="none">
                <a:solidFill>
                  <a:srgbClr val="000000"/>
                </a:solidFill>
                <a:latin typeface="Calibri"/>
                <a:ea typeface="Calibri"/>
                <a:cs typeface="Calibri"/>
                <a:sym typeface="Calibri"/>
              </a:rPr>
              <a:t>Bill Line Item</a:t>
            </a:r>
            <a:endParaRPr sz="1400" b="0" i="0" u="none" strike="noStrike" cap="none">
              <a:solidFill>
                <a:srgbClr val="000000"/>
              </a:solidFill>
              <a:latin typeface="Arial"/>
              <a:ea typeface="Arial"/>
              <a:cs typeface="Arial"/>
              <a:sym typeface="Arial"/>
            </a:endParaRPr>
          </a:p>
          <a:p>
            <a:pPr marL="182563" marR="0" lvl="1" indent="-171450" algn="l"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Calibri"/>
                <a:ea typeface="Calibri"/>
                <a:cs typeface="Calibri"/>
                <a:sym typeface="Calibri"/>
              </a:rPr>
              <a:t>The total price of the </a:t>
            </a:r>
            <a:r>
              <a:rPr lang="en-US" sz="1400" b="1" i="0" u="none" strike="noStrike" cap="none">
                <a:solidFill>
                  <a:srgbClr val="000000"/>
                </a:solidFill>
                <a:latin typeface="Calibri"/>
                <a:ea typeface="Calibri"/>
                <a:cs typeface="Calibri"/>
                <a:sym typeface="Calibri"/>
              </a:rPr>
              <a:t>Customer Bill</a:t>
            </a:r>
            <a:r>
              <a:rPr lang="en-US" sz="1400" b="0" i="0" u="none" strike="noStrike" cap="none">
                <a:solidFill>
                  <a:srgbClr val="000000"/>
                </a:solidFill>
                <a:latin typeface="Calibri"/>
                <a:ea typeface="Calibri"/>
                <a:cs typeface="Calibri"/>
                <a:sym typeface="Calibri"/>
              </a:rPr>
              <a:t> will calculated from the total of the </a:t>
            </a:r>
            <a:r>
              <a:rPr lang="en-US" sz="1400" b="1" i="0" u="none" strike="noStrike" cap="none">
                <a:solidFill>
                  <a:srgbClr val="000000"/>
                </a:solidFill>
                <a:latin typeface="Calibri"/>
                <a:ea typeface="Calibri"/>
                <a:cs typeface="Calibri"/>
                <a:sym typeface="Calibri"/>
              </a:rPr>
              <a:t>Bill Line Items</a:t>
            </a:r>
            <a:endParaRPr sz="1400" b="0" i="0" u="none" strike="noStrike" cap="none">
              <a:solidFill>
                <a:srgbClr val="000000"/>
              </a:solidFill>
              <a:latin typeface="Arial"/>
              <a:ea typeface="Arial"/>
              <a:cs typeface="Arial"/>
              <a:sym typeface="Arial"/>
            </a:endParaRPr>
          </a:p>
        </p:txBody>
      </p:sp>
      <p:sp>
        <p:nvSpPr>
          <p:cNvPr id="1976" name="Google Shape;1976;p81"/>
          <p:cNvSpPr txBox="1"/>
          <p:nvPr/>
        </p:nvSpPr>
        <p:spPr>
          <a:xfrm rot="-5400000">
            <a:off x="-222055" y="4651081"/>
            <a:ext cx="207505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Acceptance Criteria</a:t>
            </a:r>
            <a:endParaRPr sz="1400" b="0" i="0" u="none" strike="noStrike" cap="none">
              <a:solidFill>
                <a:srgbClr val="000000"/>
              </a:solidFill>
              <a:latin typeface="Arial"/>
              <a:ea typeface="Arial"/>
              <a:cs typeface="Arial"/>
              <a:sym typeface="Arial"/>
            </a:endParaRPr>
          </a:p>
        </p:txBody>
      </p:sp>
      <p:sp>
        <p:nvSpPr>
          <p:cNvPr id="1977" name="Google Shape;1977;p81"/>
          <p:cNvSpPr/>
          <p:nvPr/>
        </p:nvSpPr>
        <p:spPr>
          <a:xfrm>
            <a:off x="2264300" y="3032340"/>
            <a:ext cx="765879" cy="765879"/>
          </a:xfrm>
          <a:prstGeom prst="rect">
            <a:avLst/>
          </a:prstGeom>
          <a:solidFill>
            <a:srgbClr val="F2F2F2"/>
          </a:solidFill>
          <a:ln>
            <a:noFill/>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alibri"/>
                <a:ea typeface="Calibri"/>
                <a:cs typeface="Calibri"/>
                <a:sym typeface="Calibri"/>
              </a:rPr>
              <a:t>Conducts Chargeable Activity</a:t>
            </a:r>
            <a:endParaRPr sz="1200" b="0" i="0" u="none" strike="noStrike" cap="none">
              <a:solidFill>
                <a:srgbClr val="BFBFBF"/>
              </a:solidFill>
              <a:latin typeface="Calibri"/>
              <a:ea typeface="Calibri"/>
              <a:cs typeface="Calibri"/>
              <a:sym typeface="Calibri"/>
            </a:endParaRPr>
          </a:p>
        </p:txBody>
      </p:sp>
      <p:sp>
        <p:nvSpPr>
          <p:cNvPr id="1978" name="Google Shape;1978;p81"/>
          <p:cNvSpPr/>
          <p:nvPr/>
        </p:nvSpPr>
        <p:spPr>
          <a:xfrm>
            <a:off x="1319819" y="3032340"/>
            <a:ext cx="765879" cy="765879"/>
          </a:xfrm>
          <a:prstGeom prst="rect">
            <a:avLst/>
          </a:prstGeom>
          <a:solidFill>
            <a:srgbClr val="F2F2F2"/>
          </a:solidFill>
          <a:ln>
            <a:noFill/>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alibri"/>
                <a:ea typeface="Calibri"/>
                <a:cs typeface="Calibri"/>
                <a:sym typeface="Calibri"/>
              </a:rPr>
              <a:t>Agree to Product Plan</a:t>
            </a:r>
            <a:endParaRPr sz="1200" b="0" i="0" u="none" strike="noStrike" cap="none">
              <a:solidFill>
                <a:srgbClr val="BFBFBF"/>
              </a:solidFill>
              <a:latin typeface="Calibri"/>
              <a:ea typeface="Calibri"/>
              <a:cs typeface="Calibri"/>
              <a:sym typeface="Calibri"/>
            </a:endParaRPr>
          </a:p>
        </p:txBody>
      </p:sp>
      <p:sp>
        <p:nvSpPr>
          <p:cNvPr id="1979" name="Google Shape;1979;p81"/>
          <p:cNvSpPr/>
          <p:nvPr/>
        </p:nvSpPr>
        <p:spPr>
          <a:xfrm>
            <a:off x="1319819" y="1247406"/>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p:txBody>
      </p:sp>
      <p:sp>
        <p:nvSpPr>
          <p:cNvPr id="1980" name="Google Shape;1980;p81"/>
          <p:cNvSpPr/>
          <p:nvPr/>
        </p:nvSpPr>
        <p:spPr>
          <a:xfrm>
            <a:off x="1319819" y="2134944"/>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Product and Charge </a:t>
            </a:r>
            <a:endParaRPr sz="1400" b="0" i="0" u="none" strike="noStrike" cap="none">
              <a:solidFill>
                <a:srgbClr val="000000"/>
              </a:solidFill>
              <a:latin typeface="Arial"/>
              <a:ea typeface="Arial"/>
              <a:cs typeface="Arial"/>
              <a:sym typeface="Arial"/>
            </a:endParaRPr>
          </a:p>
        </p:txBody>
      </p:sp>
      <p:sp>
        <p:nvSpPr>
          <p:cNvPr id="1981" name="Google Shape;1981;p81"/>
          <p:cNvSpPr/>
          <p:nvPr/>
        </p:nvSpPr>
        <p:spPr>
          <a:xfrm>
            <a:off x="3208781"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Calculate </a:t>
            </a:r>
            <a:endParaRPr sz="12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Bill </a:t>
            </a:r>
            <a:endParaRPr sz="1200" b="0" i="0" u="none" strike="noStrike" cap="none">
              <a:solidFill>
                <a:srgbClr val="000000"/>
              </a:solidFill>
              <a:latin typeface="Calibri"/>
              <a:ea typeface="Calibri"/>
              <a:cs typeface="Calibri"/>
              <a:sym typeface="Calibri"/>
            </a:endParaRPr>
          </a:p>
        </p:txBody>
      </p:sp>
      <p:sp>
        <p:nvSpPr>
          <p:cNvPr id="1982" name="Google Shape;1982;p81"/>
          <p:cNvSpPr/>
          <p:nvPr/>
        </p:nvSpPr>
        <p:spPr>
          <a:xfrm>
            <a:off x="4257833" y="1298820"/>
            <a:ext cx="7779342" cy="14388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Key Activities</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7F7F7F"/>
              </a:buClr>
              <a:buSzPts val="2000"/>
              <a:buFont typeface="Arial"/>
              <a:buChar char="•"/>
            </a:pPr>
            <a:r>
              <a:rPr lang="en-US" sz="2000" b="0" i="0" u="none" strike="noStrike" cap="none">
                <a:solidFill>
                  <a:srgbClr val="7F7F7F"/>
                </a:solidFill>
                <a:latin typeface="Calibri"/>
                <a:ea typeface="Calibri"/>
                <a:cs typeface="Calibri"/>
                <a:sym typeface="Calibri"/>
              </a:rPr>
              <a:t>Define a group of Stories are easy to describe, deliver, and test together. </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7F7F7F"/>
              </a:buClr>
              <a:buSzPts val="2000"/>
              <a:buFont typeface="Arial"/>
              <a:buChar char="•"/>
            </a:pPr>
            <a:r>
              <a:rPr lang="en-US" sz="2000" b="0" i="0" u="none" strike="noStrike" cap="none">
                <a:solidFill>
                  <a:srgbClr val="7F7F7F"/>
                </a:solidFill>
                <a:latin typeface="Calibri"/>
                <a:ea typeface="Calibri"/>
                <a:cs typeface="Calibri"/>
                <a:sym typeface="Calibri"/>
              </a:rPr>
              <a:t>Define behavioral acceptance criteria for the stories as a group</a:t>
            </a:r>
            <a:endParaRPr sz="1400" b="0"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000000"/>
              </a:buClr>
              <a:buSzPts val="2000"/>
              <a:buFont typeface="Arial"/>
              <a:buChar char="•"/>
            </a:pPr>
            <a:r>
              <a:rPr lang="en-US" sz="2000" b="1" i="0" u="none" strike="noStrike" cap="none">
                <a:solidFill>
                  <a:srgbClr val="000000"/>
                </a:solidFill>
                <a:latin typeface="Calibri"/>
                <a:ea typeface="Calibri"/>
                <a:cs typeface="Calibri"/>
                <a:sym typeface="Calibri"/>
              </a:rPr>
              <a:t>Increase your understanding by exploring the domain</a:t>
            </a:r>
            <a:endParaRPr sz="2000" b="1" i="0" u="none" strike="noStrike" cap="none">
              <a:solidFill>
                <a:srgbClr val="000000"/>
              </a:solidFill>
              <a:latin typeface="Calibri"/>
              <a:ea typeface="Calibri"/>
              <a:cs typeface="Calibri"/>
              <a:sym typeface="Calibri"/>
            </a:endParaRPr>
          </a:p>
        </p:txBody>
      </p:sp>
      <p:sp>
        <p:nvSpPr>
          <p:cNvPr id="1983" name="Google Shape;1983;p81"/>
          <p:cNvSpPr/>
          <p:nvPr/>
        </p:nvSpPr>
        <p:spPr>
          <a:xfrm>
            <a:off x="1202394" y="5116856"/>
            <a:ext cx="475813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Calibri"/>
                <a:ea typeface="Calibri"/>
                <a:cs typeface="Calibri"/>
                <a:sym typeface="Calibri"/>
              </a:rPr>
              <a:t>Good structural acceptance criteria use the form &lt;A Concept&gt; &lt;interacts with&gt; &lt;another Concept&gt;</a:t>
            </a:r>
            <a:endParaRPr sz="1800" b="0" i="1"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4"/>
                                        </p:tgtEl>
                                        <p:attrNameLst>
                                          <p:attrName>style.visibility</p:attrName>
                                        </p:attrNameLst>
                                      </p:cBhvr>
                                      <p:to>
                                        <p:strVal val="visible"/>
                                      </p:to>
                                    </p:set>
                                    <p:animEffect transition="in" filter="fade">
                                      <p:cBhvr>
                                        <p:cTn id="7" dur="500"/>
                                        <p:tgtEl>
                                          <p:spTgt spid="19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5"/>
                                        </p:tgtEl>
                                        <p:attrNameLst>
                                          <p:attrName>style.visibility</p:attrName>
                                        </p:attrNameLst>
                                      </p:cBhvr>
                                      <p:to>
                                        <p:strVal val="visible"/>
                                      </p:to>
                                    </p:set>
                                    <p:animEffect transition="in" filter="fade">
                                      <p:cBhvr>
                                        <p:cTn id="12" dur="500"/>
                                        <p:tgtEl>
                                          <p:spTgt spid="1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pic>
        <p:nvPicPr>
          <p:cNvPr id="1988" name="Google Shape;1988;p82"/>
          <p:cNvPicPr preferRelativeResize="0"/>
          <p:nvPr/>
        </p:nvPicPr>
        <p:blipFill rotWithShape="1">
          <a:blip r:embed="rId3">
            <a:alphaModFix/>
          </a:blip>
          <a:srcRect/>
          <a:stretch/>
        </p:blipFill>
        <p:spPr>
          <a:xfrm>
            <a:off x="565079" y="948442"/>
            <a:ext cx="5219895" cy="2643078"/>
          </a:xfrm>
          <a:prstGeom prst="rect">
            <a:avLst/>
          </a:prstGeom>
          <a:noFill/>
          <a:ln>
            <a:noFill/>
          </a:ln>
        </p:spPr>
      </p:pic>
      <p:sp>
        <p:nvSpPr>
          <p:cNvPr id="1989" name="Google Shape;1989;p82"/>
          <p:cNvSpPr/>
          <p:nvPr/>
        </p:nvSpPr>
        <p:spPr>
          <a:xfrm>
            <a:off x="5956550" y="948442"/>
            <a:ext cx="5737134" cy="201593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Stories often get cluttered with information that applies to more than one story, epic, feature etc</a:t>
            </a:r>
            <a:endParaRPr sz="20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30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Teams end up re-iterating the same concepts over and over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0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When concepts cross teams this repetition gets worse and worse…</a:t>
            </a:r>
            <a:endParaRPr sz="1400" b="0" i="0" u="none" strike="noStrike" cap="none">
              <a:solidFill>
                <a:srgbClr val="000000"/>
              </a:solidFill>
              <a:latin typeface="Arial"/>
              <a:ea typeface="Arial"/>
              <a:cs typeface="Arial"/>
              <a:sym typeface="Arial"/>
            </a:endParaRPr>
          </a:p>
        </p:txBody>
      </p:sp>
      <p:sp>
        <p:nvSpPr>
          <p:cNvPr id="1990" name="Google Shape;1990;p82"/>
          <p:cNvSpPr/>
          <p:nvPr/>
        </p:nvSpPr>
        <p:spPr>
          <a:xfrm>
            <a:off x="5956550" y="3749819"/>
            <a:ext cx="5737134" cy="263149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The understanding of concepts often change over time, sometime because we learn, sometimes because we forget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0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Different stories can end up contradicting each other, and be inconsistent in the way ideas are expressed</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0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This gets worse as we scale, especially when more than one team is working in the same domain</a:t>
            </a:r>
            <a:endParaRPr sz="1400" b="0" i="0" u="none" strike="noStrike" cap="none">
              <a:solidFill>
                <a:srgbClr val="000000"/>
              </a:solidFill>
              <a:latin typeface="Arial"/>
              <a:ea typeface="Arial"/>
              <a:cs typeface="Arial"/>
              <a:sym typeface="Arial"/>
            </a:endParaRPr>
          </a:p>
        </p:txBody>
      </p:sp>
      <p:pic>
        <p:nvPicPr>
          <p:cNvPr id="1991" name="Google Shape;1991;p82"/>
          <p:cNvPicPr preferRelativeResize="0"/>
          <p:nvPr/>
        </p:nvPicPr>
        <p:blipFill rotWithShape="1">
          <a:blip r:embed="rId4">
            <a:alphaModFix/>
          </a:blip>
          <a:srcRect/>
          <a:stretch/>
        </p:blipFill>
        <p:spPr>
          <a:xfrm>
            <a:off x="3302000" y="4076700"/>
            <a:ext cx="596900" cy="2095500"/>
          </a:xfrm>
          <a:prstGeom prst="rect">
            <a:avLst/>
          </a:prstGeom>
          <a:noFill/>
          <a:ln>
            <a:noFill/>
          </a:ln>
        </p:spPr>
      </p:pic>
      <p:pic>
        <p:nvPicPr>
          <p:cNvPr id="1992" name="Google Shape;1992;p82"/>
          <p:cNvPicPr preferRelativeResize="0"/>
          <p:nvPr/>
        </p:nvPicPr>
        <p:blipFill rotWithShape="1">
          <a:blip r:embed="rId5">
            <a:alphaModFix/>
          </a:blip>
          <a:srcRect/>
          <a:stretch/>
        </p:blipFill>
        <p:spPr>
          <a:xfrm>
            <a:off x="5200775" y="4064134"/>
            <a:ext cx="584200" cy="2095500"/>
          </a:xfrm>
          <a:prstGeom prst="rect">
            <a:avLst/>
          </a:prstGeom>
          <a:noFill/>
          <a:ln>
            <a:noFill/>
          </a:ln>
        </p:spPr>
      </p:pic>
      <p:pic>
        <p:nvPicPr>
          <p:cNvPr id="1993" name="Google Shape;1993;p82"/>
          <p:cNvPicPr preferRelativeResize="0"/>
          <p:nvPr/>
        </p:nvPicPr>
        <p:blipFill rotWithShape="1">
          <a:blip r:embed="rId6">
            <a:alphaModFix/>
          </a:blip>
          <a:srcRect/>
          <a:stretch/>
        </p:blipFill>
        <p:spPr>
          <a:xfrm>
            <a:off x="4464050" y="4064134"/>
            <a:ext cx="755775" cy="2095500"/>
          </a:xfrm>
          <a:prstGeom prst="rect">
            <a:avLst/>
          </a:prstGeom>
          <a:noFill/>
          <a:ln>
            <a:noFill/>
          </a:ln>
        </p:spPr>
      </p:pic>
      <p:pic>
        <p:nvPicPr>
          <p:cNvPr id="1994" name="Google Shape;1994;p82"/>
          <p:cNvPicPr preferRelativeResize="0"/>
          <p:nvPr/>
        </p:nvPicPr>
        <p:blipFill rotWithShape="1">
          <a:blip r:embed="rId7">
            <a:alphaModFix/>
          </a:blip>
          <a:srcRect/>
          <a:stretch/>
        </p:blipFill>
        <p:spPr>
          <a:xfrm>
            <a:off x="3898900" y="4076700"/>
            <a:ext cx="596900" cy="2095500"/>
          </a:xfrm>
          <a:prstGeom prst="rect">
            <a:avLst/>
          </a:prstGeom>
          <a:noFill/>
          <a:ln>
            <a:noFill/>
          </a:ln>
        </p:spPr>
      </p:pic>
      <p:pic>
        <p:nvPicPr>
          <p:cNvPr id="1995" name="Google Shape;1995;p82"/>
          <p:cNvPicPr preferRelativeResize="0"/>
          <p:nvPr/>
        </p:nvPicPr>
        <p:blipFill rotWithShape="1">
          <a:blip r:embed="rId8">
            <a:alphaModFix/>
          </a:blip>
          <a:srcRect/>
          <a:stretch/>
        </p:blipFill>
        <p:spPr>
          <a:xfrm>
            <a:off x="565079" y="4064134"/>
            <a:ext cx="1873071" cy="2095500"/>
          </a:xfrm>
          <a:prstGeom prst="rect">
            <a:avLst/>
          </a:prstGeom>
          <a:noFill/>
          <a:ln>
            <a:noFill/>
          </a:ln>
        </p:spPr>
      </p:pic>
      <p:pic>
        <p:nvPicPr>
          <p:cNvPr id="1996" name="Google Shape;1996;p82"/>
          <p:cNvPicPr preferRelativeResize="0"/>
          <p:nvPr/>
        </p:nvPicPr>
        <p:blipFill rotWithShape="1">
          <a:blip r:embed="rId9">
            <a:alphaModFix/>
          </a:blip>
          <a:srcRect/>
          <a:stretch/>
        </p:blipFill>
        <p:spPr>
          <a:xfrm>
            <a:off x="2438150" y="4064134"/>
            <a:ext cx="863850" cy="2095500"/>
          </a:xfrm>
          <a:prstGeom prst="rect">
            <a:avLst/>
          </a:prstGeom>
          <a:noFill/>
          <a:ln>
            <a:noFill/>
          </a:ln>
        </p:spPr>
      </p:pic>
      <p:sp>
        <p:nvSpPr>
          <p:cNvPr id="1997" name="Google Shape;1997;p82"/>
          <p:cNvSpPr txBox="1"/>
          <p:nvPr/>
        </p:nvSpPr>
        <p:spPr>
          <a:xfrm>
            <a:off x="471586" y="144966"/>
            <a:ext cx="11565589" cy="991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When everything is in stories, we observe adverse effects</a:t>
            </a:r>
            <a:endParaRPr sz="28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8"/>
                                        </p:tgtEl>
                                        <p:attrNameLst>
                                          <p:attrName>style.visibility</p:attrName>
                                        </p:attrNameLst>
                                      </p:cBhvr>
                                      <p:to>
                                        <p:strVal val="visible"/>
                                      </p:to>
                                    </p:set>
                                    <p:animEffect transition="in" filter="fade">
                                      <p:cBhvr>
                                        <p:cTn id="7" dur="500"/>
                                        <p:tgtEl>
                                          <p:spTgt spid="1988"/>
                                        </p:tgtEl>
                                      </p:cBhvr>
                                    </p:animEffect>
                                  </p:childTnLst>
                                </p:cTn>
                              </p:par>
                              <p:par>
                                <p:cTn id="8" presetID="10" presetClass="entr" presetSubtype="0" fill="hold" nodeType="withEffect">
                                  <p:stCondLst>
                                    <p:cond delay="0"/>
                                  </p:stCondLst>
                                  <p:childTnLst>
                                    <p:set>
                                      <p:cBhvr>
                                        <p:cTn id="9" dur="1" fill="hold">
                                          <p:stCondLst>
                                            <p:cond delay="0"/>
                                          </p:stCondLst>
                                        </p:cTn>
                                        <p:tgtEl>
                                          <p:spTgt spid="1989"/>
                                        </p:tgtEl>
                                        <p:attrNameLst>
                                          <p:attrName>style.visibility</p:attrName>
                                        </p:attrNameLst>
                                      </p:cBhvr>
                                      <p:to>
                                        <p:strVal val="visible"/>
                                      </p:to>
                                    </p:set>
                                    <p:animEffect transition="in" filter="fade">
                                      <p:cBhvr>
                                        <p:cTn id="10" dur="500"/>
                                        <p:tgtEl>
                                          <p:spTgt spid="19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0"/>
                                        </p:tgtEl>
                                        <p:attrNameLst>
                                          <p:attrName>style.visibility</p:attrName>
                                        </p:attrNameLst>
                                      </p:cBhvr>
                                      <p:to>
                                        <p:strVal val="visible"/>
                                      </p:to>
                                    </p:set>
                                    <p:animEffect transition="in" filter="fade">
                                      <p:cBhvr>
                                        <p:cTn id="15" dur="500"/>
                                        <p:tgtEl>
                                          <p:spTgt spid="1990"/>
                                        </p:tgtEl>
                                      </p:cBhvr>
                                    </p:animEffect>
                                  </p:childTnLst>
                                </p:cTn>
                              </p:par>
                              <p:par>
                                <p:cTn id="16" presetID="10" presetClass="entr" presetSubtype="0" fill="hold" nodeType="withEffect">
                                  <p:stCondLst>
                                    <p:cond delay="0"/>
                                  </p:stCondLst>
                                  <p:childTnLst>
                                    <p:set>
                                      <p:cBhvr>
                                        <p:cTn id="17" dur="1" fill="hold">
                                          <p:stCondLst>
                                            <p:cond delay="0"/>
                                          </p:stCondLst>
                                        </p:cTn>
                                        <p:tgtEl>
                                          <p:spTgt spid="1991"/>
                                        </p:tgtEl>
                                        <p:attrNameLst>
                                          <p:attrName>style.visibility</p:attrName>
                                        </p:attrNameLst>
                                      </p:cBhvr>
                                      <p:to>
                                        <p:strVal val="visible"/>
                                      </p:to>
                                    </p:set>
                                    <p:animEffect transition="in" filter="fade">
                                      <p:cBhvr>
                                        <p:cTn id="18" dur="500"/>
                                        <p:tgtEl>
                                          <p:spTgt spid="1991"/>
                                        </p:tgtEl>
                                      </p:cBhvr>
                                    </p:animEffect>
                                  </p:childTnLst>
                                </p:cTn>
                              </p:par>
                              <p:par>
                                <p:cTn id="19" presetID="10" presetClass="entr" presetSubtype="0" fill="hold" nodeType="withEffect">
                                  <p:stCondLst>
                                    <p:cond delay="0"/>
                                  </p:stCondLst>
                                  <p:childTnLst>
                                    <p:set>
                                      <p:cBhvr>
                                        <p:cTn id="20" dur="1" fill="hold">
                                          <p:stCondLst>
                                            <p:cond delay="0"/>
                                          </p:stCondLst>
                                        </p:cTn>
                                        <p:tgtEl>
                                          <p:spTgt spid="1992"/>
                                        </p:tgtEl>
                                        <p:attrNameLst>
                                          <p:attrName>style.visibility</p:attrName>
                                        </p:attrNameLst>
                                      </p:cBhvr>
                                      <p:to>
                                        <p:strVal val="visible"/>
                                      </p:to>
                                    </p:set>
                                    <p:animEffect transition="in" filter="fade">
                                      <p:cBhvr>
                                        <p:cTn id="21" dur="500"/>
                                        <p:tgtEl>
                                          <p:spTgt spid="1992"/>
                                        </p:tgtEl>
                                      </p:cBhvr>
                                    </p:animEffect>
                                  </p:childTnLst>
                                </p:cTn>
                              </p:par>
                              <p:par>
                                <p:cTn id="22" presetID="10" presetClass="entr" presetSubtype="0" fill="hold" nodeType="withEffect">
                                  <p:stCondLst>
                                    <p:cond delay="0"/>
                                  </p:stCondLst>
                                  <p:childTnLst>
                                    <p:set>
                                      <p:cBhvr>
                                        <p:cTn id="23" dur="1" fill="hold">
                                          <p:stCondLst>
                                            <p:cond delay="0"/>
                                          </p:stCondLst>
                                        </p:cTn>
                                        <p:tgtEl>
                                          <p:spTgt spid="1993"/>
                                        </p:tgtEl>
                                        <p:attrNameLst>
                                          <p:attrName>style.visibility</p:attrName>
                                        </p:attrNameLst>
                                      </p:cBhvr>
                                      <p:to>
                                        <p:strVal val="visible"/>
                                      </p:to>
                                    </p:set>
                                    <p:animEffect transition="in" filter="fade">
                                      <p:cBhvr>
                                        <p:cTn id="24" dur="500"/>
                                        <p:tgtEl>
                                          <p:spTgt spid="1993"/>
                                        </p:tgtEl>
                                      </p:cBhvr>
                                    </p:animEffect>
                                  </p:childTnLst>
                                </p:cTn>
                              </p:par>
                              <p:par>
                                <p:cTn id="25" presetID="10" presetClass="entr" presetSubtype="0" fill="hold" nodeType="withEffect">
                                  <p:stCondLst>
                                    <p:cond delay="0"/>
                                  </p:stCondLst>
                                  <p:childTnLst>
                                    <p:set>
                                      <p:cBhvr>
                                        <p:cTn id="26" dur="1" fill="hold">
                                          <p:stCondLst>
                                            <p:cond delay="0"/>
                                          </p:stCondLst>
                                        </p:cTn>
                                        <p:tgtEl>
                                          <p:spTgt spid="1994"/>
                                        </p:tgtEl>
                                        <p:attrNameLst>
                                          <p:attrName>style.visibility</p:attrName>
                                        </p:attrNameLst>
                                      </p:cBhvr>
                                      <p:to>
                                        <p:strVal val="visible"/>
                                      </p:to>
                                    </p:set>
                                    <p:animEffect transition="in" filter="fade">
                                      <p:cBhvr>
                                        <p:cTn id="27" dur="500"/>
                                        <p:tgtEl>
                                          <p:spTgt spid="1994"/>
                                        </p:tgtEl>
                                      </p:cBhvr>
                                    </p:animEffect>
                                  </p:childTnLst>
                                </p:cTn>
                              </p:par>
                              <p:par>
                                <p:cTn id="28" presetID="10" presetClass="entr" presetSubtype="0" fill="hold" nodeType="withEffect">
                                  <p:stCondLst>
                                    <p:cond delay="0"/>
                                  </p:stCondLst>
                                  <p:childTnLst>
                                    <p:set>
                                      <p:cBhvr>
                                        <p:cTn id="29" dur="1" fill="hold">
                                          <p:stCondLst>
                                            <p:cond delay="0"/>
                                          </p:stCondLst>
                                        </p:cTn>
                                        <p:tgtEl>
                                          <p:spTgt spid="1995"/>
                                        </p:tgtEl>
                                        <p:attrNameLst>
                                          <p:attrName>style.visibility</p:attrName>
                                        </p:attrNameLst>
                                      </p:cBhvr>
                                      <p:to>
                                        <p:strVal val="visible"/>
                                      </p:to>
                                    </p:set>
                                    <p:animEffect transition="in" filter="fade">
                                      <p:cBhvr>
                                        <p:cTn id="30" dur="500"/>
                                        <p:tgtEl>
                                          <p:spTgt spid="1995"/>
                                        </p:tgtEl>
                                      </p:cBhvr>
                                    </p:animEffect>
                                  </p:childTnLst>
                                </p:cTn>
                              </p:par>
                              <p:par>
                                <p:cTn id="31" presetID="10" presetClass="entr" presetSubtype="0" fill="hold" nodeType="withEffect">
                                  <p:stCondLst>
                                    <p:cond delay="0"/>
                                  </p:stCondLst>
                                  <p:childTnLst>
                                    <p:set>
                                      <p:cBhvr>
                                        <p:cTn id="32" dur="1" fill="hold">
                                          <p:stCondLst>
                                            <p:cond delay="0"/>
                                          </p:stCondLst>
                                        </p:cTn>
                                        <p:tgtEl>
                                          <p:spTgt spid="1996"/>
                                        </p:tgtEl>
                                        <p:attrNameLst>
                                          <p:attrName>style.visibility</p:attrName>
                                        </p:attrNameLst>
                                      </p:cBhvr>
                                      <p:to>
                                        <p:strVal val="visible"/>
                                      </p:to>
                                    </p:set>
                                    <p:animEffect transition="in" filter="fade">
                                      <p:cBhvr>
                                        <p:cTn id="33" dur="500"/>
                                        <p:tgtEl>
                                          <p:spTgt spid="1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83"/>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3600"/>
              <a:buFont typeface="Calibri"/>
              <a:buNone/>
            </a:pPr>
            <a:r>
              <a:rPr lang="en-US"/>
              <a:t>When grooming articulate story behavior in the domain</a:t>
            </a:r>
            <a:endParaRPr/>
          </a:p>
        </p:txBody>
      </p:sp>
      <p:sp>
        <p:nvSpPr>
          <p:cNvPr id="2003" name="Google Shape;2003;p83"/>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85</a:t>
            </a:fld>
            <a:endParaRPr sz="1200" b="0" i="0" u="none" strike="noStrike" cap="none">
              <a:solidFill>
                <a:srgbClr val="3E4043"/>
              </a:solidFill>
              <a:latin typeface="Calibri"/>
              <a:ea typeface="Calibri"/>
              <a:cs typeface="Calibri"/>
              <a:sym typeface="Calibri"/>
            </a:endParaRPr>
          </a:p>
        </p:txBody>
      </p:sp>
      <p:sp>
        <p:nvSpPr>
          <p:cNvPr id="2004" name="Google Shape;2004;p83"/>
          <p:cNvSpPr/>
          <p:nvPr/>
        </p:nvSpPr>
        <p:spPr>
          <a:xfrm>
            <a:off x="1570892" y="976904"/>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Conducts Chargeable Activity</a:t>
            </a:r>
            <a:endParaRPr sz="1200" b="0" i="0" u="none" strike="noStrike" cap="none">
              <a:solidFill>
                <a:srgbClr val="000000"/>
              </a:solidFill>
              <a:latin typeface="Calibri"/>
              <a:ea typeface="Calibri"/>
              <a:cs typeface="Calibri"/>
              <a:sym typeface="Calibri"/>
            </a:endParaRPr>
          </a:p>
        </p:txBody>
      </p:sp>
      <p:sp>
        <p:nvSpPr>
          <p:cNvPr id="2005" name="Google Shape;2005;p83"/>
          <p:cNvSpPr/>
          <p:nvPr/>
        </p:nvSpPr>
        <p:spPr>
          <a:xfrm>
            <a:off x="626411" y="976904"/>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Agree to Product Plan</a:t>
            </a:r>
            <a:endParaRPr sz="1200" b="0" i="0" u="none" strike="noStrike" cap="none">
              <a:solidFill>
                <a:srgbClr val="000000"/>
              </a:solidFill>
              <a:latin typeface="Calibri"/>
              <a:ea typeface="Calibri"/>
              <a:cs typeface="Calibri"/>
              <a:sym typeface="Calibri"/>
            </a:endParaRPr>
          </a:p>
        </p:txBody>
      </p:sp>
      <p:sp>
        <p:nvSpPr>
          <p:cNvPr id="2006" name="Google Shape;2006;p83"/>
          <p:cNvSpPr/>
          <p:nvPr/>
        </p:nvSpPr>
        <p:spPr>
          <a:xfrm>
            <a:off x="2515373" y="976904"/>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Calculate </a:t>
            </a:r>
            <a:endParaRPr sz="12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Bill </a:t>
            </a:r>
            <a:endParaRPr sz="1200" b="0" i="0" u="none" strike="noStrike" cap="none">
              <a:solidFill>
                <a:srgbClr val="000000"/>
              </a:solidFill>
              <a:latin typeface="Calibri"/>
              <a:ea typeface="Calibri"/>
              <a:cs typeface="Calibri"/>
              <a:sym typeface="Calibri"/>
            </a:endParaRPr>
          </a:p>
        </p:txBody>
      </p:sp>
      <p:sp>
        <p:nvSpPr>
          <p:cNvPr id="2007" name="Google Shape;2007;p83"/>
          <p:cNvSpPr/>
          <p:nvPr/>
        </p:nvSpPr>
        <p:spPr>
          <a:xfrm>
            <a:off x="353947" y="1793434"/>
            <a:ext cx="3447492" cy="4339650"/>
          </a:xfrm>
          <a:prstGeom prst="rect">
            <a:avLst/>
          </a:prstGeom>
          <a:noFill/>
          <a:ln>
            <a:noFill/>
          </a:ln>
        </p:spPr>
        <p:txBody>
          <a:bodyPr spcFirstLastPara="1" wrap="square" lIns="91425" tIns="45700" rIns="91425" bIns="45700" anchor="t" anchorCtr="0">
            <a:spAutoFit/>
          </a:bodyPr>
          <a:lstStyle/>
          <a:p>
            <a:pPr marL="182563" marR="0" lvl="1" indent="-171450" algn="l" rtl="0">
              <a:lnSpc>
                <a:spcPct val="100000"/>
              </a:lnSpc>
              <a:spcBef>
                <a:spcPts val="0"/>
              </a:spcBef>
              <a:spcAft>
                <a:spcPts val="0"/>
              </a:spcAft>
              <a:buClr>
                <a:srgbClr val="000000"/>
              </a:buClr>
              <a:buSzPts val="1600"/>
              <a:buFont typeface="Arial"/>
              <a:buChar char="•"/>
            </a:pPr>
            <a:r>
              <a:rPr lang="en-US" sz="1200" b="0" i="0" u="none" strike="noStrike" cap="none">
                <a:solidFill>
                  <a:srgbClr val="000000"/>
                </a:solidFill>
                <a:latin typeface="Calibri"/>
                <a:ea typeface="Calibri"/>
                <a:cs typeface="Calibri"/>
                <a:sym typeface="Calibri"/>
              </a:rPr>
              <a:t>The</a:t>
            </a:r>
            <a:r>
              <a:rPr lang="en-US" sz="1200" b="1" i="0" u="none" strike="noStrike" cap="none">
                <a:solidFill>
                  <a:srgbClr val="000000"/>
                </a:solidFill>
                <a:latin typeface="Calibri"/>
                <a:ea typeface="Calibri"/>
                <a:cs typeface="Calibri"/>
                <a:sym typeface="Calibri"/>
              </a:rPr>
              <a:t> Product Agreement </a:t>
            </a:r>
            <a:r>
              <a:rPr lang="en-US" sz="1200" b="0" i="0" u="none" strike="noStrike" cap="none">
                <a:solidFill>
                  <a:srgbClr val="000000"/>
                </a:solidFill>
                <a:latin typeface="Calibri"/>
                <a:ea typeface="Calibri"/>
                <a:cs typeface="Calibri"/>
                <a:sym typeface="Calibri"/>
              </a:rPr>
              <a:t>lists the </a:t>
            </a:r>
            <a:r>
              <a:rPr lang="en-US" sz="1200" b="1" i="0" u="none" strike="noStrike" cap="none">
                <a:solidFill>
                  <a:srgbClr val="000000"/>
                </a:solidFill>
                <a:latin typeface="Calibri"/>
                <a:ea typeface="Calibri"/>
                <a:cs typeface="Calibri"/>
                <a:sym typeface="Calibri"/>
              </a:rPr>
              <a:t>Terms and Conditions</a:t>
            </a:r>
            <a:r>
              <a:rPr lang="en-US" sz="1200" b="0" i="0" u="none" strike="noStrike" cap="none">
                <a:solidFill>
                  <a:srgbClr val="000000"/>
                </a:solidFill>
                <a:latin typeface="Calibri"/>
                <a:ea typeface="Calibri"/>
                <a:cs typeface="Calibri"/>
                <a:sym typeface="Calibri"/>
              </a:rPr>
              <a:t> defining how the signing </a:t>
            </a:r>
            <a:r>
              <a:rPr lang="en-US" sz="1200" b="1" i="0" u="none" strike="noStrike" cap="none">
                <a:solidFill>
                  <a:srgbClr val="000000"/>
                </a:solidFill>
                <a:latin typeface="Calibri"/>
                <a:ea typeface="Calibri"/>
                <a:cs typeface="Calibri"/>
                <a:sym typeface="Calibri"/>
              </a:rPr>
              <a:t>Customer </a:t>
            </a:r>
            <a:r>
              <a:rPr lang="en-US" sz="1200" b="0" i="0" u="none" strike="noStrike" cap="none">
                <a:solidFill>
                  <a:srgbClr val="000000"/>
                </a:solidFill>
                <a:latin typeface="Calibri"/>
                <a:ea typeface="Calibri"/>
                <a:cs typeface="Calibri"/>
                <a:sym typeface="Calibri"/>
              </a:rPr>
              <a:t>can use a specific </a:t>
            </a:r>
            <a:r>
              <a:rPr lang="en-US" sz="1200" b="1" i="0" u="none" strike="noStrike" cap="none">
                <a:solidFill>
                  <a:srgbClr val="000000"/>
                </a:solidFill>
                <a:latin typeface="Calibri"/>
                <a:ea typeface="Calibri"/>
                <a:cs typeface="Calibri"/>
                <a:sym typeface="Calibri"/>
              </a:rPr>
              <a:t>Product </a:t>
            </a:r>
            <a:r>
              <a:rPr lang="en-US" sz="1200" b="0" i="0" u="none" strike="noStrike" cap="none">
                <a:solidFill>
                  <a:srgbClr val="000000"/>
                </a:solidFill>
                <a:latin typeface="Calibri"/>
                <a:ea typeface="Calibri"/>
                <a:cs typeface="Calibri"/>
                <a:sym typeface="Calibri"/>
              </a:rPr>
              <a:t>and be charged according to  a </a:t>
            </a:r>
            <a:r>
              <a:rPr lang="en-US" sz="1200" b="1" i="0" u="none" strike="noStrike" cap="none">
                <a:solidFill>
                  <a:srgbClr val="000000"/>
                </a:solidFill>
                <a:latin typeface="Calibri"/>
                <a:ea typeface="Calibri"/>
                <a:cs typeface="Calibri"/>
                <a:sym typeface="Calibri"/>
              </a:rPr>
              <a:t>Product Plan</a:t>
            </a:r>
            <a:endParaRPr sz="1400" b="0" i="0" u="none" strike="noStrike" cap="none">
              <a:solidFill>
                <a:srgbClr val="000000"/>
              </a:solidFill>
              <a:latin typeface="Arial"/>
              <a:ea typeface="Arial"/>
              <a:cs typeface="Arial"/>
              <a:sym typeface="Arial"/>
            </a:endParaRPr>
          </a:p>
          <a:p>
            <a:pPr marL="182563" marR="0" lvl="1" indent="-171450" algn="l" rtl="0">
              <a:lnSpc>
                <a:spcPct val="100000"/>
              </a:lnSpc>
              <a:spcBef>
                <a:spcPts val="0"/>
              </a:spcBef>
              <a:spcAft>
                <a:spcPts val="0"/>
              </a:spcAft>
              <a:buClr>
                <a:srgbClr val="000000"/>
              </a:buClr>
              <a:buSzPts val="1600"/>
              <a:buFont typeface="Arial"/>
              <a:buChar char="•"/>
            </a:pPr>
            <a:r>
              <a:rPr lang="en-US" sz="1200" b="0" i="0" u="none" strike="noStrike" cap="none">
                <a:solidFill>
                  <a:srgbClr val="000000"/>
                </a:solidFill>
                <a:latin typeface="Calibri"/>
                <a:ea typeface="Calibri"/>
                <a:cs typeface="Calibri"/>
                <a:sym typeface="Calibri"/>
              </a:rPr>
              <a:t>Individual </a:t>
            </a:r>
            <a:r>
              <a:rPr lang="en-US" sz="1200" b="1" i="0" u="none" strike="noStrike" cap="none">
                <a:solidFill>
                  <a:srgbClr val="000000"/>
                </a:solidFill>
                <a:latin typeface="Calibri"/>
                <a:ea typeface="Calibri"/>
                <a:cs typeface="Calibri"/>
                <a:sym typeface="Calibri"/>
              </a:rPr>
              <a:t>Pricing Items</a:t>
            </a:r>
            <a:r>
              <a:rPr lang="en-US" sz="1200" b="0" i="0" u="none" strike="noStrike" cap="none">
                <a:solidFill>
                  <a:srgbClr val="000000"/>
                </a:solidFill>
                <a:latin typeface="Calibri"/>
                <a:ea typeface="Calibri"/>
                <a:cs typeface="Calibri"/>
                <a:sym typeface="Calibri"/>
              </a:rPr>
              <a:t> in the </a:t>
            </a:r>
            <a:r>
              <a:rPr lang="en-US" sz="1200" b="1" i="0" u="none" strike="noStrike" cap="none">
                <a:solidFill>
                  <a:srgbClr val="000000"/>
                </a:solidFill>
                <a:latin typeface="Calibri"/>
                <a:ea typeface="Calibri"/>
                <a:cs typeface="Calibri"/>
                <a:sym typeface="Calibri"/>
              </a:rPr>
              <a:t>Product Plan</a:t>
            </a:r>
            <a:r>
              <a:rPr lang="en-US" sz="1200" b="0" i="0" u="none" strike="noStrike" cap="none">
                <a:solidFill>
                  <a:srgbClr val="000000"/>
                </a:solidFill>
                <a:latin typeface="Calibri"/>
                <a:ea typeface="Calibri"/>
                <a:cs typeface="Calibri"/>
                <a:sym typeface="Calibri"/>
              </a:rPr>
              <a:t> specify the specific pricing for a </a:t>
            </a:r>
            <a:r>
              <a:rPr lang="en-US" sz="1200" b="1" i="0" u="none" strike="noStrike" cap="none">
                <a:solidFill>
                  <a:srgbClr val="000000"/>
                </a:solidFill>
                <a:latin typeface="Calibri"/>
                <a:ea typeface="Calibri"/>
                <a:cs typeface="Calibri"/>
                <a:sym typeface="Calibri"/>
              </a:rPr>
              <a:t>Types Of  Chargeable Activity</a:t>
            </a:r>
            <a:r>
              <a:rPr lang="en-US" sz="1200" b="0" i="0" u="none" strike="noStrike" cap="none">
                <a:solidFill>
                  <a:srgbClr val="000000"/>
                </a:solidFill>
                <a:latin typeface="Calibri"/>
                <a:ea typeface="Calibri"/>
                <a:cs typeface="Calibri"/>
                <a:sym typeface="Calibri"/>
              </a:rPr>
              <a:t> that the </a:t>
            </a:r>
            <a:r>
              <a:rPr lang="en-US" sz="1200" b="1" i="0" u="none" strike="noStrike" cap="none">
                <a:solidFill>
                  <a:srgbClr val="000000"/>
                </a:solidFill>
                <a:latin typeface="Calibri"/>
                <a:ea typeface="Calibri"/>
                <a:cs typeface="Calibri"/>
                <a:sym typeface="Calibri"/>
              </a:rPr>
              <a:t>Customer </a:t>
            </a:r>
            <a:r>
              <a:rPr lang="en-US" sz="1200" b="0" i="0" u="none" strike="noStrike" cap="none">
                <a:solidFill>
                  <a:srgbClr val="000000"/>
                </a:solidFill>
                <a:latin typeface="Calibri"/>
                <a:ea typeface="Calibri"/>
                <a:cs typeface="Calibri"/>
                <a:sym typeface="Calibri"/>
              </a:rPr>
              <a:t>may conduct</a:t>
            </a:r>
            <a:endParaRPr sz="1200" b="0" i="1" u="none" strike="noStrike" cap="none">
              <a:solidFill>
                <a:srgbClr val="000000"/>
              </a:solidFill>
              <a:latin typeface="Calibri"/>
              <a:ea typeface="Calibri"/>
              <a:cs typeface="Calibri"/>
              <a:sym typeface="Calibri"/>
            </a:endParaRPr>
          </a:p>
          <a:p>
            <a:pPr marL="182563" marR="0" lvl="1" indent="-171450" algn="l" rtl="0">
              <a:lnSpc>
                <a:spcPct val="100000"/>
              </a:lnSpc>
              <a:spcBef>
                <a:spcPts val="0"/>
              </a:spcBef>
              <a:spcAft>
                <a:spcPts val="0"/>
              </a:spcAft>
              <a:buClr>
                <a:srgbClr val="000000"/>
              </a:buClr>
              <a:buSzPts val="1600"/>
              <a:buFont typeface="Arial"/>
              <a:buChar char="•"/>
            </a:pPr>
            <a:r>
              <a:rPr lang="en-US" sz="1200" b="0" i="0" u="none" strike="noStrike" cap="none">
                <a:solidFill>
                  <a:srgbClr val="000000"/>
                </a:solidFill>
                <a:latin typeface="Calibri"/>
                <a:ea typeface="Calibri"/>
                <a:cs typeface="Calibri"/>
                <a:sym typeface="Calibri"/>
              </a:rPr>
              <a:t>The </a:t>
            </a:r>
            <a:r>
              <a:rPr lang="en-US" sz="1200" b="1" i="0" u="none" strike="noStrike" cap="none">
                <a:solidFill>
                  <a:srgbClr val="000000"/>
                </a:solidFill>
                <a:latin typeface="Calibri"/>
                <a:ea typeface="Calibri"/>
                <a:cs typeface="Calibri"/>
                <a:sym typeface="Calibri"/>
              </a:rPr>
              <a:t>Type Of Chargeable Activity</a:t>
            </a:r>
            <a:r>
              <a:rPr lang="en-US" sz="1200" b="0" i="0" u="none" strike="noStrike" cap="none">
                <a:solidFill>
                  <a:srgbClr val="000000"/>
                </a:solidFill>
                <a:latin typeface="Calibri"/>
                <a:ea typeface="Calibri"/>
                <a:cs typeface="Calibri"/>
                <a:sym typeface="Calibri"/>
              </a:rPr>
              <a:t>, the </a:t>
            </a:r>
            <a:r>
              <a:rPr lang="en-US" sz="1200" b="1" i="0" u="none" strike="noStrike" cap="none">
                <a:solidFill>
                  <a:srgbClr val="000000"/>
                </a:solidFill>
                <a:latin typeface="Calibri"/>
                <a:ea typeface="Calibri"/>
                <a:cs typeface="Calibri"/>
                <a:sym typeface="Calibri"/>
              </a:rPr>
              <a:t>Customer</a:t>
            </a:r>
            <a:r>
              <a:rPr lang="en-US" sz="1200" b="0" i="0" u="none" strike="noStrike" cap="none">
                <a:solidFill>
                  <a:srgbClr val="000000"/>
                </a:solidFill>
                <a:latin typeface="Calibri"/>
                <a:ea typeface="Calibri"/>
                <a:cs typeface="Calibri"/>
                <a:sym typeface="Calibri"/>
              </a:rPr>
              <a:t>, and the </a:t>
            </a:r>
            <a:r>
              <a:rPr lang="en-US" sz="1200" b="1" i="0" u="none" strike="noStrike" cap="none">
                <a:solidFill>
                  <a:srgbClr val="000000"/>
                </a:solidFill>
                <a:latin typeface="Calibri"/>
                <a:ea typeface="Calibri"/>
                <a:cs typeface="Calibri"/>
                <a:sym typeface="Calibri"/>
              </a:rPr>
              <a:t>Billing Period </a:t>
            </a:r>
            <a:r>
              <a:rPr lang="en-US" sz="1200" b="0" i="0" u="none" strike="noStrike" cap="none">
                <a:solidFill>
                  <a:srgbClr val="000000"/>
                </a:solidFill>
                <a:latin typeface="Calibri"/>
                <a:ea typeface="Calibri"/>
                <a:cs typeface="Calibri"/>
                <a:sym typeface="Calibri"/>
              </a:rPr>
              <a:t>is tracked for all </a:t>
            </a:r>
            <a:r>
              <a:rPr lang="en-US" sz="1200" b="1" i="0" u="none" strike="noStrike" cap="none">
                <a:solidFill>
                  <a:srgbClr val="000000"/>
                </a:solidFill>
                <a:latin typeface="Calibri"/>
                <a:ea typeface="Calibri"/>
                <a:cs typeface="Calibri"/>
                <a:sym typeface="Calibri"/>
              </a:rPr>
              <a:t>Chargeable Activity</a:t>
            </a:r>
            <a:r>
              <a:rPr lang="en-US" sz="12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182563" marR="0" lvl="1" indent="-171450" algn="l" rtl="0">
              <a:lnSpc>
                <a:spcPct val="100000"/>
              </a:lnSpc>
              <a:spcBef>
                <a:spcPts val="0"/>
              </a:spcBef>
              <a:spcAft>
                <a:spcPts val="0"/>
              </a:spcAft>
              <a:buClr>
                <a:srgbClr val="000000"/>
              </a:buClr>
              <a:buSzPts val="1600"/>
              <a:buFont typeface="Arial"/>
              <a:buChar char="•"/>
            </a:pPr>
            <a:r>
              <a:rPr lang="en-US" sz="1200" b="0" i="0" u="none" strike="noStrike" cap="none">
                <a:solidFill>
                  <a:srgbClr val="000000"/>
                </a:solidFill>
                <a:latin typeface="Calibri"/>
                <a:ea typeface="Calibri"/>
                <a:cs typeface="Calibri"/>
                <a:sym typeface="Calibri"/>
              </a:rPr>
              <a:t>A </a:t>
            </a:r>
            <a:r>
              <a:rPr lang="en-US" sz="1200" b="1" i="0" u="none" strike="noStrike" cap="none">
                <a:solidFill>
                  <a:srgbClr val="000000"/>
                </a:solidFill>
                <a:latin typeface="Calibri"/>
                <a:ea typeface="Calibri"/>
                <a:cs typeface="Calibri"/>
                <a:sym typeface="Calibri"/>
              </a:rPr>
              <a:t>Bill</a:t>
            </a:r>
            <a:r>
              <a:rPr lang="en-US" sz="1200" b="0" i="0" u="none" strike="noStrike" cap="none">
                <a:solidFill>
                  <a:srgbClr val="000000"/>
                </a:solidFill>
                <a:latin typeface="Calibri"/>
                <a:ea typeface="Calibri"/>
                <a:cs typeface="Calibri"/>
                <a:sym typeface="Calibri"/>
              </a:rPr>
              <a:t> is calculated at the end of every </a:t>
            </a:r>
            <a:r>
              <a:rPr lang="en-US" sz="1200" b="1" i="0" u="none" strike="noStrike" cap="none">
                <a:solidFill>
                  <a:srgbClr val="000000"/>
                </a:solidFill>
                <a:latin typeface="Calibri"/>
                <a:ea typeface="Calibri"/>
                <a:cs typeface="Calibri"/>
                <a:sym typeface="Calibri"/>
              </a:rPr>
              <a:t>Billing Period, </a:t>
            </a:r>
            <a:r>
              <a:rPr lang="en-US" sz="1200" b="0" i="0" u="none" strike="noStrike" cap="none">
                <a:solidFill>
                  <a:srgbClr val="000000"/>
                </a:solidFill>
                <a:latin typeface="Calibri"/>
                <a:ea typeface="Calibri"/>
                <a:cs typeface="Calibri"/>
                <a:sym typeface="Calibri"/>
              </a:rPr>
              <a:t>calculated based on all  </a:t>
            </a:r>
            <a:r>
              <a:rPr lang="en-US" sz="1200" b="1" i="0" u="none" strike="noStrike" cap="none">
                <a:solidFill>
                  <a:srgbClr val="000000"/>
                </a:solidFill>
                <a:latin typeface="Calibri"/>
                <a:ea typeface="Calibri"/>
                <a:cs typeface="Calibri"/>
                <a:sym typeface="Calibri"/>
              </a:rPr>
              <a:t>Chargeable Activity </a:t>
            </a:r>
            <a:r>
              <a:rPr lang="en-US" sz="1200" b="0" i="0" u="none" strike="noStrike" cap="none">
                <a:solidFill>
                  <a:srgbClr val="000000"/>
                </a:solidFill>
                <a:latin typeface="Calibri"/>
                <a:ea typeface="Calibri"/>
                <a:cs typeface="Calibri"/>
                <a:sym typeface="Calibri"/>
              </a:rPr>
              <a:t>for each </a:t>
            </a:r>
            <a:r>
              <a:rPr lang="en-US" sz="1200" b="1" i="0" u="none" strike="noStrike" cap="none">
                <a:solidFill>
                  <a:srgbClr val="000000"/>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a:p>
            <a:pPr marL="182563" marR="0" lvl="1" indent="-171450" algn="l" rtl="0">
              <a:lnSpc>
                <a:spcPct val="100000"/>
              </a:lnSpc>
              <a:spcBef>
                <a:spcPts val="0"/>
              </a:spcBef>
              <a:spcAft>
                <a:spcPts val="0"/>
              </a:spcAft>
              <a:buClr>
                <a:srgbClr val="000000"/>
              </a:buClr>
              <a:buSzPts val="1600"/>
              <a:buFont typeface="Arial"/>
              <a:buChar char="•"/>
            </a:pPr>
            <a:r>
              <a:rPr lang="en-US" sz="1200" b="0" i="0" u="none" strike="noStrike" cap="none">
                <a:solidFill>
                  <a:srgbClr val="000000"/>
                </a:solidFill>
                <a:latin typeface="Calibri"/>
                <a:ea typeface="Calibri"/>
                <a:cs typeface="Calibri"/>
                <a:sym typeface="Calibri"/>
              </a:rPr>
              <a:t>A </a:t>
            </a:r>
            <a:r>
              <a:rPr lang="en-US" sz="1200" b="1" i="0" u="none" strike="noStrike" cap="none">
                <a:solidFill>
                  <a:srgbClr val="000000"/>
                </a:solidFill>
                <a:latin typeface="Calibri"/>
                <a:ea typeface="Calibri"/>
                <a:cs typeface="Calibri"/>
                <a:sym typeface="Calibri"/>
              </a:rPr>
              <a:t>Charge</a:t>
            </a:r>
            <a:r>
              <a:rPr lang="en-US" sz="1200" b="0" i="0" u="none" strike="noStrike" cap="none">
                <a:solidFill>
                  <a:srgbClr val="000000"/>
                </a:solidFill>
                <a:latin typeface="Calibri"/>
                <a:ea typeface="Calibri"/>
                <a:cs typeface="Calibri"/>
                <a:sym typeface="Calibri"/>
              </a:rPr>
              <a:t> calculated a for each </a:t>
            </a:r>
            <a:r>
              <a:rPr lang="en-US" sz="1200" b="1" i="0" u="none" strike="noStrike" cap="none">
                <a:solidFill>
                  <a:srgbClr val="000000"/>
                </a:solidFill>
                <a:latin typeface="Calibri"/>
                <a:ea typeface="Calibri"/>
                <a:cs typeface="Calibri"/>
                <a:sym typeface="Calibri"/>
              </a:rPr>
              <a:t>Pricing Items </a:t>
            </a:r>
            <a:r>
              <a:rPr lang="en-US" sz="1200" b="0" i="0" u="none" strike="noStrike" cap="none">
                <a:solidFill>
                  <a:srgbClr val="000000"/>
                </a:solidFill>
                <a:latin typeface="Calibri"/>
                <a:ea typeface="Calibri"/>
                <a:cs typeface="Calibri"/>
                <a:sym typeface="Calibri"/>
              </a:rPr>
              <a:t>in the </a:t>
            </a:r>
            <a:r>
              <a:rPr lang="en-US" sz="1200" b="1" i="0" u="none" strike="noStrike" cap="none">
                <a:solidFill>
                  <a:srgbClr val="000000"/>
                </a:solidFill>
                <a:latin typeface="Calibri"/>
                <a:ea typeface="Calibri"/>
                <a:cs typeface="Calibri"/>
                <a:sym typeface="Calibri"/>
              </a:rPr>
              <a:t>Product plan, by collecting all </a:t>
            </a:r>
            <a:endParaRPr sz="1400" b="0" i="0" u="none" strike="noStrike" cap="none">
              <a:solidFill>
                <a:srgbClr val="000000"/>
              </a:solidFill>
              <a:latin typeface="Arial"/>
              <a:ea typeface="Arial"/>
              <a:cs typeface="Arial"/>
              <a:sym typeface="Arial"/>
            </a:endParaRPr>
          </a:p>
          <a:p>
            <a:pPr marL="182563" marR="0" lvl="1" indent="-171450" algn="l" rtl="0">
              <a:lnSpc>
                <a:spcPct val="100000"/>
              </a:lnSpc>
              <a:spcBef>
                <a:spcPts val="0"/>
              </a:spcBef>
              <a:spcAft>
                <a:spcPts val="0"/>
              </a:spcAft>
              <a:buClr>
                <a:srgbClr val="000000"/>
              </a:buClr>
              <a:buSzPts val="1600"/>
              <a:buFont typeface="Arial"/>
              <a:buChar char="•"/>
            </a:pPr>
            <a:r>
              <a:rPr lang="en-US" sz="1200" b="0" i="0" u="none" strike="noStrike" cap="none">
                <a:solidFill>
                  <a:srgbClr val="000000"/>
                </a:solidFill>
                <a:latin typeface="Calibri"/>
                <a:ea typeface="Calibri"/>
                <a:cs typeface="Calibri"/>
                <a:sym typeface="Calibri"/>
              </a:rPr>
              <a:t>The total </a:t>
            </a:r>
            <a:r>
              <a:rPr lang="en-US" sz="1200" b="1" i="0" u="none" strike="noStrike" cap="none">
                <a:solidFill>
                  <a:srgbClr val="000000"/>
                </a:solidFill>
                <a:latin typeface="Calibri"/>
                <a:ea typeface="Calibri"/>
                <a:cs typeface="Calibri"/>
                <a:sym typeface="Calibri"/>
              </a:rPr>
              <a:t>Chargeable Activity </a:t>
            </a:r>
            <a:r>
              <a:rPr lang="en-US" sz="1200" b="0" i="0" u="none" strike="noStrike" cap="none">
                <a:solidFill>
                  <a:srgbClr val="000000"/>
                </a:solidFill>
                <a:latin typeface="Calibri"/>
                <a:ea typeface="Calibri"/>
                <a:cs typeface="Calibri"/>
                <a:sym typeface="Calibri"/>
              </a:rPr>
              <a:t>for the  </a:t>
            </a:r>
            <a:r>
              <a:rPr lang="en-US" sz="1200" b="1" i="0" u="none" strike="noStrike" cap="none">
                <a:solidFill>
                  <a:srgbClr val="000000"/>
                </a:solidFill>
                <a:latin typeface="Calibri"/>
                <a:ea typeface="Calibri"/>
                <a:cs typeface="Calibri"/>
                <a:sym typeface="Calibri"/>
              </a:rPr>
              <a:t>Pricing Item </a:t>
            </a:r>
            <a:r>
              <a:rPr lang="en-US" sz="1200" b="0" i="0" u="none" strike="noStrike" cap="none">
                <a:solidFill>
                  <a:srgbClr val="000000"/>
                </a:solidFill>
                <a:latin typeface="Calibri"/>
                <a:ea typeface="Calibri"/>
                <a:cs typeface="Calibri"/>
                <a:sym typeface="Calibri"/>
              </a:rPr>
              <a:t>is collected by referring to </a:t>
            </a:r>
            <a:r>
              <a:rPr lang="en-US" sz="1200" b="1" i="0" u="none" strike="noStrike" cap="none">
                <a:solidFill>
                  <a:srgbClr val="000000"/>
                </a:solidFill>
                <a:latin typeface="Calibri"/>
                <a:ea typeface="Calibri"/>
                <a:cs typeface="Calibri"/>
                <a:sym typeface="Calibri"/>
              </a:rPr>
              <a:t>Type Of  Chargeable Activity </a:t>
            </a:r>
            <a:r>
              <a:rPr lang="en-US" sz="1200" b="0" i="0" u="none" strike="noStrike" cap="none">
                <a:solidFill>
                  <a:srgbClr val="000000"/>
                </a:solidFill>
                <a:latin typeface="Calibri"/>
                <a:ea typeface="Calibri"/>
                <a:cs typeface="Calibri"/>
                <a:sym typeface="Calibri"/>
              </a:rPr>
              <a:t>being priced  by the </a:t>
            </a:r>
            <a:r>
              <a:rPr lang="en-US" sz="1200" b="1" i="0" u="none" strike="noStrike" cap="none">
                <a:solidFill>
                  <a:srgbClr val="000000"/>
                </a:solidFill>
                <a:latin typeface="Calibri"/>
                <a:ea typeface="Calibri"/>
                <a:cs typeface="Calibri"/>
                <a:sym typeface="Calibri"/>
              </a:rPr>
              <a:t>Price item</a:t>
            </a:r>
            <a:endParaRPr sz="1400" b="0" i="0" u="none" strike="noStrike" cap="none">
              <a:solidFill>
                <a:srgbClr val="000000"/>
              </a:solidFill>
              <a:latin typeface="Arial"/>
              <a:ea typeface="Arial"/>
              <a:cs typeface="Arial"/>
              <a:sym typeface="Arial"/>
            </a:endParaRPr>
          </a:p>
          <a:p>
            <a:pPr marL="182563" marR="0" lvl="1" indent="-171450" algn="l" rtl="0">
              <a:lnSpc>
                <a:spcPct val="100000"/>
              </a:lnSpc>
              <a:spcBef>
                <a:spcPts val="0"/>
              </a:spcBef>
              <a:spcAft>
                <a:spcPts val="0"/>
              </a:spcAft>
              <a:buClr>
                <a:srgbClr val="000000"/>
              </a:buClr>
              <a:buSzPts val="1600"/>
              <a:buFont typeface="Arial"/>
              <a:buChar char="•"/>
            </a:pPr>
            <a:r>
              <a:rPr lang="en-US" sz="1200" b="1" i="0" u="none" strike="noStrike" cap="none">
                <a:solidFill>
                  <a:srgbClr val="000000"/>
                </a:solidFill>
                <a:latin typeface="Calibri"/>
                <a:ea typeface="Calibri"/>
                <a:cs typeface="Calibri"/>
                <a:sym typeface="Calibri"/>
              </a:rPr>
              <a:t>Each Price Item </a:t>
            </a:r>
            <a:r>
              <a:rPr lang="en-US" sz="1200" b="0" i="0" u="none" strike="noStrike" cap="none">
                <a:solidFill>
                  <a:srgbClr val="000000"/>
                </a:solidFill>
                <a:latin typeface="Calibri"/>
                <a:ea typeface="Calibri"/>
                <a:cs typeface="Calibri"/>
                <a:sym typeface="Calibri"/>
              </a:rPr>
              <a:t>will calculate a Charge by running the </a:t>
            </a:r>
            <a:r>
              <a:rPr lang="en-US" sz="1200" b="1" i="0" u="none" strike="noStrike" cap="none">
                <a:solidFill>
                  <a:srgbClr val="000000"/>
                </a:solidFill>
                <a:latin typeface="Calibri"/>
                <a:ea typeface="Calibri"/>
                <a:cs typeface="Calibri"/>
                <a:sym typeface="Calibri"/>
              </a:rPr>
              <a:t>Chargeable Activity </a:t>
            </a:r>
            <a:r>
              <a:rPr lang="en-US" sz="1200" b="0" i="0" u="none" strike="noStrike" cap="none">
                <a:solidFill>
                  <a:srgbClr val="000000"/>
                </a:solidFill>
                <a:latin typeface="Calibri"/>
                <a:ea typeface="Calibri"/>
                <a:cs typeface="Calibri"/>
                <a:sym typeface="Calibri"/>
              </a:rPr>
              <a:t>through it’s </a:t>
            </a:r>
            <a:r>
              <a:rPr lang="en-US" sz="1200" b="1" i="0" u="none" strike="noStrike" cap="none">
                <a:solidFill>
                  <a:srgbClr val="000000"/>
                </a:solidFill>
                <a:latin typeface="Calibri"/>
                <a:ea typeface="Calibri"/>
                <a:cs typeface="Calibri"/>
                <a:sym typeface="Calibri"/>
              </a:rPr>
              <a:t>Charge Calculation </a:t>
            </a:r>
            <a:r>
              <a:rPr lang="en-US" sz="1200" b="0" i="0" u="none" strike="noStrike" cap="none">
                <a:solidFill>
                  <a:srgbClr val="000000"/>
                </a:solidFill>
                <a:latin typeface="Calibri"/>
                <a:ea typeface="Calibri"/>
                <a:cs typeface="Calibri"/>
                <a:sym typeface="Calibri"/>
              </a:rPr>
              <a:t>Method, creating A </a:t>
            </a:r>
            <a:r>
              <a:rPr lang="en-US" sz="1200" b="1" i="0" u="none" strike="noStrike" cap="none">
                <a:solidFill>
                  <a:srgbClr val="000000"/>
                </a:solidFill>
                <a:latin typeface="Calibri"/>
                <a:ea typeface="Calibri"/>
                <a:cs typeface="Calibri"/>
                <a:sym typeface="Calibri"/>
              </a:rPr>
              <a:t>Bill Line Item</a:t>
            </a:r>
            <a:endParaRPr sz="1400" b="0" i="0" u="none" strike="noStrike" cap="none">
              <a:solidFill>
                <a:srgbClr val="000000"/>
              </a:solidFill>
              <a:latin typeface="Arial"/>
              <a:ea typeface="Arial"/>
              <a:cs typeface="Arial"/>
              <a:sym typeface="Arial"/>
            </a:endParaRPr>
          </a:p>
        </p:txBody>
      </p:sp>
      <p:grpSp>
        <p:nvGrpSpPr>
          <p:cNvPr id="2008" name="Google Shape;2008;p83"/>
          <p:cNvGrpSpPr/>
          <p:nvPr/>
        </p:nvGrpSpPr>
        <p:grpSpPr>
          <a:xfrm>
            <a:off x="3947652" y="976904"/>
            <a:ext cx="2244014" cy="1471952"/>
            <a:chOff x="1923690" y="1932317"/>
            <a:chExt cx="3071007" cy="1526875"/>
          </a:xfrm>
        </p:grpSpPr>
        <p:sp>
          <p:nvSpPr>
            <p:cNvPr id="2009" name="Google Shape;2009;p83"/>
            <p:cNvSpPr/>
            <p:nvPr/>
          </p:nvSpPr>
          <p:spPr>
            <a:xfrm>
              <a:off x="1923691" y="2199736"/>
              <a:ext cx="1784466"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Signs up to use Products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2010" name="Google Shape;2010;p8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p:txBody>
        </p:sp>
        <p:sp>
          <p:nvSpPr>
            <p:cNvPr id="2011" name="Google Shape;2011;p83"/>
            <p:cNvSpPr/>
            <p:nvPr/>
          </p:nvSpPr>
          <p:spPr>
            <a:xfrm>
              <a:off x="3708161" y="2199736"/>
              <a:ext cx="1286536"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Product Plan, Product Agree.</a:t>
              </a: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grpSp>
      <p:grpSp>
        <p:nvGrpSpPr>
          <p:cNvPr id="2012" name="Google Shape;2012;p83"/>
          <p:cNvGrpSpPr/>
          <p:nvPr/>
        </p:nvGrpSpPr>
        <p:grpSpPr>
          <a:xfrm>
            <a:off x="6781490" y="976904"/>
            <a:ext cx="2244013" cy="1471952"/>
            <a:chOff x="1923690" y="1932317"/>
            <a:chExt cx="3071005" cy="1526875"/>
          </a:xfrm>
        </p:grpSpPr>
        <p:sp>
          <p:nvSpPr>
            <p:cNvPr id="2013" name="Google Shape;2013;p83"/>
            <p:cNvSpPr/>
            <p:nvPr/>
          </p:nvSpPr>
          <p:spPr>
            <a:xfrm>
              <a:off x="1923691" y="2199736"/>
              <a:ext cx="1815558"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Lists Terms and Conditions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2014" name="Google Shape;2014;p8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Product Agreement</a:t>
              </a:r>
              <a:endParaRPr sz="1400" b="0" i="0" u="none" strike="noStrike" cap="none">
                <a:solidFill>
                  <a:srgbClr val="000000"/>
                </a:solidFill>
                <a:latin typeface="Arial"/>
                <a:ea typeface="Arial"/>
                <a:cs typeface="Arial"/>
                <a:sym typeface="Arial"/>
              </a:endParaRPr>
            </a:p>
          </p:txBody>
        </p:sp>
        <p:sp>
          <p:nvSpPr>
            <p:cNvPr id="2015" name="Google Shape;2015;p83"/>
            <p:cNvSpPr/>
            <p:nvPr/>
          </p:nvSpPr>
          <p:spPr>
            <a:xfrm>
              <a:off x="3739254" y="2199736"/>
              <a:ext cx="1255441"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Terms and Conditions</a:t>
              </a: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grpSp>
      <p:grpSp>
        <p:nvGrpSpPr>
          <p:cNvPr id="2016" name="Google Shape;2016;p83"/>
          <p:cNvGrpSpPr/>
          <p:nvPr/>
        </p:nvGrpSpPr>
        <p:grpSpPr>
          <a:xfrm>
            <a:off x="9615327" y="976904"/>
            <a:ext cx="2244013" cy="1471952"/>
            <a:chOff x="1923690" y="1932317"/>
            <a:chExt cx="3071005" cy="1526875"/>
          </a:xfrm>
        </p:grpSpPr>
        <p:sp>
          <p:nvSpPr>
            <p:cNvPr id="2017" name="Google Shape;2017;p83"/>
            <p:cNvSpPr/>
            <p:nvPr/>
          </p:nvSpPr>
          <p:spPr>
            <a:xfrm>
              <a:off x="1923690" y="2199736"/>
              <a:ext cx="1815562"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Based on a Agreement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2018" name="Google Shape;2018;p8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Customer Bill</a:t>
              </a:r>
              <a:endParaRPr sz="1400" b="0" i="0" u="none" strike="noStrike" cap="none">
                <a:solidFill>
                  <a:srgbClr val="000000"/>
                </a:solidFill>
                <a:latin typeface="Arial"/>
                <a:ea typeface="Arial"/>
                <a:cs typeface="Arial"/>
                <a:sym typeface="Arial"/>
              </a:endParaRPr>
            </a:p>
          </p:txBody>
        </p:sp>
        <p:sp>
          <p:nvSpPr>
            <p:cNvPr id="2019" name="Google Shape;2019;p83"/>
            <p:cNvSpPr/>
            <p:nvPr/>
          </p:nvSpPr>
          <p:spPr>
            <a:xfrm>
              <a:off x="3739252" y="2199736"/>
              <a:ext cx="1255443"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Product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Agreement</a:t>
              </a: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grpSp>
      <p:grpSp>
        <p:nvGrpSpPr>
          <p:cNvPr id="2020" name="Google Shape;2020;p83"/>
          <p:cNvGrpSpPr/>
          <p:nvPr/>
        </p:nvGrpSpPr>
        <p:grpSpPr>
          <a:xfrm>
            <a:off x="3947652" y="2967389"/>
            <a:ext cx="2244013" cy="1471952"/>
            <a:chOff x="1923690" y="1932317"/>
            <a:chExt cx="3071005" cy="1526875"/>
          </a:xfrm>
        </p:grpSpPr>
        <p:sp>
          <p:nvSpPr>
            <p:cNvPr id="2021" name="Google Shape;2021;p83"/>
            <p:cNvSpPr/>
            <p:nvPr/>
          </p:nvSpPr>
          <p:spPr>
            <a:xfrm>
              <a:off x="1923691" y="2199736"/>
              <a:ext cx="1784463"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Conducted by a Customer</a:t>
              </a:r>
              <a:endParaRPr sz="1050" b="0" i="0" u="none" strike="noStrike" cap="none">
                <a:solidFill>
                  <a:srgbClr val="000000"/>
                </a:solidFill>
                <a:latin typeface="Calibri"/>
                <a:ea typeface="Calibri"/>
                <a:cs typeface="Calibri"/>
                <a:sym typeface="Calibri"/>
              </a:endParaRPr>
            </a:p>
          </p:txBody>
        </p:sp>
        <p:sp>
          <p:nvSpPr>
            <p:cNvPr id="2022" name="Google Shape;2022;p8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Chargeable Activity</a:t>
              </a:r>
              <a:endParaRPr sz="1400" b="0" i="0" u="none" strike="noStrike" cap="none">
                <a:solidFill>
                  <a:srgbClr val="000000"/>
                </a:solidFill>
                <a:latin typeface="Arial"/>
                <a:ea typeface="Arial"/>
                <a:cs typeface="Arial"/>
                <a:sym typeface="Arial"/>
              </a:endParaRPr>
            </a:p>
          </p:txBody>
        </p:sp>
        <p:sp>
          <p:nvSpPr>
            <p:cNvPr id="2023" name="Google Shape;2023;p83"/>
            <p:cNvSpPr/>
            <p:nvPr/>
          </p:nvSpPr>
          <p:spPr>
            <a:xfrm>
              <a:off x="3708157" y="2199736"/>
              <a:ext cx="1286538"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Customer</a:t>
              </a:r>
              <a:endParaRPr sz="1400" b="0" i="0" u="none" strike="noStrike" cap="none">
                <a:solidFill>
                  <a:srgbClr val="000000"/>
                </a:solidFill>
                <a:latin typeface="Arial"/>
                <a:ea typeface="Arial"/>
                <a:cs typeface="Arial"/>
                <a:sym typeface="Arial"/>
              </a:endParaRPr>
            </a:p>
          </p:txBody>
        </p:sp>
      </p:grpSp>
      <p:grpSp>
        <p:nvGrpSpPr>
          <p:cNvPr id="2024" name="Google Shape;2024;p83"/>
          <p:cNvGrpSpPr/>
          <p:nvPr/>
        </p:nvGrpSpPr>
        <p:grpSpPr>
          <a:xfrm>
            <a:off x="6781489" y="2967389"/>
            <a:ext cx="2244013" cy="1471952"/>
            <a:chOff x="1923690" y="1932317"/>
            <a:chExt cx="3071005" cy="1526875"/>
          </a:xfrm>
        </p:grpSpPr>
        <p:sp>
          <p:nvSpPr>
            <p:cNvPr id="2025" name="Google Shape;2025;p83"/>
            <p:cNvSpPr/>
            <p:nvPr/>
          </p:nvSpPr>
          <p:spPr>
            <a:xfrm>
              <a:off x="1923690" y="2199736"/>
              <a:ext cx="1794471"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Customer has Agreed to</a:t>
              </a:r>
              <a:endParaRPr sz="1050" b="0" i="0" u="none" strike="noStrike" cap="none">
                <a:solidFill>
                  <a:srgbClr val="000000"/>
                </a:solidFill>
                <a:latin typeface="Arial"/>
                <a:ea typeface="Arial"/>
                <a:cs typeface="Arial"/>
                <a:sym typeface="Arial"/>
              </a:endParaRPr>
            </a:p>
          </p:txBody>
        </p:sp>
        <p:sp>
          <p:nvSpPr>
            <p:cNvPr id="2026" name="Google Shape;2026;p8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Product Plan</a:t>
              </a:r>
              <a:endParaRPr sz="1400" b="0" i="0" u="none" strike="noStrike" cap="none">
                <a:solidFill>
                  <a:srgbClr val="000000"/>
                </a:solidFill>
                <a:latin typeface="Arial"/>
                <a:ea typeface="Arial"/>
                <a:cs typeface="Arial"/>
                <a:sym typeface="Arial"/>
              </a:endParaRPr>
            </a:p>
          </p:txBody>
        </p:sp>
        <p:sp>
          <p:nvSpPr>
            <p:cNvPr id="2027" name="Google Shape;2027;p83"/>
            <p:cNvSpPr/>
            <p:nvPr/>
          </p:nvSpPr>
          <p:spPr>
            <a:xfrm>
              <a:off x="3739251" y="2199736"/>
              <a:ext cx="125544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Product Agreement</a:t>
              </a: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grpSp>
      <p:grpSp>
        <p:nvGrpSpPr>
          <p:cNvPr id="2028" name="Google Shape;2028;p83"/>
          <p:cNvGrpSpPr/>
          <p:nvPr/>
        </p:nvGrpSpPr>
        <p:grpSpPr>
          <a:xfrm>
            <a:off x="9615327" y="2967389"/>
            <a:ext cx="2244013" cy="1471952"/>
            <a:chOff x="1923690" y="1932317"/>
            <a:chExt cx="3071005" cy="1526875"/>
          </a:xfrm>
        </p:grpSpPr>
        <p:sp>
          <p:nvSpPr>
            <p:cNvPr id="2029" name="Google Shape;2029;p83"/>
            <p:cNvSpPr/>
            <p:nvPr/>
          </p:nvSpPr>
          <p:spPr>
            <a:xfrm>
              <a:off x="1923690" y="2199736"/>
              <a:ext cx="1815561"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Are part of a bill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2030" name="Google Shape;2030;p8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Bill Line Items</a:t>
              </a:r>
              <a:endParaRPr sz="1400" b="0" i="0" u="none" strike="noStrike" cap="none">
                <a:solidFill>
                  <a:srgbClr val="000000"/>
                </a:solidFill>
                <a:latin typeface="Arial"/>
                <a:ea typeface="Arial"/>
                <a:cs typeface="Arial"/>
                <a:sym typeface="Arial"/>
              </a:endParaRPr>
            </a:p>
          </p:txBody>
        </p:sp>
        <p:sp>
          <p:nvSpPr>
            <p:cNvPr id="2031" name="Google Shape;2031;p83"/>
            <p:cNvSpPr/>
            <p:nvPr/>
          </p:nvSpPr>
          <p:spPr>
            <a:xfrm>
              <a:off x="3739252" y="2199736"/>
              <a:ext cx="1255443"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Customer Bill</a:t>
              </a: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grpSp>
      <p:grpSp>
        <p:nvGrpSpPr>
          <p:cNvPr id="2032" name="Google Shape;2032;p83"/>
          <p:cNvGrpSpPr/>
          <p:nvPr/>
        </p:nvGrpSpPr>
        <p:grpSpPr>
          <a:xfrm>
            <a:off x="3947652" y="4957874"/>
            <a:ext cx="2244013" cy="1471952"/>
            <a:chOff x="1923690" y="1932317"/>
            <a:chExt cx="3071005" cy="1526875"/>
          </a:xfrm>
        </p:grpSpPr>
        <p:sp>
          <p:nvSpPr>
            <p:cNvPr id="2033" name="Google Shape;2033;p83"/>
            <p:cNvSpPr/>
            <p:nvPr/>
          </p:nvSpPr>
          <p:spPr>
            <a:xfrm>
              <a:off x="1923691" y="2199736"/>
              <a:ext cx="1784460"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Categorizes Charge Activity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2034" name="Google Shape;2034;p8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Type of Charge Activity</a:t>
              </a:r>
              <a:endParaRPr sz="1400" b="0" i="0" u="none" strike="noStrike" cap="none">
                <a:solidFill>
                  <a:srgbClr val="000000"/>
                </a:solidFill>
                <a:latin typeface="Arial"/>
                <a:ea typeface="Arial"/>
                <a:cs typeface="Arial"/>
                <a:sym typeface="Arial"/>
              </a:endParaRPr>
            </a:p>
          </p:txBody>
        </p:sp>
        <p:sp>
          <p:nvSpPr>
            <p:cNvPr id="2035" name="Google Shape;2035;p83"/>
            <p:cNvSpPr/>
            <p:nvPr/>
          </p:nvSpPr>
          <p:spPr>
            <a:xfrm>
              <a:off x="3708154" y="2199736"/>
              <a:ext cx="1286541"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Chargeable Activity</a:t>
              </a:r>
              <a:endParaRPr sz="1400" b="0" i="0" u="none" strike="noStrike" cap="none">
                <a:solidFill>
                  <a:srgbClr val="000000"/>
                </a:solidFill>
                <a:latin typeface="Arial"/>
                <a:ea typeface="Arial"/>
                <a:cs typeface="Arial"/>
                <a:sym typeface="Arial"/>
              </a:endParaRPr>
            </a:p>
          </p:txBody>
        </p:sp>
      </p:grpSp>
      <p:grpSp>
        <p:nvGrpSpPr>
          <p:cNvPr id="2036" name="Google Shape;2036;p83"/>
          <p:cNvGrpSpPr/>
          <p:nvPr/>
        </p:nvGrpSpPr>
        <p:grpSpPr>
          <a:xfrm>
            <a:off x="8198408" y="4957874"/>
            <a:ext cx="2244013" cy="1471952"/>
            <a:chOff x="1923690" y="1932317"/>
            <a:chExt cx="3071005" cy="1526875"/>
          </a:xfrm>
        </p:grpSpPr>
        <p:sp>
          <p:nvSpPr>
            <p:cNvPr id="2037" name="Google Shape;2037;p83"/>
            <p:cNvSpPr/>
            <p:nvPr/>
          </p:nvSpPr>
          <p:spPr>
            <a:xfrm>
              <a:off x="1923691" y="2199736"/>
              <a:ext cx="1820970"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Provides Price for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sp>
          <p:nvSpPr>
            <p:cNvPr id="2038" name="Google Shape;2038;p83"/>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Price Item</a:t>
              </a:r>
              <a:endParaRPr sz="1400" b="0" i="0" u="none" strike="noStrike" cap="none">
                <a:solidFill>
                  <a:srgbClr val="000000"/>
                </a:solidFill>
                <a:latin typeface="Arial"/>
                <a:ea typeface="Arial"/>
                <a:cs typeface="Arial"/>
                <a:sym typeface="Arial"/>
              </a:endParaRPr>
            </a:p>
          </p:txBody>
        </p:sp>
        <p:sp>
          <p:nvSpPr>
            <p:cNvPr id="2039" name="Google Shape;2039;p83"/>
            <p:cNvSpPr/>
            <p:nvPr/>
          </p:nvSpPr>
          <p:spPr>
            <a:xfrm>
              <a:off x="3744664" y="2199736"/>
              <a:ext cx="1250031"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Type of Charge Activity</a:t>
              </a: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p:txBody>
        </p:sp>
      </p:grpSp>
      <p:grpSp>
        <p:nvGrpSpPr>
          <p:cNvPr id="2040" name="Google Shape;2040;p83"/>
          <p:cNvGrpSpPr/>
          <p:nvPr/>
        </p:nvGrpSpPr>
        <p:grpSpPr>
          <a:xfrm>
            <a:off x="6148417" y="1525910"/>
            <a:ext cx="665565" cy="400110"/>
            <a:chOff x="6148417" y="1525910"/>
            <a:chExt cx="665565" cy="400110"/>
          </a:xfrm>
        </p:grpSpPr>
        <p:cxnSp>
          <p:nvCxnSpPr>
            <p:cNvPr id="2041" name="Google Shape;2041;p83"/>
            <p:cNvCxnSpPr>
              <a:stCxn id="2011" idx="3"/>
              <a:endCxn id="2013" idx="1"/>
            </p:cNvCxnSpPr>
            <p:nvPr/>
          </p:nvCxnSpPr>
          <p:spPr>
            <a:xfrm>
              <a:off x="6191666" y="1841780"/>
              <a:ext cx="589800" cy="0"/>
            </a:xfrm>
            <a:prstGeom prst="straightConnector1">
              <a:avLst/>
            </a:prstGeom>
            <a:noFill/>
            <a:ln w="50800" cap="flat" cmpd="sng">
              <a:solidFill>
                <a:schemeClr val="accent1"/>
              </a:solidFill>
              <a:prstDash val="solid"/>
              <a:miter lim="800000"/>
              <a:headEnd type="none" w="sm" len="sm"/>
              <a:tailEnd type="triangle" w="med" len="med"/>
            </a:ln>
          </p:spPr>
        </p:cxnSp>
        <p:sp>
          <p:nvSpPr>
            <p:cNvPr id="2042" name="Google Shape;2042;p83"/>
            <p:cNvSpPr txBox="1"/>
            <p:nvPr/>
          </p:nvSpPr>
          <p:spPr>
            <a:xfrm>
              <a:off x="6148417" y="1529726"/>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a:t>
              </a:r>
              <a:endParaRPr sz="2000" b="0" i="0" u="none" strike="noStrike" cap="none">
                <a:solidFill>
                  <a:srgbClr val="000000"/>
                </a:solidFill>
                <a:latin typeface="Arial"/>
                <a:ea typeface="Arial"/>
                <a:cs typeface="Arial"/>
                <a:sym typeface="Arial"/>
              </a:endParaRPr>
            </a:p>
          </p:txBody>
        </p:sp>
        <p:sp>
          <p:nvSpPr>
            <p:cNvPr id="2043" name="Google Shape;2043;p83"/>
            <p:cNvSpPr/>
            <p:nvPr/>
          </p:nvSpPr>
          <p:spPr>
            <a:xfrm>
              <a:off x="6529930" y="1525910"/>
              <a:ext cx="2840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sp>
        <p:nvSpPr>
          <p:cNvPr id="2044" name="Google Shape;2044;p83"/>
          <p:cNvSpPr txBox="1"/>
          <p:nvPr/>
        </p:nvSpPr>
        <p:spPr>
          <a:xfrm>
            <a:off x="6796900" y="1685414"/>
            <a:ext cx="2084225"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Signed by a Customer     Customer</a:t>
            </a:r>
            <a:endParaRPr sz="1400" b="0" i="0" u="none" strike="noStrike" cap="none">
              <a:solidFill>
                <a:srgbClr val="000000"/>
              </a:solidFill>
              <a:latin typeface="Arial"/>
              <a:ea typeface="Arial"/>
              <a:cs typeface="Arial"/>
              <a:sym typeface="Arial"/>
            </a:endParaRPr>
          </a:p>
        </p:txBody>
      </p:sp>
      <p:sp>
        <p:nvSpPr>
          <p:cNvPr id="2045" name="Google Shape;2045;p83"/>
          <p:cNvSpPr/>
          <p:nvPr/>
        </p:nvSpPr>
        <p:spPr>
          <a:xfrm>
            <a:off x="6796897" y="1986582"/>
            <a:ext cx="2244015"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Agrees to use a </a:t>
            </a:r>
            <a:br>
              <a:rPr lang="en-US" sz="1050" b="0" i="0" u="none" strike="noStrike" cap="none">
                <a:solidFill>
                  <a:srgbClr val="000000"/>
                </a:solidFill>
                <a:latin typeface="Calibri"/>
                <a:ea typeface="Calibri"/>
                <a:cs typeface="Calibri"/>
                <a:sym typeface="Calibri"/>
              </a:rPr>
            </a:br>
            <a:r>
              <a:rPr lang="en-US" sz="1050" b="0" i="0" u="none" strike="noStrike" cap="none">
                <a:solidFill>
                  <a:srgbClr val="000000"/>
                </a:solidFill>
                <a:latin typeface="Calibri"/>
                <a:ea typeface="Calibri"/>
                <a:cs typeface="Calibri"/>
                <a:sym typeface="Calibri"/>
              </a:rPr>
              <a:t>Product at a Price            Product Plan</a:t>
            </a:r>
            <a:endParaRPr sz="1050" b="0" i="0" u="none" strike="noStrike" cap="none">
              <a:solidFill>
                <a:srgbClr val="000000"/>
              </a:solidFill>
              <a:latin typeface="Arial"/>
              <a:ea typeface="Arial"/>
              <a:cs typeface="Arial"/>
              <a:sym typeface="Arial"/>
            </a:endParaRPr>
          </a:p>
        </p:txBody>
      </p:sp>
      <p:sp>
        <p:nvSpPr>
          <p:cNvPr id="2046" name="Google Shape;2046;p83"/>
          <p:cNvSpPr txBox="1"/>
          <p:nvPr/>
        </p:nvSpPr>
        <p:spPr>
          <a:xfrm>
            <a:off x="3947650" y="1598657"/>
            <a:ext cx="2358338"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Conducts Chargeable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Activity	             Charge Activity</a:t>
            </a:r>
            <a:endParaRPr sz="1400" b="0" i="0" u="none" strike="noStrike" cap="none">
              <a:solidFill>
                <a:srgbClr val="000000"/>
              </a:solidFill>
              <a:latin typeface="Arial"/>
              <a:ea typeface="Arial"/>
              <a:cs typeface="Arial"/>
              <a:sym typeface="Arial"/>
            </a:endParaRPr>
          </a:p>
        </p:txBody>
      </p:sp>
      <p:sp>
        <p:nvSpPr>
          <p:cNvPr id="2047" name="Google Shape;2047;p83"/>
          <p:cNvSpPr txBox="1"/>
          <p:nvPr/>
        </p:nvSpPr>
        <p:spPr>
          <a:xfrm>
            <a:off x="3947650" y="2033358"/>
            <a:ext cx="2385589"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Is Charged	             Product Agree.,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	             Billing Period</a:t>
            </a:r>
            <a:endParaRPr sz="1400" b="0" i="0" u="none" strike="noStrike" cap="none">
              <a:solidFill>
                <a:srgbClr val="000000"/>
              </a:solidFill>
              <a:latin typeface="Arial"/>
              <a:ea typeface="Arial"/>
              <a:cs typeface="Arial"/>
              <a:sym typeface="Arial"/>
            </a:endParaRPr>
          </a:p>
        </p:txBody>
      </p:sp>
      <p:grpSp>
        <p:nvGrpSpPr>
          <p:cNvPr id="2048" name="Google Shape;2048;p83"/>
          <p:cNvGrpSpPr/>
          <p:nvPr/>
        </p:nvGrpSpPr>
        <p:grpSpPr>
          <a:xfrm>
            <a:off x="5069058" y="2440728"/>
            <a:ext cx="284651" cy="652869"/>
            <a:chOff x="5069058" y="2440728"/>
            <a:chExt cx="284651" cy="652869"/>
          </a:xfrm>
        </p:grpSpPr>
        <p:cxnSp>
          <p:nvCxnSpPr>
            <p:cNvPr id="2049" name="Google Shape;2049;p83"/>
            <p:cNvCxnSpPr>
              <a:endCxn id="2022" idx="0"/>
            </p:cNvCxnSpPr>
            <p:nvPr/>
          </p:nvCxnSpPr>
          <p:spPr>
            <a:xfrm rot="-5400000" flipH="1">
              <a:off x="4810158" y="2707889"/>
              <a:ext cx="518400" cy="600"/>
            </a:xfrm>
            <a:prstGeom prst="bentConnector3">
              <a:avLst>
                <a:gd name="adj1" fmla="val 50000"/>
              </a:avLst>
            </a:prstGeom>
            <a:noFill/>
            <a:ln w="50800" cap="flat" cmpd="sng">
              <a:solidFill>
                <a:schemeClr val="accent1"/>
              </a:solidFill>
              <a:prstDash val="solid"/>
              <a:miter lim="800000"/>
              <a:headEnd type="none" w="sm" len="sm"/>
              <a:tailEnd type="triangle" w="med" len="med"/>
            </a:ln>
          </p:spPr>
        </p:cxnSp>
        <p:sp>
          <p:nvSpPr>
            <p:cNvPr id="2050" name="Google Shape;2050;p83"/>
            <p:cNvSpPr txBox="1"/>
            <p:nvPr/>
          </p:nvSpPr>
          <p:spPr>
            <a:xfrm>
              <a:off x="5069659" y="2440728"/>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a:t>
              </a:r>
              <a:endParaRPr sz="2000" b="0" i="0" u="none" strike="noStrike" cap="none">
                <a:solidFill>
                  <a:srgbClr val="000000"/>
                </a:solidFill>
                <a:latin typeface="Arial"/>
                <a:ea typeface="Arial"/>
                <a:cs typeface="Arial"/>
                <a:sym typeface="Arial"/>
              </a:endParaRPr>
            </a:p>
          </p:txBody>
        </p:sp>
        <p:sp>
          <p:nvSpPr>
            <p:cNvPr id="2051" name="Google Shape;2051;p83"/>
            <p:cNvSpPr/>
            <p:nvPr/>
          </p:nvSpPr>
          <p:spPr>
            <a:xfrm>
              <a:off x="5069657" y="2693487"/>
              <a:ext cx="2840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sp>
        <p:nvSpPr>
          <p:cNvPr id="2052" name="Google Shape;2052;p83"/>
          <p:cNvSpPr txBox="1"/>
          <p:nvPr/>
        </p:nvSpPr>
        <p:spPr>
          <a:xfrm>
            <a:off x="3947650" y="3611046"/>
            <a:ext cx="2244013" cy="415498"/>
          </a:xfrm>
          <a:prstGeom prst="rect">
            <a:avLst/>
          </a:prstGeom>
          <a:noFill/>
          <a:ln>
            <a:noFill/>
          </a:ln>
        </p:spPr>
        <p:txBody>
          <a:bodyPr spcFirstLastPara="1" wrap="square" lIns="91425" tIns="45700" rIns="0"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Of a Type	            Type of 	  	            Charge Activity</a:t>
            </a:r>
            <a:endParaRPr sz="1400" b="0" i="0" u="none" strike="noStrike" cap="none">
              <a:solidFill>
                <a:srgbClr val="000000"/>
              </a:solidFill>
              <a:latin typeface="Arial"/>
              <a:ea typeface="Arial"/>
              <a:cs typeface="Arial"/>
              <a:sym typeface="Arial"/>
            </a:endParaRPr>
          </a:p>
        </p:txBody>
      </p:sp>
      <p:sp>
        <p:nvSpPr>
          <p:cNvPr id="2053" name="Google Shape;2053;p83"/>
          <p:cNvSpPr txBox="1"/>
          <p:nvPr/>
        </p:nvSpPr>
        <p:spPr>
          <a:xfrm>
            <a:off x="3947650" y="4093919"/>
            <a:ext cx="2244013"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During a Bill Period        Billing Period</a:t>
            </a:r>
            <a:endParaRPr sz="1400" b="0" i="0" u="none" strike="noStrike" cap="none">
              <a:solidFill>
                <a:srgbClr val="000000"/>
              </a:solidFill>
              <a:latin typeface="Arial"/>
              <a:ea typeface="Arial"/>
              <a:cs typeface="Arial"/>
              <a:sym typeface="Arial"/>
            </a:endParaRPr>
          </a:p>
        </p:txBody>
      </p:sp>
      <p:sp>
        <p:nvSpPr>
          <p:cNvPr id="2054" name="Google Shape;2054;p83"/>
          <p:cNvSpPr txBox="1"/>
          <p:nvPr/>
        </p:nvSpPr>
        <p:spPr>
          <a:xfrm>
            <a:off x="3947650" y="5634251"/>
            <a:ext cx="2244013"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Is priced through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Numerous Plans	             Price Item</a:t>
            </a:r>
            <a:endParaRPr sz="1400" b="0" i="0" u="none" strike="noStrike" cap="none">
              <a:solidFill>
                <a:srgbClr val="000000"/>
              </a:solidFill>
              <a:latin typeface="Arial"/>
              <a:ea typeface="Arial"/>
              <a:cs typeface="Arial"/>
              <a:sym typeface="Arial"/>
            </a:endParaRPr>
          </a:p>
        </p:txBody>
      </p:sp>
      <p:sp>
        <p:nvSpPr>
          <p:cNvPr id="2055" name="Google Shape;2055;p83"/>
          <p:cNvSpPr/>
          <p:nvPr/>
        </p:nvSpPr>
        <p:spPr>
          <a:xfrm>
            <a:off x="6796897" y="3612151"/>
            <a:ext cx="2244015"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Prices Charge</a:t>
            </a:r>
            <a:br>
              <a:rPr lang="en-US" sz="1050" b="0" i="0" u="none" strike="noStrike" cap="none">
                <a:solidFill>
                  <a:srgbClr val="000000"/>
                </a:solidFill>
                <a:latin typeface="Calibri"/>
                <a:ea typeface="Calibri"/>
                <a:cs typeface="Calibri"/>
                <a:sym typeface="Calibri"/>
              </a:rPr>
            </a:br>
            <a:r>
              <a:rPr lang="en-US" sz="1050" b="0" i="0" u="none" strike="noStrike" cap="none">
                <a:solidFill>
                  <a:srgbClr val="000000"/>
                </a:solidFill>
                <a:latin typeface="Calibri"/>
                <a:ea typeface="Calibri"/>
                <a:cs typeface="Calibri"/>
                <a:sym typeface="Calibri"/>
              </a:rPr>
              <a:t>Activity through              Price Items</a:t>
            </a:r>
            <a:endParaRPr sz="1050" b="0" i="0" u="none" strike="noStrike" cap="none">
              <a:solidFill>
                <a:srgbClr val="000000"/>
              </a:solidFill>
              <a:latin typeface="Arial"/>
              <a:ea typeface="Arial"/>
              <a:cs typeface="Arial"/>
              <a:sym typeface="Arial"/>
            </a:endParaRPr>
          </a:p>
        </p:txBody>
      </p:sp>
      <p:sp>
        <p:nvSpPr>
          <p:cNvPr id="2056" name="Google Shape;2056;p83"/>
          <p:cNvSpPr/>
          <p:nvPr/>
        </p:nvSpPr>
        <p:spPr>
          <a:xfrm>
            <a:off x="6796897" y="4027139"/>
            <a:ext cx="2244015"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Activate for Customer   Customer, 	            Price Items</a:t>
            </a:r>
            <a:endParaRPr sz="1050" b="0" i="0" u="none" strike="noStrike" cap="none">
              <a:solidFill>
                <a:srgbClr val="000000"/>
              </a:solidFill>
              <a:latin typeface="Arial"/>
              <a:ea typeface="Arial"/>
              <a:cs typeface="Arial"/>
              <a:sym typeface="Arial"/>
            </a:endParaRPr>
          </a:p>
        </p:txBody>
      </p:sp>
      <p:sp>
        <p:nvSpPr>
          <p:cNvPr id="2057" name="Google Shape;2057;p83"/>
          <p:cNvSpPr/>
          <p:nvPr/>
        </p:nvSpPr>
        <p:spPr>
          <a:xfrm>
            <a:off x="8188783" y="5642453"/>
            <a:ext cx="238238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Calculates a Charge         Billing Period,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	              Product Agree,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                                            Type Of Charge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	              Activity</a:t>
            </a:r>
            <a:endParaRPr sz="1050" b="0" i="0" u="none" strike="noStrike" cap="none">
              <a:solidFill>
                <a:srgbClr val="000000"/>
              </a:solidFill>
              <a:latin typeface="Arial"/>
              <a:ea typeface="Arial"/>
              <a:cs typeface="Arial"/>
              <a:sym typeface="Arial"/>
            </a:endParaRPr>
          </a:p>
        </p:txBody>
      </p:sp>
      <p:sp>
        <p:nvSpPr>
          <p:cNvPr id="2058" name="Google Shape;2058;p83"/>
          <p:cNvSpPr txBox="1"/>
          <p:nvPr/>
        </p:nvSpPr>
        <p:spPr>
          <a:xfrm>
            <a:off x="9607476" y="1685414"/>
            <a:ext cx="2286203"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Made up of Line Items    Bill Line Items</a:t>
            </a:r>
            <a:endParaRPr sz="1400" b="0" i="0" u="none" strike="noStrike" cap="none">
              <a:solidFill>
                <a:srgbClr val="000000"/>
              </a:solidFill>
              <a:latin typeface="Arial"/>
              <a:ea typeface="Arial"/>
              <a:cs typeface="Arial"/>
              <a:sym typeface="Arial"/>
            </a:endParaRPr>
          </a:p>
        </p:txBody>
      </p:sp>
      <p:sp>
        <p:nvSpPr>
          <p:cNvPr id="2059" name="Google Shape;2059;p83"/>
          <p:cNvSpPr txBox="1"/>
          <p:nvPr/>
        </p:nvSpPr>
        <p:spPr>
          <a:xfrm>
            <a:off x="9607476" y="1964547"/>
            <a:ext cx="147187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Present a Total Charge</a:t>
            </a:r>
            <a:endParaRPr sz="1400" b="0" i="0" u="none" strike="noStrike" cap="none">
              <a:solidFill>
                <a:srgbClr val="000000"/>
              </a:solidFill>
              <a:latin typeface="Arial"/>
              <a:ea typeface="Arial"/>
              <a:cs typeface="Arial"/>
              <a:sym typeface="Arial"/>
            </a:endParaRPr>
          </a:p>
        </p:txBody>
      </p:sp>
      <p:sp>
        <p:nvSpPr>
          <p:cNvPr id="2060" name="Google Shape;2060;p83"/>
          <p:cNvSpPr txBox="1"/>
          <p:nvPr/>
        </p:nvSpPr>
        <p:spPr>
          <a:xfrm>
            <a:off x="9607476" y="2195553"/>
            <a:ext cx="22268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During a Billing Period    Billing Period</a:t>
            </a:r>
            <a:endParaRPr sz="1400" b="0" i="0" u="none" strike="noStrike" cap="none">
              <a:solidFill>
                <a:srgbClr val="000000"/>
              </a:solidFill>
              <a:latin typeface="Arial"/>
              <a:ea typeface="Arial"/>
              <a:cs typeface="Arial"/>
              <a:sym typeface="Arial"/>
            </a:endParaRPr>
          </a:p>
        </p:txBody>
      </p:sp>
      <p:sp>
        <p:nvSpPr>
          <p:cNvPr id="2061" name="Google Shape;2061;p83"/>
          <p:cNvSpPr txBox="1"/>
          <p:nvPr/>
        </p:nvSpPr>
        <p:spPr>
          <a:xfrm>
            <a:off x="9607476" y="3533464"/>
            <a:ext cx="147187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Present a Total Charge</a:t>
            </a:r>
            <a:endParaRPr sz="1400" b="0" i="0" u="none" strike="noStrike" cap="none">
              <a:solidFill>
                <a:srgbClr val="000000"/>
              </a:solidFill>
              <a:latin typeface="Arial"/>
              <a:ea typeface="Arial"/>
              <a:cs typeface="Arial"/>
              <a:sym typeface="Arial"/>
            </a:endParaRPr>
          </a:p>
        </p:txBody>
      </p:sp>
      <p:sp>
        <p:nvSpPr>
          <p:cNvPr id="2062" name="Google Shape;2062;p83"/>
          <p:cNvSpPr txBox="1"/>
          <p:nvPr/>
        </p:nvSpPr>
        <p:spPr>
          <a:xfrm>
            <a:off x="9607476" y="3845075"/>
            <a:ext cx="22268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During a Billing Period    Billing Period</a:t>
            </a:r>
            <a:endParaRPr sz="1400" b="0" i="0" u="none" strike="noStrike" cap="none">
              <a:solidFill>
                <a:srgbClr val="000000"/>
              </a:solidFill>
              <a:latin typeface="Arial"/>
              <a:ea typeface="Arial"/>
              <a:cs typeface="Arial"/>
              <a:sym typeface="Arial"/>
            </a:endParaRPr>
          </a:p>
        </p:txBody>
      </p:sp>
      <p:sp>
        <p:nvSpPr>
          <p:cNvPr id="2063" name="Google Shape;2063;p83"/>
          <p:cNvSpPr txBox="1"/>
          <p:nvPr/>
        </p:nvSpPr>
        <p:spPr>
          <a:xfrm>
            <a:off x="9607476" y="4143458"/>
            <a:ext cx="2089033"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Calibri"/>
                <a:ea typeface="Calibri"/>
                <a:cs typeface="Calibri"/>
                <a:sym typeface="Calibri"/>
              </a:rPr>
              <a:t>Based on a Price	              Price Item</a:t>
            </a:r>
            <a:endParaRPr sz="1400" b="0" i="0" u="none" strike="noStrike" cap="none">
              <a:solidFill>
                <a:srgbClr val="000000"/>
              </a:solidFill>
              <a:latin typeface="Arial"/>
              <a:ea typeface="Arial"/>
              <a:cs typeface="Arial"/>
              <a:sym typeface="Arial"/>
            </a:endParaRPr>
          </a:p>
        </p:txBody>
      </p:sp>
      <p:grpSp>
        <p:nvGrpSpPr>
          <p:cNvPr id="2064" name="Google Shape;2064;p83"/>
          <p:cNvGrpSpPr/>
          <p:nvPr/>
        </p:nvGrpSpPr>
        <p:grpSpPr>
          <a:xfrm>
            <a:off x="7899485" y="2440728"/>
            <a:ext cx="284054" cy="529758"/>
            <a:chOff x="7899485" y="2440728"/>
            <a:chExt cx="284054" cy="529758"/>
          </a:xfrm>
        </p:grpSpPr>
        <p:cxnSp>
          <p:nvCxnSpPr>
            <p:cNvPr id="2065" name="Google Shape;2065;p83"/>
            <p:cNvCxnSpPr/>
            <p:nvPr/>
          </p:nvCxnSpPr>
          <p:spPr>
            <a:xfrm rot="5400000">
              <a:off x="7640223" y="2708122"/>
              <a:ext cx="518531" cy="3"/>
            </a:xfrm>
            <a:prstGeom prst="bentConnector3">
              <a:avLst>
                <a:gd name="adj1" fmla="val 50000"/>
              </a:avLst>
            </a:prstGeom>
            <a:noFill/>
            <a:ln w="50800" cap="flat" cmpd="sng">
              <a:solidFill>
                <a:schemeClr val="accent1"/>
              </a:solidFill>
              <a:prstDash val="solid"/>
              <a:miter lim="800000"/>
              <a:headEnd type="none" w="sm" len="sm"/>
              <a:tailEnd type="triangle" w="med" len="med"/>
            </a:ln>
          </p:spPr>
        </p:cxnSp>
        <p:sp>
          <p:nvSpPr>
            <p:cNvPr id="2066" name="Google Shape;2066;p83"/>
            <p:cNvSpPr txBox="1"/>
            <p:nvPr/>
          </p:nvSpPr>
          <p:spPr>
            <a:xfrm>
              <a:off x="7899487" y="2440728"/>
              <a:ext cx="2840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067" name="Google Shape;2067;p83"/>
            <p:cNvSpPr/>
            <p:nvPr/>
          </p:nvSpPr>
          <p:spPr>
            <a:xfrm>
              <a:off x="7899485" y="2693487"/>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a:t>
              </a:r>
              <a:endParaRPr sz="2000" b="0" i="0" u="none" strike="noStrike" cap="none">
                <a:solidFill>
                  <a:srgbClr val="000000"/>
                </a:solidFill>
                <a:latin typeface="Arial"/>
                <a:ea typeface="Arial"/>
                <a:cs typeface="Arial"/>
                <a:sym typeface="Arial"/>
              </a:endParaRPr>
            </a:p>
          </p:txBody>
        </p:sp>
      </p:grpSp>
      <p:grpSp>
        <p:nvGrpSpPr>
          <p:cNvPr id="2068" name="Google Shape;2068;p83"/>
          <p:cNvGrpSpPr/>
          <p:nvPr/>
        </p:nvGrpSpPr>
        <p:grpSpPr>
          <a:xfrm>
            <a:off x="8987870" y="1525910"/>
            <a:ext cx="665564" cy="400110"/>
            <a:chOff x="8987870" y="1525910"/>
            <a:chExt cx="665564" cy="400110"/>
          </a:xfrm>
        </p:grpSpPr>
        <p:cxnSp>
          <p:nvCxnSpPr>
            <p:cNvPr id="2069" name="Google Shape;2069;p83"/>
            <p:cNvCxnSpPr/>
            <p:nvPr/>
          </p:nvCxnSpPr>
          <p:spPr>
            <a:xfrm>
              <a:off x="9031119" y="1841780"/>
              <a:ext cx="589825" cy="12700"/>
            </a:xfrm>
            <a:prstGeom prst="straightConnector1">
              <a:avLst/>
            </a:prstGeom>
            <a:noFill/>
            <a:ln w="50800" cap="flat" cmpd="sng">
              <a:solidFill>
                <a:schemeClr val="accent1"/>
              </a:solidFill>
              <a:prstDash val="solid"/>
              <a:miter lim="800000"/>
              <a:headEnd type="none" w="sm" len="sm"/>
              <a:tailEnd type="triangle" w="med" len="med"/>
            </a:ln>
          </p:spPr>
        </p:cxnSp>
        <p:sp>
          <p:nvSpPr>
            <p:cNvPr id="2070" name="Google Shape;2070;p83"/>
            <p:cNvSpPr txBox="1"/>
            <p:nvPr/>
          </p:nvSpPr>
          <p:spPr>
            <a:xfrm>
              <a:off x="8987870" y="1529726"/>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a:t>
              </a:r>
              <a:endParaRPr sz="2000" b="0" i="0" u="none" strike="noStrike" cap="none">
                <a:solidFill>
                  <a:srgbClr val="000000"/>
                </a:solidFill>
                <a:latin typeface="Arial"/>
                <a:ea typeface="Arial"/>
                <a:cs typeface="Arial"/>
                <a:sym typeface="Arial"/>
              </a:endParaRPr>
            </a:p>
          </p:txBody>
        </p:sp>
        <p:sp>
          <p:nvSpPr>
            <p:cNvPr id="2071" name="Google Shape;2071;p83"/>
            <p:cNvSpPr/>
            <p:nvPr/>
          </p:nvSpPr>
          <p:spPr>
            <a:xfrm>
              <a:off x="9369383" y="1525910"/>
              <a:ext cx="2840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grpSp>
        <p:nvGrpSpPr>
          <p:cNvPr id="2072" name="Google Shape;2072;p83"/>
          <p:cNvGrpSpPr/>
          <p:nvPr/>
        </p:nvGrpSpPr>
        <p:grpSpPr>
          <a:xfrm>
            <a:off x="10719687" y="2440728"/>
            <a:ext cx="284052" cy="652869"/>
            <a:chOff x="5069657" y="2440728"/>
            <a:chExt cx="284052" cy="652869"/>
          </a:xfrm>
        </p:grpSpPr>
        <p:cxnSp>
          <p:nvCxnSpPr>
            <p:cNvPr id="2073" name="Google Shape;2073;p83"/>
            <p:cNvCxnSpPr/>
            <p:nvPr/>
          </p:nvCxnSpPr>
          <p:spPr>
            <a:xfrm rot="5400000">
              <a:off x="4810395" y="2708122"/>
              <a:ext cx="518531" cy="3"/>
            </a:xfrm>
            <a:prstGeom prst="bentConnector3">
              <a:avLst>
                <a:gd name="adj1" fmla="val 50000"/>
              </a:avLst>
            </a:prstGeom>
            <a:noFill/>
            <a:ln w="50800" cap="flat" cmpd="sng">
              <a:solidFill>
                <a:schemeClr val="accent1"/>
              </a:solidFill>
              <a:prstDash val="solid"/>
              <a:miter lim="800000"/>
              <a:headEnd type="none" w="sm" len="sm"/>
              <a:tailEnd type="triangle" w="med" len="med"/>
            </a:ln>
          </p:spPr>
        </p:cxnSp>
        <p:sp>
          <p:nvSpPr>
            <p:cNvPr id="2074" name="Google Shape;2074;p83"/>
            <p:cNvSpPr txBox="1"/>
            <p:nvPr/>
          </p:nvSpPr>
          <p:spPr>
            <a:xfrm>
              <a:off x="5069659" y="2440728"/>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a:t>
              </a:r>
              <a:endParaRPr sz="2000" b="0" i="0" u="none" strike="noStrike" cap="none">
                <a:solidFill>
                  <a:srgbClr val="000000"/>
                </a:solidFill>
                <a:latin typeface="Arial"/>
                <a:ea typeface="Arial"/>
                <a:cs typeface="Arial"/>
                <a:sym typeface="Arial"/>
              </a:endParaRPr>
            </a:p>
          </p:txBody>
        </p:sp>
        <p:sp>
          <p:nvSpPr>
            <p:cNvPr id="2075" name="Google Shape;2075;p83"/>
            <p:cNvSpPr/>
            <p:nvPr/>
          </p:nvSpPr>
          <p:spPr>
            <a:xfrm>
              <a:off x="5069657" y="2693487"/>
              <a:ext cx="2840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sp>
        <p:nvSpPr>
          <p:cNvPr id="2076" name="Google Shape;2076;p83"/>
          <p:cNvSpPr/>
          <p:nvPr/>
        </p:nvSpPr>
        <p:spPr>
          <a:xfrm>
            <a:off x="7216153" y="4476945"/>
            <a:ext cx="311109" cy="311109"/>
          </a:xfrm>
          <a:prstGeom prst="diamond">
            <a:avLst/>
          </a:prstGeom>
          <a:solidFill>
            <a:schemeClr val="lt1"/>
          </a:solid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77" name="Google Shape;2077;p83"/>
          <p:cNvSpPr/>
          <p:nvPr/>
        </p:nvSpPr>
        <p:spPr>
          <a:xfrm>
            <a:off x="11208660" y="4476945"/>
            <a:ext cx="311109" cy="311109"/>
          </a:xfrm>
          <a:prstGeom prst="diamond">
            <a:avLst/>
          </a:prstGeom>
          <a:solidFill>
            <a:schemeClr val="lt1"/>
          </a:solid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2078" name="Google Shape;2078;p83"/>
          <p:cNvCxnSpPr>
            <a:stCxn id="2076" idx="2"/>
            <a:endCxn id="2037" idx="1"/>
          </p:cNvCxnSpPr>
          <p:nvPr/>
        </p:nvCxnSpPr>
        <p:spPr>
          <a:xfrm rot="-5400000" flipH="1">
            <a:off x="7267758" y="4892004"/>
            <a:ext cx="1034700" cy="826800"/>
          </a:xfrm>
          <a:prstGeom prst="bentConnector2">
            <a:avLst/>
          </a:prstGeom>
          <a:noFill/>
          <a:ln w="50800" cap="flat" cmpd="sng">
            <a:solidFill>
              <a:schemeClr val="accent1"/>
            </a:solidFill>
            <a:prstDash val="solid"/>
            <a:miter lim="800000"/>
            <a:headEnd type="none" w="sm" len="sm"/>
            <a:tailEnd type="triangle" w="med" len="med"/>
          </a:ln>
        </p:spPr>
      </p:cxnSp>
      <p:cxnSp>
        <p:nvCxnSpPr>
          <p:cNvPr id="2079" name="Google Shape;2079;p83"/>
          <p:cNvCxnSpPr>
            <a:stCxn id="2077" idx="2"/>
            <a:endCxn id="2039" idx="3"/>
          </p:cNvCxnSpPr>
          <p:nvPr/>
        </p:nvCxnSpPr>
        <p:spPr>
          <a:xfrm rot="5400000">
            <a:off x="10385915" y="4844454"/>
            <a:ext cx="1034700" cy="921900"/>
          </a:xfrm>
          <a:prstGeom prst="bentConnector2">
            <a:avLst/>
          </a:prstGeom>
          <a:noFill/>
          <a:ln w="50800" cap="flat" cmpd="sng">
            <a:solidFill>
              <a:schemeClr val="accent1"/>
            </a:solidFill>
            <a:prstDash val="solid"/>
            <a:miter lim="800000"/>
            <a:headEnd type="none" w="sm" len="sm"/>
            <a:tailEnd type="triangle" w="med" len="med"/>
          </a:ln>
        </p:spPr>
      </p:cxnSp>
      <p:grpSp>
        <p:nvGrpSpPr>
          <p:cNvPr id="2080" name="Google Shape;2080;p83"/>
          <p:cNvGrpSpPr/>
          <p:nvPr/>
        </p:nvGrpSpPr>
        <p:grpSpPr>
          <a:xfrm>
            <a:off x="6187032" y="5839678"/>
            <a:ext cx="2040507" cy="400110"/>
            <a:chOff x="6187032" y="5839678"/>
            <a:chExt cx="2040507" cy="400110"/>
          </a:xfrm>
        </p:grpSpPr>
        <p:cxnSp>
          <p:nvCxnSpPr>
            <p:cNvPr id="2081" name="Google Shape;2081;p83"/>
            <p:cNvCxnSpPr/>
            <p:nvPr/>
          </p:nvCxnSpPr>
          <p:spPr>
            <a:xfrm flipH="1">
              <a:off x="6191664" y="6173788"/>
              <a:ext cx="2006747" cy="1"/>
            </a:xfrm>
            <a:prstGeom prst="bentConnector3">
              <a:avLst>
                <a:gd name="adj1" fmla="val 50000"/>
              </a:avLst>
            </a:prstGeom>
            <a:noFill/>
            <a:ln w="50800" cap="flat" cmpd="sng">
              <a:solidFill>
                <a:schemeClr val="accent1"/>
              </a:solidFill>
              <a:prstDash val="solid"/>
              <a:miter lim="800000"/>
              <a:headEnd type="none" w="sm" len="sm"/>
              <a:tailEnd type="triangle" w="med" len="med"/>
            </a:ln>
          </p:spPr>
        </p:cxnSp>
        <p:sp>
          <p:nvSpPr>
            <p:cNvPr id="2082" name="Google Shape;2082;p83"/>
            <p:cNvSpPr txBox="1"/>
            <p:nvPr/>
          </p:nvSpPr>
          <p:spPr>
            <a:xfrm>
              <a:off x="7957913" y="5872318"/>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a:t>
              </a:r>
              <a:endParaRPr sz="2000" b="0" i="0" u="none" strike="noStrike" cap="none">
                <a:solidFill>
                  <a:srgbClr val="000000"/>
                </a:solidFill>
                <a:latin typeface="Arial"/>
                <a:ea typeface="Arial"/>
                <a:cs typeface="Arial"/>
                <a:sym typeface="Arial"/>
              </a:endParaRPr>
            </a:p>
          </p:txBody>
        </p:sp>
        <p:sp>
          <p:nvSpPr>
            <p:cNvPr id="2083" name="Google Shape;2083;p83"/>
            <p:cNvSpPr/>
            <p:nvPr/>
          </p:nvSpPr>
          <p:spPr>
            <a:xfrm>
              <a:off x="6187032" y="5839678"/>
              <a:ext cx="2840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grpSp>
        <p:nvGrpSpPr>
          <p:cNvPr id="2084" name="Google Shape;2084;p83"/>
          <p:cNvGrpSpPr/>
          <p:nvPr/>
        </p:nvGrpSpPr>
        <p:grpSpPr>
          <a:xfrm>
            <a:off x="5098533" y="4423532"/>
            <a:ext cx="284054" cy="529758"/>
            <a:chOff x="7899485" y="2440728"/>
            <a:chExt cx="284054" cy="529758"/>
          </a:xfrm>
        </p:grpSpPr>
        <p:cxnSp>
          <p:nvCxnSpPr>
            <p:cNvPr id="2085" name="Google Shape;2085;p83"/>
            <p:cNvCxnSpPr/>
            <p:nvPr/>
          </p:nvCxnSpPr>
          <p:spPr>
            <a:xfrm rot="5400000">
              <a:off x="7640223" y="2708122"/>
              <a:ext cx="518531" cy="3"/>
            </a:xfrm>
            <a:prstGeom prst="bentConnector3">
              <a:avLst>
                <a:gd name="adj1" fmla="val -1479556"/>
              </a:avLst>
            </a:prstGeom>
            <a:noFill/>
            <a:ln w="50800" cap="flat" cmpd="sng">
              <a:solidFill>
                <a:schemeClr val="accent1"/>
              </a:solidFill>
              <a:prstDash val="solid"/>
              <a:miter lim="800000"/>
              <a:headEnd type="none" w="sm" len="sm"/>
              <a:tailEnd type="triangle" w="med" len="med"/>
            </a:ln>
          </p:spPr>
        </p:cxnSp>
        <p:sp>
          <p:nvSpPr>
            <p:cNvPr id="2086" name="Google Shape;2086;p83"/>
            <p:cNvSpPr txBox="1"/>
            <p:nvPr/>
          </p:nvSpPr>
          <p:spPr>
            <a:xfrm>
              <a:off x="7899487" y="2440728"/>
              <a:ext cx="2840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087" name="Google Shape;2087;p83"/>
            <p:cNvSpPr/>
            <p:nvPr/>
          </p:nvSpPr>
          <p:spPr>
            <a:xfrm>
              <a:off x="7899485" y="2693487"/>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a:t>
              </a:r>
              <a:endParaRPr sz="2000" b="0" i="0" u="none" strike="noStrike" cap="none">
                <a:solidFill>
                  <a:srgbClr val="000000"/>
                </a:solidFill>
                <a:latin typeface="Arial"/>
                <a:ea typeface="Arial"/>
                <a:cs typeface="Arial"/>
                <a:sym typeface="Arial"/>
              </a:endParaRPr>
            </a:p>
          </p:txBody>
        </p:sp>
      </p:grpSp>
      <p:sp>
        <p:nvSpPr>
          <p:cNvPr id="2088" name="Google Shape;2088;p83"/>
          <p:cNvSpPr/>
          <p:nvPr/>
        </p:nvSpPr>
        <p:spPr>
          <a:xfrm>
            <a:off x="7923983" y="5495958"/>
            <a:ext cx="2840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089" name="Google Shape;2089;p83"/>
          <p:cNvSpPr/>
          <p:nvPr/>
        </p:nvSpPr>
        <p:spPr>
          <a:xfrm>
            <a:off x="10447050" y="5495958"/>
            <a:ext cx="2840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7">
                                            <p:txEl>
                                              <p:pRg st="0" end="0"/>
                                            </p:txEl>
                                          </p:spTgt>
                                        </p:tgtEl>
                                        <p:attrNameLst>
                                          <p:attrName>style.visibility</p:attrName>
                                        </p:attrNameLst>
                                      </p:cBhvr>
                                      <p:to>
                                        <p:strVal val="visible"/>
                                      </p:to>
                                    </p:set>
                                    <p:animEffect transition="in" filter="fade">
                                      <p:cBhvr>
                                        <p:cTn id="7" dur="500"/>
                                        <p:tgtEl>
                                          <p:spTgt spid="20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7">
                                            <p:txEl>
                                              <p:pRg st="1" end="1"/>
                                            </p:txEl>
                                          </p:spTgt>
                                        </p:tgtEl>
                                        <p:attrNameLst>
                                          <p:attrName>style.visibility</p:attrName>
                                        </p:attrNameLst>
                                      </p:cBhvr>
                                      <p:to>
                                        <p:strVal val="visible"/>
                                      </p:to>
                                    </p:set>
                                    <p:animEffect transition="in" filter="fade">
                                      <p:cBhvr>
                                        <p:cTn id="12" dur="500"/>
                                        <p:tgtEl>
                                          <p:spTgt spid="20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7">
                                            <p:txEl>
                                              <p:pRg st="2" end="2"/>
                                            </p:txEl>
                                          </p:spTgt>
                                        </p:tgtEl>
                                        <p:attrNameLst>
                                          <p:attrName>style.visibility</p:attrName>
                                        </p:attrNameLst>
                                      </p:cBhvr>
                                      <p:to>
                                        <p:strVal val="visible"/>
                                      </p:to>
                                    </p:set>
                                    <p:animEffect transition="in" filter="fade">
                                      <p:cBhvr>
                                        <p:cTn id="17" dur="500"/>
                                        <p:tgtEl>
                                          <p:spTgt spid="20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07">
                                            <p:txEl>
                                              <p:pRg st="3" end="3"/>
                                            </p:txEl>
                                          </p:spTgt>
                                        </p:tgtEl>
                                        <p:attrNameLst>
                                          <p:attrName>style.visibility</p:attrName>
                                        </p:attrNameLst>
                                      </p:cBhvr>
                                      <p:to>
                                        <p:strVal val="visible"/>
                                      </p:to>
                                    </p:set>
                                    <p:animEffect transition="in" filter="fade">
                                      <p:cBhvr>
                                        <p:cTn id="22" dur="500"/>
                                        <p:tgtEl>
                                          <p:spTgt spid="20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07">
                                            <p:txEl>
                                              <p:pRg st="4" end="4"/>
                                            </p:txEl>
                                          </p:spTgt>
                                        </p:tgtEl>
                                        <p:attrNameLst>
                                          <p:attrName>style.visibility</p:attrName>
                                        </p:attrNameLst>
                                      </p:cBhvr>
                                      <p:to>
                                        <p:strVal val="visible"/>
                                      </p:to>
                                    </p:set>
                                    <p:animEffect transition="in" filter="fade">
                                      <p:cBhvr>
                                        <p:cTn id="27" dur="500"/>
                                        <p:tgtEl>
                                          <p:spTgt spid="20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07">
                                            <p:txEl>
                                              <p:pRg st="5" end="5"/>
                                            </p:txEl>
                                          </p:spTgt>
                                        </p:tgtEl>
                                        <p:attrNameLst>
                                          <p:attrName>style.visibility</p:attrName>
                                        </p:attrNameLst>
                                      </p:cBhvr>
                                      <p:to>
                                        <p:strVal val="visible"/>
                                      </p:to>
                                    </p:set>
                                    <p:animEffect transition="in" filter="fade">
                                      <p:cBhvr>
                                        <p:cTn id="32" dur="500"/>
                                        <p:tgtEl>
                                          <p:spTgt spid="20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07">
                                            <p:txEl>
                                              <p:pRg st="6" end="6"/>
                                            </p:txEl>
                                          </p:spTgt>
                                        </p:tgtEl>
                                        <p:attrNameLst>
                                          <p:attrName>style.visibility</p:attrName>
                                        </p:attrNameLst>
                                      </p:cBhvr>
                                      <p:to>
                                        <p:strVal val="visible"/>
                                      </p:to>
                                    </p:set>
                                    <p:animEffect transition="in" filter="fade">
                                      <p:cBhvr>
                                        <p:cTn id="37" dur="500"/>
                                        <p:tgtEl>
                                          <p:spTgt spid="20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12"/>
                                        </p:tgtEl>
                                        <p:attrNameLst>
                                          <p:attrName>style.visibility</p:attrName>
                                        </p:attrNameLst>
                                      </p:cBhvr>
                                      <p:to>
                                        <p:strVal val="visible"/>
                                      </p:to>
                                    </p:set>
                                    <p:animEffect transition="in" filter="fade">
                                      <p:cBhvr>
                                        <p:cTn id="42" dur="500"/>
                                        <p:tgtEl>
                                          <p:spTgt spid="2012"/>
                                        </p:tgtEl>
                                      </p:cBhvr>
                                    </p:animEffect>
                                  </p:childTnLst>
                                </p:cTn>
                              </p:par>
                              <p:par>
                                <p:cTn id="43" presetID="10" presetClass="entr" presetSubtype="0" fill="hold" nodeType="withEffect">
                                  <p:stCondLst>
                                    <p:cond delay="0"/>
                                  </p:stCondLst>
                                  <p:childTnLst>
                                    <p:set>
                                      <p:cBhvr>
                                        <p:cTn id="44" dur="1" fill="hold">
                                          <p:stCondLst>
                                            <p:cond delay="0"/>
                                          </p:stCondLst>
                                        </p:cTn>
                                        <p:tgtEl>
                                          <p:spTgt spid="2008"/>
                                        </p:tgtEl>
                                        <p:attrNameLst>
                                          <p:attrName>style.visibility</p:attrName>
                                        </p:attrNameLst>
                                      </p:cBhvr>
                                      <p:to>
                                        <p:strVal val="visible"/>
                                      </p:to>
                                    </p:set>
                                    <p:animEffect transition="in" filter="fade">
                                      <p:cBhvr>
                                        <p:cTn id="45" dur="500"/>
                                        <p:tgtEl>
                                          <p:spTgt spid="2008"/>
                                        </p:tgtEl>
                                      </p:cBhvr>
                                    </p:animEffect>
                                  </p:childTnLst>
                                </p:cTn>
                              </p:par>
                              <p:par>
                                <p:cTn id="46" presetID="10" presetClass="entr" presetSubtype="0" fill="hold" nodeType="withEffect">
                                  <p:stCondLst>
                                    <p:cond delay="0"/>
                                  </p:stCondLst>
                                  <p:childTnLst>
                                    <p:set>
                                      <p:cBhvr>
                                        <p:cTn id="47" dur="1" fill="hold">
                                          <p:stCondLst>
                                            <p:cond delay="0"/>
                                          </p:stCondLst>
                                        </p:cTn>
                                        <p:tgtEl>
                                          <p:spTgt spid="2024"/>
                                        </p:tgtEl>
                                        <p:attrNameLst>
                                          <p:attrName>style.visibility</p:attrName>
                                        </p:attrNameLst>
                                      </p:cBhvr>
                                      <p:to>
                                        <p:strVal val="visible"/>
                                      </p:to>
                                    </p:set>
                                    <p:animEffect transition="in" filter="fade">
                                      <p:cBhvr>
                                        <p:cTn id="48" dur="500"/>
                                        <p:tgtEl>
                                          <p:spTgt spid="2024"/>
                                        </p:tgtEl>
                                      </p:cBhvr>
                                    </p:animEffect>
                                  </p:childTnLst>
                                </p:cTn>
                              </p:par>
                              <p:par>
                                <p:cTn id="49" presetID="10" presetClass="entr" presetSubtype="0" fill="hold" nodeType="withEffect">
                                  <p:stCondLst>
                                    <p:cond delay="0"/>
                                  </p:stCondLst>
                                  <p:childTnLst>
                                    <p:set>
                                      <p:cBhvr>
                                        <p:cTn id="50" dur="1" fill="hold">
                                          <p:stCondLst>
                                            <p:cond delay="0"/>
                                          </p:stCondLst>
                                        </p:cTn>
                                        <p:tgtEl>
                                          <p:spTgt spid="2044"/>
                                        </p:tgtEl>
                                        <p:attrNameLst>
                                          <p:attrName>style.visibility</p:attrName>
                                        </p:attrNameLst>
                                      </p:cBhvr>
                                      <p:to>
                                        <p:strVal val="visible"/>
                                      </p:to>
                                    </p:set>
                                    <p:animEffect transition="in" filter="fade">
                                      <p:cBhvr>
                                        <p:cTn id="51" dur="500"/>
                                        <p:tgtEl>
                                          <p:spTgt spid="2044"/>
                                        </p:tgtEl>
                                      </p:cBhvr>
                                    </p:animEffect>
                                  </p:childTnLst>
                                </p:cTn>
                              </p:par>
                              <p:par>
                                <p:cTn id="52" presetID="10" presetClass="entr" presetSubtype="0" fill="hold" nodeType="withEffect">
                                  <p:stCondLst>
                                    <p:cond delay="0"/>
                                  </p:stCondLst>
                                  <p:childTnLst>
                                    <p:set>
                                      <p:cBhvr>
                                        <p:cTn id="53" dur="1" fill="hold">
                                          <p:stCondLst>
                                            <p:cond delay="0"/>
                                          </p:stCondLst>
                                        </p:cTn>
                                        <p:tgtEl>
                                          <p:spTgt spid="2045"/>
                                        </p:tgtEl>
                                        <p:attrNameLst>
                                          <p:attrName>style.visibility</p:attrName>
                                        </p:attrNameLst>
                                      </p:cBhvr>
                                      <p:to>
                                        <p:strVal val="visible"/>
                                      </p:to>
                                    </p:set>
                                    <p:animEffect transition="in" filter="fade">
                                      <p:cBhvr>
                                        <p:cTn id="54" dur="500"/>
                                        <p:tgtEl>
                                          <p:spTgt spid="204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040"/>
                                        </p:tgtEl>
                                        <p:attrNameLst>
                                          <p:attrName>style.visibility</p:attrName>
                                        </p:attrNameLst>
                                      </p:cBhvr>
                                      <p:to>
                                        <p:strVal val="visible"/>
                                      </p:to>
                                    </p:set>
                                    <p:animEffect transition="in" filter="fade">
                                      <p:cBhvr>
                                        <p:cTn id="59" dur="500"/>
                                        <p:tgtEl>
                                          <p:spTgt spid="2040"/>
                                        </p:tgtEl>
                                      </p:cBhvr>
                                    </p:animEffect>
                                  </p:childTnLst>
                                </p:cTn>
                              </p:par>
                              <p:par>
                                <p:cTn id="60" presetID="10" presetClass="entr" presetSubtype="0" fill="hold" nodeType="withEffect">
                                  <p:stCondLst>
                                    <p:cond delay="0"/>
                                  </p:stCondLst>
                                  <p:childTnLst>
                                    <p:set>
                                      <p:cBhvr>
                                        <p:cTn id="61" dur="1" fill="hold">
                                          <p:stCondLst>
                                            <p:cond delay="0"/>
                                          </p:stCondLst>
                                        </p:cTn>
                                        <p:tgtEl>
                                          <p:spTgt spid="2064"/>
                                        </p:tgtEl>
                                        <p:attrNameLst>
                                          <p:attrName>style.visibility</p:attrName>
                                        </p:attrNameLst>
                                      </p:cBhvr>
                                      <p:to>
                                        <p:strVal val="visible"/>
                                      </p:to>
                                    </p:set>
                                    <p:animEffect transition="in" filter="fade">
                                      <p:cBhvr>
                                        <p:cTn id="62" dur="500"/>
                                        <p:tgtEl>
                                          <p:spTgt spid="206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36"/>
                                        </p:tgtEl>
                                        <p:attrNameLst>
                                          <p:attrName>style.visibility</p:attrName>
                                        </p:attrNameLst>
                                      </p:cBhvr>
                                      <p:to>
                                        <p:strVal val="visible"/>
                                      </p:to>
                                    </p:set>
                                    <p:animEffect transition="in" filter="fade">
                                      <p:cBhvr>
                                        <p:cTn id="67" dur="500"/>
                                        <p:tgtEl>
                                          <p:spTgt spid="2036"/>
                                        </p:tgtEl>
                                      </p:cBhvr>
                                    </p:animEffect>
                                  </p:childTnLst>
                                </p:cTn>
                              </p:par>
                              <p:par>
                                <p:cTn id="68" presetID="10" presetClass="entr" presetSubtype="0" fill="hold" nodeType="withEffect">
                                  <p:stCondLst>
                                    <p:cond delay="0"/>
                                  </p:stCondLst>
                                  <p:childTnLst>
                                    <p:set>
                                      <p:cBhvr>
                                        <p:cTn id="69" dur="1" fill="hold">
                                          <p:stCondLst>
                                            <p:cond delay="0"/>
                                          </p:stCondLst>
                                        </p:cTn>
                                        <p:tgtEl>
                                          <p:spTgt spid="2056"/>
                                        </p:tgtEl>
                                        <p:attrNameLst>
                                          <p:attrName>style.visibility</p:attrName>
                                        </p:attrNameLst>
                                      </p:cBhvr>
                                      <p:to>
                                        <p:strVal val="visible"/>
                                      </p:to>
                                    </p:set>
                                    <p:animEffect transition="in" filter="fade">
                                      <p:cBhvr>
                                        <p:cTn id="70" dur="500"/>
                                        <p:tgtEl>
                                          <p:spTgt spid="2056"/>
                                        </p:tgtEl>
                                      </p:cBhvr>
                                    </p:animEffect>
                                  </p:childTnLst>
                                </p:cTn>
                              </p:par>
                              <p:par>
                                <p:cTn id="71" presetID="10" presetClass="entr" presetSubtype="0" fill="hold" nodeType="withEffect">
                                  <p:stCondLst>
                                    <p:cond delay="0"/>
                                  </p:stCondLst>
                                  <p:childTnLst>
                                    <p:set>
                                      <p:cBhvr>
                                        <p:cTn id="72" dur="1" fill="hold">
                                          <p:stCondLst>
                                            <p:cond delay="0"/>
                                          </p:stCondLst>
                                        </p:cTn>
                                        <p:tgtEl>
                                          <p:spTgt spid="2032"/>
                                        </p:tgtEl>
                                        <p:attrNameLst>
                                          <p:attrName>style.visibility</p:attrName>
                                        </p:attrNameLst>
                                      </p:cBhvr>
                                      <p:to>
                                        <p:strVal val="visible"/>
                                      </p:to>
                                    </p:set>
                                    <p:animEffect transition="in" filter="fade">
                                      <p:cBhvr>
                                        <p:cTn id="73" dur="500"/>
                                        <p:tgtEl>
                                          <p:spTgt spid="2032"/>
                                        </p:tgtEl>
                                      </p:cBhvr>
                                    </p:animEffect>
                                  </p:childTnLst>
                                </p:cTn>
                              </p:par>
                              <p:par>
                                <p:cTn id="74" presetID="10" presetClass="entr" presetSubtype="0" fill="hold" nodeType="withEffect">
                                  <p:stCondLst>
                                    <p:cond delay="0"/>
                                  </p:stCondLst>
                                  <p:childTnLst>
                                    <p:set>
                                      <p:cBhvr>
                                        <p:cTn id="75" dur="1" fill="hold">
                                          <p:stCondLst>
                                            <p:cond delay="0"/>
                                          </p:stCondLst>
                                        </p:cTn>
                                        <p:tgtEl>
                                          <p:spTgt spid="2020"/>
                                        </p:tgtEl>
                                        <p:attrNameLst>
                                          <p:attrName>style.visibility</p:attrName>
                                        </p:attrNameLst>
                                      </p:cBhvr>
                                      <p:to>
                                        <p:strVal val="visible"/>
                                      </p:to>
                                    </p:set>
                                    <p:animEffect transition="in" filter="fade">
                                      <p:cBhvr>
                                        <p:cTn id="76" dur="500"/>
                                        <p:tgtEl>
                                          <p:spTgt spid="2020"/>
                                        </p:tgtEl>
                                      </p:cBhvr>
                                    </p:animEffect>
                                  </p:childTnLst>
                                </p:cTn>
                              </p:par>
                              <p:par>
                                <p:cTn id="77" presetID="10" presetClass="entr" presetSubtype="0" fill="hold" nodeType="withEffect">
                                  <p:stCondLst>
                                    <p:cond delay="0"/>
                                  </p:stCondLst>
                                  <p:childTnLst>
                                    <p:set>
                                      <p:cBhvr>
                                        <p:cTn id="78" dur="1" fill="hold">
                                          <p:stCondLst>
                                            <p:cond delay="0"/>
                                          </p:stCondLst>
                                        </p:cTn>
                                        <p:tgtEl>
                                          <p:spTgt spid="2052"/>
                                        </p:tgtEl>
                                        <p:attrNameLst>
                                          <p:attrName>style.visibility</p:attrName>
                                        </p:attrNameLst>
                                      </p:cBhvr>
                                      <p:to>
                                        <p:strVal val="visible"/>
                                      </p:to>
                                    </p:set>
                                    <p:animEffect transition="in" filter="fade">
                                      <p:cBhvr>
                                        <p:cTn id="79" dur="500"/>
                                        <p:tgtEl>
                                          <p:spTgt spid="2052"/>
                                        </p:tgtEl>
                                      </p:cBhvr>
                                    </p:animEffect>
                                  </p:childTnLst>
                                </p:cTn>
                              </p:par>
                              <p:par>
                                <p:cTn id="80" presetID="10" presetClass="entr" presetSubtype="0" fill="hold" nodeType="withEffect">
                                  <p:stCondLst>
                                    <p:cond delay="0"/>
                                  </p:stCondLst>
                                  <p:childTnLst>
                                    <p:set>
                                      <p:cBhvr>
                                        <p:cTn id="81" dur="1" fill="hold">
                                          <p:stCondLst>
                                            <p:cond delay="0"/>
                                          </p:stCondLst>
                                        </p:cTn>
                                        <p:tgtEl>
                                          <p:spTgt spid="2055"/>
                                        </p:tgtEl>
                                        <p:attrNameLst>
                                          <p:attrName>style.visibility</p:attrName>
                                        </p:attrNameLst>
                                      </p:cBhvr>
                                      <p:to>
                                        <p:strVal val="visible"/>
                                      </p:to>
                                    </p:set>
                                    <p:animEffect transition="in" filter="fade">
                                      <p:cBhvr>
                                        <p:cTn id="82" dur="500"/>
                                        <p:tgtEl>
                                          <p:spTgt spid="2055"/>
                                        </p:tgtEl>
                                      </p:cBhvr>
                                    </p:animEffect>
                                  </p:childTnLst>
                                </p:cTn>
                              </p:par>
                              <p:par>
                                <p:cTn id="83" presetID="10" presetClass="entr" presetSubtype="0" fill="hold" nodeType="withEffect">
                                  <p:stCondLst>
                                    <p:cond delay="0"/>
                                  </p:stCondLst>
                                  <p:childTnLst>
                                    <p:set>
                                      <p:cBhvr>
                                        <p:cTn id="84" dur="1" fill="hold">
                                          <p:stCondLst>
                                            <p:cond delay="0"/>
                                          </p:stCondLst>
                                        </p:cTn>
                                        <p:tgtEl>
                                          <p:spTgt spid="2046"/>
                                        </p:tgtEl>
                                        <p:attrNameLst>
                                          <p:attrName>style.visibility</p:attrName>
                                        </p:attrNameLst>
                                      </p:cBhvr>
                                      <p:to>
                                        <p:strVal val="visible"/>
                                      </p:to>
                                    </p:set>
                                    <p:animEffect transition="in" filter="fade">
                                      <p:cBhvr>
                                        <p:cTn id="85" dur="500"/>
                                        <p:tgtEl>
                                          <p:spTgt spid="204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048"/>
                                        </p:tgtEl>
                                        <p:attrNameLst>
                                          <p:attrName>style.visibility</p:attrName>
                                        </p:attrNameLst>
                                      </p:cBhvr>
                                      <p:to>
                                        <p:strVal val="visible"/>
                                      </p:to>
                                    </p:set>
                                    <p:animEffect transition="in" filter="fade">
                                      <p:cBhvr>
                                        <p:cTn id="90" dur="500"/>
                                        <p:tgtEl>
                                          <p:spTgt spid="2048"/>
                                        </p:tgtEl>
                                      </p:cBhvr>
                                    </p:animEffect>
                                  </p:childTnLst>
                                </p:cTn>
                              </p:par>
                              <p:par>
                                <p:cTn id="91" presetID="10" presetClass="entr" presetSubtype="0" fill="hold" nodeType="withEffect">
                                  <p:stCondLst>
                                    <p:cond delay="0"/>
                                  </p:stCondLst>
                                  <p:childTnLst>
                                    <p:set>
                                      <p:cBhvr>
                                        <p:cTn id="92" dur="1" fill="hold">
                                          <p:stCondLst>
                                            <p:cond delay="0"/>
                                          </p:stCondLst>
                                        </p:cTn>
                                        <p:tgtEl>
                                          <p:spTgt spid="2084"/>
                                        </p:tgtEl>
                                        <p:attrNameLst>
                                          <p:attrName>style.visibility</p:attrName>
                                        </p:attrNameLst>
                                      </p:cBhvr>
                                      <p:to>
                                        <p:strVal val="visible"/>
                                      </p:to>
                                    </p:set>
                                    <p:animEffect transition="in" filter="fade">
                                      <p:cBhvr>
                                        <p:cTn id="93" dur="500"/>
                                        <p:tgtEl>
                                          <p:spTgt spid="2084"/>
                                        </p:tgtEl>
                                      </p:cBhvr>
                                    </p:animEffect>
                                  </p:childTnLst>
                                </p:cTn>
                              </p:par>
                              <p:par>
                                <p:cTn id="94" presetID="10" presetClass="entr" presetSubtype="0" fill="hold" nodeType="withEffect">
                                  <p:stCondLst>
                                    <p:cond delay="0"/>
                                  </p:stCondLst>
                                  <p:childTnLst>
                                    <p:set>
                                      <p:cBhvr>
                                        <p:cTn id="95" dur="1" fill="hold">
                                          <p:stCondLst>
                                            <p:cond delay="0"/>
                                          </p:stCondLst>
                                        </p:cTn>
                                        <p:tgtEl>
                                          <p:spTgt spid="2078"/>
                                        </p:tgtEl>
                                        <p:attrNameLst>
                                          <p:attrName>style.visibility</p:attrName>
                                        </p:attrNameLst>
                                      </p:cBhvr>
                                      <p:to>
                                        <p:strVal val="visible"/>
                                      </p:to>
                                    </p:set>
                                    <p:animEffect transition="in" filter="fade">
                                      <p:cBhvr>
                                        <p:cTn id="96" dur="500"/>
                                        <p:tgtEl>
                                          <p:spTgt spid="2078"/>
                                        </p:tgtEl>
                                      </p:cBhvr>
                                    </p:animEffect>
                                  </p:childTnLst>
                                </p:cTn>
                              </p:par>
                              <p:par>
                                <p:cTn id="97" presetID="10" presetClass="entr" presetSubtype="0" fill="hold" nodeType="withEffect">
                                  <p:stCondLst>
                                    <p:cond delay="0"/>
                                  </p:stCondLst>
                                  <p:childTnLst>
                                    <p:set>
                                      <p:cBhvr>
                                        <p:cTn id="98" dur="1" fill="hold">
                                          <p:stCondLst>
                                            <p:cond delay="0"/>
                                          </p:stCondLst>
                                        </p:cTn>
                                        <p:tgtEl>
                                          <p:spTgt spid="2076"/>
                                        </p:tgtEl>
                                        <p:attrNameLst>
                                          <p:attrName>style.visibility</p:attrName>
                                        </p:attrNameLst>
                                      </p:cBhvr>
                                      <p:to>
                                        <p:strVal val="visible"/>
                                      </p:to>
                                    </p:set>
                                    <p:animEffect transition="in" filter="fade">
                                      <p:cBhvr>
                                        <p:cTn id="99" dur="500"/>
                                        <p:tgtEl>
                                          <p:spTgt spid="2076"/>
                                        </p:tgtEl>
                                      </p:cBhvr>
                                    </p:animEffect>
                                  </p:childTnLst>
                                </p:cTn>
                              </p:par>
                              <p:par>
                                <p:cTn id="100" presetID="10" presetClass="entr" presetSubtype="0" fill="hold" nodeType="withEffect">
                                  <p:stCondLst>
                                    <p:cond delay="0"/>
                                  </p:stCondLst>
                                  <p:childTnLst>
                                    <p:set>
                                      <p:cBhvr>
                                        <p:cTn id="101" dur="1" fill="hold">
                                          <p:stCondLst>
                                            <p:cond delay="0"/>
                                          </p:stCondLst>
                                        </p:cTn>
                                        <p:tgtEl>
                                          <p:spTgt spid="2080"/>
                                        </p:tgtEl>
                                        <p:attrNameLst>
                                          <p:attrName>style.visibility</p:attrName>
                                        </p:attrNameLst>
                                      </p:cBhvr>
                                      <p:to>
                                        <p:strVal val="visible"/>
                                      </p:to>
                                    </p:set>
                                    <p:animEffect transition="in" filter="fade">
                                      <p:cBhvr>
                                        <p:cTn id="102" dur="500"/>
                                        <p:tgtEl>
                                          <p:spTgt spid="2080"/>
                                        </p:tgtEl>
                                      </p:cBhvr>
                                    </p:animEffect>
                                  </p:childTnLst>
                                </p:cTn>
                              </p:par>
                              <p:par>
                                <p:cTn id="103" presetID="10" presetClass="entr" presetSubtype="0" fill="hold" nodeType="withEffect">
                                  <p:stCondLst>
                                    <p:cond delay="0"/>
                                  </p:stCondLst>
                                  <p:childTnLst>
                                    <p:set>
                                      <p:cBhvr>
                                        <p:cTn id="104" dur="1" fill="hold">
                                          <p:stCondLst>
                                            <p:cond delay="0"/>
                                          </p:stCondLst>
                                        </p:cTn>
                                        <p:tgtEl>
                                          <p:spTgt spid="2088"/>
                                        </p:tgtEl>
                                        <p:attrNameLst>
                                          <p:attrName>style.visibility</p:attrName>
                                        </p:attrNameLst>
                                      </p:cBhvr>
                                      <p:to>
                                        <p:strVal val="visible"/>
                                      </p:to>
                                    </p:set>
                                    <p:animEffect transition="in" filter="fade">
                                      <p:cBhvr>
                                        <p:cTn id="105" dur="500"/>
                                        <p:tgtEl>
                                          <p:spTgt spid="208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053"/>
                                        </p:tgtEl>
                                        <p:attrNameLst>
                                          <p:attrName>style.visibility</p:attrName>
                                        </p:attrNameLst>
                                      </p:cBhvr>
                                      <p:to>
                                        <p:strVal val="visible"/>
                                      </p:to>
                                    </p:set>
                                    <p:animEffect transition="in" filter="fade">
                                      <p:cBhvr>
                                        <p:cTn id="110" dur="500"/>
                                        <p:tgtEl>
                                          <p:spTgt spid="2053"/>
                                        </p:tgtEl>
                                      </p:cBhvr>
                                    </p:animEffect>
                                  </p:childTnLst>
                                </p:cTn>
                              </p:par>
                              <p:par>
                                <p:cTn id="111" presetID="10" presetClass="entr" presetSubtype="0" fill="hold" nodeType="withEffect">
                                  <p:stCondLst>
                                    <p:cond delay="0"/>
                                  </p:stCondLst>
                                  <p:childTnLst>
                                    <p:set>
                                      <p:cBhvr>
                                        <p:cTn id="112" dur="1" fill="hold">
                                          <p:stCondLst>
                                            <p:cond delay="0"/>
                                          </p:stCondLst>
                                        </p:cTn>
                                        <p:tgtEl>
                                          <p:spTgt spid="2054"/>
                                        </p:tgtEl>
                                        <p:attrNameLst>
                                          <p:attrName>style.visibility</p:attrName>
                                        </p:attrNameLst>
                                      </p:cBhvr>
                                      <p:to>
                                        <p:strVal val="visible"/>
                                      </p:to>
                                    </p:set>
                                    <p:animEffect transition="in" filter="fade">
                                      <p:cBhvr>
                                        <p:cTn id="113" dur="500"/>
                                        <p:tgtEl>
                                          <p:spTgt spid="205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016"/>
                                        </p:tgtEl>
                                        <p:attrNameLst>
                                          <p:attrName>style.visibility</p:attrName>
                                        </p:attrNameLst>
                                      </p:cBhvr>
                                      <p:to>
                                        <p:strVal val="visible"/>
                                      </p:to>
                                    </p:set>
                                    <p:animEffect transition="in" filter="fade">
                                      <p:cBhvr>
                                        <p:cTn id="118" dur="500"/>
                                        <p:tgtEl>
                                          <p:spTgt spid="2016"/>
                                        </p:tgtEl>
                                      </p:cBhvr>
                                    </p:animEffect>
                                  </p:childTnLst>
                                </p:cTn>
                              </p:par>
                              <p:par>
                                <p:cTn id="119" presetID="10" presetClass="entr" presetSubtype="0" fill="hold" nodeType="withEffect">
                                  <p:stCondLst>
                                    <p:cond delay="0"/>
                                  </p:stCondLst>
                                  <p:childTnLst>
                                    <p:set>
                                      <p:cBhvr>
                                        <p:cTn id="120" dur="1" fill="hold">
                                          <p:stCondLst>
                                            <p:cond delay="0"/>
                                          </p:stCondLst>
                                        </p:cTn>
                                        <p:tgtEl>
                                          <p:spTgt spid="2060"/>
                                        </p:tgtEl>
                                        <p:attrNameLst>
                                          <p:attrName>style.visibility</p:attrName>
                                        </p:attrNameLst>
                                      </p:cBhvr>
                                      <p:to>
                                        <p:strVal val="visible"/>
                                      </p:to>
                                    </p:set>
                                    <p:animEffect transition="in" filter="fade">
                                      <p:cBhvr>
                                        <p:cTn id="121" dur="500"/>
                                        <p:tgtEl>
                                          <p:spTgt spid="2060"/>
                                        </p:tgtEl>
                                      </p:cBhvr>
                                    </p:animEffect>
                                  </p:childTnLst>
                                </p:cTn>
                              </p:par>
                              <p:par>
                                <p:cTn id="122" presetID="10" presetClass="entr" presetSubtype="0" fill="hold" nodeType="withEffect">
                                  <p:stCondLst>
                                    <p:cond delay="0"/>
                                  </p:stCondLst>
                                  <p:childTnLst>
                                    <p:set>
                                      <p:cBhvr>
                                        <p:cTn id="123" dur="1" fill="hold">
                                          <p:stCondLst>
                                            <p:cond delay="0"/>
                                          </p:stCondLst>
                                        </p:cTn>
                                        <p:tgtEl>
                                          <p:spTgt spid="2068"/>
                                        </p:tgtEl>
                                        <p:attrNameLst>
                                          <p:attrName>style.visibility</p:attrName>
                                        </p:attrNameLst>
                                      </p:cBhvr>
                                      <p:to>
                                        <p:strVal val="visible"/>
                                      </p:to>
                                    </p:set>
                                    <p:animEffect transition="in" filter="fade">
                                      <p:cBhvr>
                                        <p:cTn id="124" dur="500"/>
                                        <p:tgtEl>
                                          <p:spTgt spid="2068"/>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2057"/>
                                        </p:tgtEl>
                                        <p:attrNameLst>
                                          <p:attrName>style.visibility</p:attrName>
                                        </p:attrNameLst>
                                      </p:cBhvr>
                                      <p:to>
                                        <p:strVal val="visible"/>
                                      </p:to>
                                    </p:set>
                                    <p:animEffect transition="in" filter="fade">
                                      <p:cBhvr>
                                        <p:cTn id="129" dur="500"/>
                                        <p:tgtEl>
                                          <p:spTgt spid="2057"/>
                                        </p:tgtEl>
                                      </p:cBhvr>
                                    </p:animEffect>
                                  </p:childTnLst>
                                </p:cTn>
                              </p:par>
                              <p:par>
                                <p:cTn id="130" presetID="10" presetClass="entr" presetSubtype="0" fill="hold" nodeType="withEffect">
                                  <p:stCondLst>
                                    <p:cond delay="0"/>
                                  </p:stCondLst>
                                  <p:childTnLst>
                                    <p:set>
                                      <p:cBhvr>
                                        <p:cTn id="131" dur="1" fill="hold">
                                          <p:stCondLst>
                                            <p:cond delay="0"/>
                                          </p:stCondLst>
                                        </p:cTn>
                                        <p:tgtEl>
                                          <p:spTgt spid="2028"/>
                                        </p:tgtEl>
                                        <p:attrNameLst>
                                          <p:attrName>style.visibility</p:attrName>
                                        </p:attrNameLst>
                                      </p:cBhvr>
                                      <p:to>
                                        <p:strVal val="visible"/>
                                      </p:to>
                                    </p:set>
                                    <p:animEffect transition="in" filter="fade">
                                      <p:cBhvr>
                                        <p:cTn id="132" dur="500"/>
                                        <p:tgtEl>
                                          <p:spTgt spid="2028"/>
                                        </p:tgtEl>
                                      </p:cBhvr>
                                    </p:animEffect>
                                  </p:childTnLst>
                                </p:cTn>
                              </p:par>
                              <p:par>
                                <p:cTn id="133" presetID="10" presetClass="entr" presetSubtype="0" fill="hold" nodeType="withEffect">
                                  <p:stCondLst>
                                    <p:cond delay="0"/>
                                  </p:stCondLst>
                                  <p:childTnLst>
                                    <p:set>
                                      <p:cBhvr>
                                        <p:cTn id="134" dur="1" fill="hold">
                                          <p:stCondLst>
                                            <p:cond delay="0"/>
                                          </p:stCondLst>
                                        </p:cTn>
                                        <p:tgtEl>
                                          <p:spTgt spid="2063"/>
                                        </p:tgtEl>
                                        <p:attrNameLst>
                                          <p:attrName>style.visibility</p:attrName>
                                        </p:attrNameLst>
                                      </p:cBhvr>
                                      <p:to>
                                        <p:strVal val="visible"/>
                                      </p:to>
                                    </p:set>
                                    <p:animEffect transition="in" filter="fade">
                                      <p:cBhvr>
                                        <p:cTn id="135" dur="500"/>
                                        <p:tgtEl>
                                          <p:spTgt spid="2063"/>
                                        </p:tgtEl>
                                      </p:cBhvr>
                                    </p:animEffect>
                                  </p:childTnLst>
                                </p:cTn>
                              </p:par>
                              <p:par>
                                <p:cTn id="136" presetID="10" presetClass="entr" presetSubtype="0" fill="hold" nodeType="withEffect">
                                  <p:stCondLst>
                                    <p:cond delay="0"/>
                                  </p:stCondLst>
                                  <p:childTnLst>
                                    <p:set>
                                      <p:cBhvr>
                                        <p:cTn id="137" dur="1" fill="hold">
                                          <p:stCondLst>
                                            <p:cond delay="0"/>
                                          </p:stCondLst>
                                        </p:cTn>
                                        <p:tgtEl>
                                          <p:spTgt spid="2047"/>
                                        </p:tgtEl>
                                        <p:attrNameLst>
                                          <p:attrName>style.visibility</p:attrName>
                                        </p:attrNameLst>
                                      </p:cBhvr>
                                      <p:to>
                                        <p:strVal val="visible"/>
                                      </p:to>
                                    </p:set>
                                    <p:animEffect transition="in" filter="fade">
                                      <p:cBhvr>
                                        <p:cTn id="138" dur="500"/>
                                        <p:tgtEl>
                                          <p:spTgt spid="2047"/>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079"/>
                                        </p:tgtEl>
                                        <p:attrNameLst>
                                          <p:attrName>style.visibility</p:attrName>
                                        </p:attrNameLst>
                                      </p:cBhvr>
                                      <p:to>
                                        <p:strVal val="visible"/>
                                      </p:to>
                                    </p:set>
                                    <p:animEffect transition="in" filter="fade">
                                      <p:cBhvr>
                                        <p:cTn id="143" dur="500"/>
                                        <p:tgtEl>
                                          <p:spTgt spid="2079"/>
                                        </p:tgtEl>
                                      </p:cBhvr>
                                    </p:animEffect>
                                  </p:childTnLst>
                                </p:cTn>
                              </p:par>
                              <p:par>
                                <p:cTn id="144" presetID="10" presetClass="entr" presetSubtype="0" fill="hold" nodeType="withEffect">
                                  <p:stCondLst>
                                    <p:cond delay="0"/>
                                  </p:stCondLst>
                                  <p:childTnLst>
                                    <p:set>
                                      <p:cBhvr>
                                        <p:cTn id="145" dur="1" fill="hold">
                                          <p:stCondLst>
                                            <p:cond delay="0"/>
                                          </p:stCondLst>
                                        </p:cTn>
                                        <p:tgtEl>
                                          <p:spTgt spid="2077"/>
                                        </p:tgtEl>
                                        <p:attrNameLst>
                                          <p:attrName>style.visibility</p:attrName>
                                        </p:attrNameLst>
                                      </p:cBhvr>
                                      <p:to>
                                        <p:strVal val="visible"/>
                                      </p:to>
                                    </p:set>
                                    <p:animEffect transition="in" filter="fade">
                                      <p:cBhvr>
                                        <p:cTn id="146" dur="500"/>
                                        <p:tgtEl>
                                          <p:spTgt spid="2077"/>
                                        </p:tgtEl>
                                      </p:cBhvr>
                                    </p:animEffect>
                                  </p:childTnLst>
                                </p:cTn>
                              </p:par>
                              <p:par>
                                <p:cTn id="147" presetID="10" presetClass="entr" presetSubtype="0" fill="hold" nodeType="withEffect">
                                  <p:stCondLst>
                                    <p:cond delay="0"/>
                                  </p:stCondLst>
                                  <p:childTnLst>
                                    <p:set>
                                      <p:cBhvr>
                                        <p:cTn id="148" dur="1" fill="hold">
                                          <p:stCondLst>
                                            <p:cond delay="0"/>
                                          </p:stCondLst>
                                        </p:cTn>
                                        <p:tgtEl>
                                          <p:spTgt spid="2072"/>
                                        </p:tgtEl>
                                        <p:attrNameLst>
                                          <p:attrName>style.visibility</p:attrName>
                                        </p:attrNameLst>
                                      </p:cBhvr>
                                      <p:to>
                                        <p:strVal val="visible"/>
                                      </p:to>
                                    </p:set>
                                    <p:animEffect transition="in" filter="fade">
                                      <p:cBhvr>
                                        <p:cTn id="149" dur="500"/>
                                        <p:tgtEl>
                                          <p:spTgt spid="2072"/>
                                        </p:tgtEl>
                                      </p:cBhvr>
                                    </p:animEffect>
                                  </p:childTnLst>
                                </p:cTn>
                              </p:par>
                              <p:par>
                                <p:cTn id="150" presetID="10" presetClass="entr" presetSubtype="0" fill="hold" nodeType="withEffect">
                                  <p:stCondLst>
                                    <p:cond delay="0"/>
                                  </p:stCondLst>
                                  <p:childTnLst>
                                    <p:set>
                                      <p:cBhvr>
                                        <p:cTn id="151" dur="1" fill="hold">
                                          <p:stCondLst>
                                            <p:cond delay="0"/>
                                          </p:stCondLst>
                                        </p:cTn>
                                        <p:tgtEl>
                                          <p:spTgt spid="2089"/>
                                        </p:tgtEl>
                                        <p:attrNameLst>
                                          <p:attrName>style.visibility</p:attrName>
                                        </p:attrNameLst>
                                      </p:cBhvr>
                                      <p:to>
                                        <p:strVal val="visible"/>
                                      </p:to>
                                    </p:set>
                                    <p:animEffect transition="in" filter="fade">
                                      <p:cBhvr>
                                        <p:cTn id="152" dur="500"/>
                                        <p:tgtEl>
                                          <p:spTgt spid="2089"/>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2059"/>
                                        </p:tgtEl>
                                        <p:attrNameLst>
                                          <p:attrName>style.visibility</p:attrName>
                                        </p:attrNameLst>
                                      </p:cBhvr>
                                      <p:to>
                                        <p:strVal val="visible"/>
                                      </p:to>
                                    </p:set>
                                    <p:animEffect transition="in" filter="fade">
                                      <p:cBhvr>
                                        <p:cTn id="157" dur="500"/>
                                        <p:tgtEl>
                                          <p:spTgt spid="2059"/>
                                        </p:tgtEl>
                                      </p:cBhvr>
                                    </p:animEffect>
                                  </p:childTnLst>
                                </p:cTn>
                              </p:par>
                              <p:par>
                                <p:cTn id="158" presetID="10" presetClass="entr" presetSubtype="0" fill="hold" nodeType="withEffect">
                                  <p:stCondLst>
                                    <p:cond delay="0"/>
                                  </p:stCondLst>
                                  <p:childTnLst>
                                    <p:set>
                                      <p:cBhvr>
                                        <p:cTn id="159" dur="1" fill="hold">
                                          <p:stCondLst>
                                            <p:cond delay="0"/>
                                          </p:stCondLst>
                                        </p:cTn>
                                        <p:tgtEl>
                                          <p:spTgt spid="2061"/>
                                        </p:tgtEl>
                                        <p:attrNameLst>
                                          <p:attrName>style.visibility</p:attrName>
                                        </p:attrNameLst>
                                      </p:cBhvr>
                                      <p:to>
                                        <p:strVal val="visible"/>
                                      </p:to>
                                    </p:set>
                                    <p:animEffect transition="in" filter="fade">
                                      <p:cBhvr>
                                        <p:cTn id="160" dur="500"/>
                                        <p:tgtEl>
                                          <p:spTgt spid="2061"/>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2062"/>
                                        </p:tgtEl>
                                        <p:attrNameLst>
                                          <p:attrName>style.visibility</p:attrName>
                                        </p:attrNameLst>
                                      </p:cBhvr>
                                      <p:to>
                                        <p:strVal val="visible"/>
                                      </p:to>
                                    </p:set>
                                    <p:animEffect transition="in" filter="fade">
                                      <p:cBhvr>
                                        <p:cTn id="165" dur="500"/>
                                        <p:tgtEl>
                                          <p:spTgt spid="2062"/>
                                        </p:tgtEl>
                                      </p:cBhvr>
                                    </p:animEffect>
                                  </p:childTnLst>
                                </p:cTn>
                              </p:par>
                              <p:par>
                                <p:cTn id="166" presetID="10" presetClass="entr" presetSubtype="0" fill="hold" nodeType="withEffect">
                                  <p:stCondLst>
                                    <p:cond delay="0"/>
                                  </p:stCondLst>
                                  <p:childTnLst>
                                    <p:set>
                                      <p:cBhvr>
                                        <p:cTn id="167" dur="1" fill="hold">
                                          <p:stCondLst>
                                            <p:cond delay="0"/>
                                          </p:stCondLst>
                                        </p:cTn>
                                        <p:tgtEl>
                                          <p:spTgt spid="2058"/>
                                        </p:tgtEl>
                                        <p:attrNameLst>
                                          <p:attrName>style.visibility</p:attrName>
                                        </p:attrNameLst>
                                      </p:cBhvr>
                                      <p:to>
                                        <p:strVal val="visible"/>
                                      </p:to>
                                    </p:set>
                                    <p:animEffect transition="in" filter="fade">
                                      <p:cBhvr>
                                        <p:cTn id="168"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84"/>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3600"/>
              <a:buFont typeface="Calibri"/>
              <a:buNone/>
            </a:pPr>
            <a:r>
              <a:rPr lang="en-US"/>
              <a:t>The first step to establishing micro-services, understanding your bounded contexts</a:t>
            </a:r>
            <a:endParaRPr/>
          </a:p>
        </p:txBody>
      </p:sp>
      <p:sp>
        <p:nvSpPr>
          <p:cNvPr id="2095" name="Google Shape;2095;p84"/>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86</a:t>
            </a:fld>
            <a:endParaRPr sz="1200" b="0" i="0" u="none" strike="noStrike" cap="none">
              <a:solidFill>
                <a:srgbClr val="3E4043"/>
              </a:solidFill>
              <a:latin typeface="Calibri"/>
              <a:ea typeface="Calibri"/>
              <a:cs typeface="Calibri"/>
              <a:sym typeface="Calibri"/>
            </a:endParaRPr>
          </a:p>
        </p:txBody>
      </p:sp>
      <p:pic>
        <p:nvPicPr>
          <p:cNvPr id="2096" name="Google Shape;2096;p84"/>
          <p:cNvPicPr preferRelativeResize="0"/>
          <p:nvPr/>
        </p:nvPicPr>
        <p:blipFill rotWithShape="1">
          <a:blip r:embed="rId3">
            <a:alphaModFix/>
          </a:blip>
          <a:srcRect/>
          <a:stretch/>
        </p:blipFill>
        <p:spPr>
          <a:xfrm>
            <a:off x="2455332" y="1684452"/>
            <a:ext cx="6735233" cy="4671900"/>
          </a:xfrm>
          <a:prstGeom prst="rect">
            <a:avLst/>
          </a:prstGeom>
          <a:noFill/>
          <a:ln>
            <a:noFill/>
          </a:ln>
        </p:spPr>
      </p:pic>
      <p:grpSp>
        <p:nvGrpSpPr>
          <p:cNvPr id="2097" name="Google Shape;2097;p84"/>
          <p:cNvGrpSpPr/>
          <p:nvPr/>
        </p:nvGrpSpPr>
        <p:grpSpPr>
          <a:xfrm>
            <a:off x="2184399" y="1396634"/>
            <a:ext cx="2434168" cy="5142282"/>
            <a:chOff x="2184399" y="1396634"/>
            <a:chExt cx="2434168" cy="5142282"/>
          </a:xfrm>
        </p:grpSpPr>
        <p:sp>
          <p:nvSpPr>
            <p:cNvPr id="2098" name="Google Shape;2098;p84"/>
            <p:cNvSpPr/>
            <p:nvPr/>
          </p:nvSpPr>
          <p:spPr>
            <a:xfrm>
              <a:off x="2184399" y="1396634"/>
              <a:ext cx="2434168" cy="5142282"/>
            </a:xfrm>
            <a:prstGeom prst="rect">
              <a:avLst/>
            </a:prstGeom>
            <a:solidFill>
              <a:srgbClr val="F2F2F2">
                <a:alpha val="57647"/>
              </a:srgbClr>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D8D8D8"/>
                </a:solidFill>
                <a:latin typeface="Arial"/>
                <a:ea typeface="Arial"/>
                <a:cs typeface="Arial"/>
                <a:sym typeface="Arial"/>
              </a:endParaRPr>
            </a:p>
          </p:txBody>
        </p:sp>
        <p:sp>
          <p:nvSpPr>
            <p:cNvPr id="2099" name="Google Shape;2099;p84"/>
            <p:cNvSpPr txBox="1"/>
            <p:nvPr/>
          </p:nvSpPr>
          <p:spPr>
            <a:xfrm>
              <a:off x="2587798" y="1443405"/>
              <a:ext cx="1627369" cy="3016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Customer Context</a:t>
              </a:r>
              <a:endParaRPr sz="1400" b="0" i="0" u="none" strike="noStrike" cap="none">
                <a:solidFill>
                  <a:srgbClr val="000000"/>
                </a:solidFill>
                <a:latin typeface="Arial"/>
                <a:ea typeface="Arial"/>
                <a:cs typeface="Arial"/>
                <a:sym typeface="Arial"/>
              </a:endParaRPr>
            </a:p>
          </p:txBody>
        </p:sp>
      </p:grpSp>
      <p:grpSp>
        <p:nvGrpSpPr>
          <p:cNvPr id="2100" name="Google Shape;2100;p84"/>
          <p:cNvGrpSpPr/>
          <p:nvPr/>
        </p:nvGrpSpPr>
        <p:grpSpPr>
          <a:xfrm>
            <a:off x="4618567" y="1396634"/>
            <a:ext cx="4931833" cy="5142282"/>
            <a:chOff x="4618567" y="1396634"/>
            <a:chExt cx="4931833" cy="5142282"/>
          </a:xfrm>
        </p:grpSpPr>
        <p:sp>
          <p:nvSpPr>
            <p:cNvPr id="2101" name="Google Shape;2101;p84"/>
            <p:cNvSpPr/>
            <p:nvPr/>
          </p:nvSpPr>
          <p:spPr>
            <a:xfrm>
              <a:off x="4618567" y="1396634"/>
              <a:ext cx="4931833" cy="5142282"/>
            </a:xfrm>
            <a:custGeom>
              <a:avLst/>
              <a:gdLst/>
              <a:ahLst/>
              <a:cxnLst/>
              <a:rect l="l" t="t" r="r" b="b"/>
              <a:pathLst>
                <a:path w="4931833" h="5247537" extrusionOk="0">
                  <a:moveTo>
                    <a:pt x="0" y="0"/>
                  </a:moveTo>
                  <a:lnTo>
                    <a:pt x="2400300" y="0"/>
                  </a:lnTo>
                  <a:lnTo>
                    <a:pt x="2400300" y="3705013"/>
                  </a:lnTo>
                  <a:lnTo>
                    <a:pt x="4931833" y="3705013"/>
                  </a:lnTo>
                  <a:lnTo>
                    <a:pt x="4931833" y="5247536"/>
                  </a:lnTo>
                  <a:lnTo>
                    <a:pt x="2400300" y="5247536"/>
                  </a:lnTo>
                  <a:lnTo>
                    <a:pt x="2400300" y="5247537"/>
                  </a:lnTo>
                  <a:lnTo>
                    <a:pt x="0" y="5247537"/>
                  </a:lnTo>
                  <a:close/>
                </a:path>
              </a:pathLst>
            </a:custGeom>
            <a:solidFill>
              <a:srgbClr val="F2F2F2">
                <a:alpha val="57647"/>
              </a:srgbClr>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D8D8D8"/>
                </a:solidFill>
                <a:latin typeface="Arial"/>
                <a:ea typeface="Arial"/>
                <a:cs typeface="Arial"/>
                <a:sym typeface="Arial"/>
              </a:endParaRPr>
            </a:p>
          </p:txBody>
        </p:sp>
        <p:sp>
          <p:nvSpPr>
            <p:cNvPr id="2102" name="Google Shape;2102;p84"/>
            <p:cNvSpPr txBox="1"/>
            <p:nvPr/>
          </p:nvSpPr>
          <p:spPr>
            <a:xfrm>
              <a:off x="5063766" y="1443405"/>
              <a:ext cx="1468672" cy="3016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Product Context</a:t>
              </a:r>
              <a:endParaRPr sz="1400" b="0" i="0" u="none" strike="noStrike" cap="none">
                <a:solidFill>
                  <a:srgbClr val="000000"/>
                </a:solidFill>
                <a:latin typeface="Arial"/>
                <a:ea typeface="Arial"/>
                <a:cs typeface="Arial"/>
                <a:sym typeface="Arial"/>
              </a:endParaRPr>
            </a:p>
          </p:txBody>
        </p:sp>
      </p:grpSp>
      <p:grpSp>
        <p:nvGrpSpPr>
          <p:cNvPr id="2103" name="Google Shape;2103;p84"/>
          <p:cNvGrpSpPr/>
          <p:nvPr/>
        </p:nvGrpSpPr>
        <p:grpSpPr>
          <a:xfrm>
            <a:off x="7018867" y="1396634"/>
            <a:ext cx="2531533" cy="3630699"/>
            <a:chOff x="7018867" y="1396634"/>
            <a:chExt cx="2531533" cy="3630699"/>
          </a:xfrm>
        </p:grpSpPr>
        <p:sp>
          <p:nvSpPr>
            <p:cNvPr id="2104" name="Google Shape;2104;p84"/>
            <p:cNvSpPr/>
            <p:nvPr/>
          </p:nvSpPr>
          <p:spPr>
            <a:xfrm>
              <a:off x="7018867" y="1396634"/>
              <a:ext cx="2531533" cy="3630699"/>
            </a:xfrm>
            <a:prstGeom prst="rect">
              <a:avLst/>
            </a:prstGeom>
            <a:solidFill>
              <a:srgbClr val="F2F2F2">
                <a:alpha val="57647"/>
              </a:srgbClr>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D8D8D8"/>
                </a:solidFill>
                <a:latin typeface="Arial"/>
                <a:ea typeface="Arial"/>
                <a:cs typeface="Arial"/>
                <a:sym typeface="Arial"/>
              </a:endParaRPr>
            </a:p>
          </p:txBody>
        </p:sp>
        <p:sp>
          <p:nvSpPr>
            <p:cNvPr id="2105" name="Google Shape;2105;p84"/>
            <p:cNvSpPr txBox="1"/>
            <p:nvPr/>
          </p:nvSpPr>
          <p:spPr>
            <a:xfrm>
              <a:off x="7619226" y="1443405"/>
              <a:ext cx="1330814" cy="3016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Billing Context</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7"/>
                                        </p:tgtEl>
                                        <p:attrNameLst>
                                          <p:attrName>style.visibility</p:attrName>
                                        </p:attrNameLst>
                                      </p:cBhvr>
                                      <p:to>
                                        <p:strVal val="visible"/>
                                      </p:to>
                                    </p:set>
                                    <p:animEffect transition="in" filter="fade">
                                      <p:cBhvr>
                                        <p:cTn id="7" dur="500"/>
                                        <p:tgtEl>
                                          <p:spTgt spid="20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0"/>
                                        </p:tgtEl>
                                        <p:attrNameLst>
                                          <p:attrName>style.visibility</p:attrName>
                                        </p:attrNameLst>
                                      </p:cBhvr>
                                      <p:to>
                                        <p:strVal val="visible"/>
                                      </p:to>
                                    </p:set>
                                    <p:animEffect transition="in" filter="fade">
                                      <p:cBhvr>
                                        <p:cTn id="12" dur="500"/>
                                        <p:tgtEl>
                                          <p:spTgt spid="2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03"/>
                                        </p:tgtEl>
                                        <p:attrNameLst>
                                          <p:attrName>style.visibility</p:attrName>
                                        </p:attrNameLst>
                                      </p:cBhvr>
                                      <p:to>
                                        <p:strVal val="visible"/>
                                      </p:to>
                                    </p:set>
                                    <p:animEffect transition="in" filter="fade">
                                      <p:cBhvr>
                                        <p:cTn id="17" dur="500"/>
                                        <p:tgtEl>
                                          <p:spTgt spid="2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09"/>
        <p:cNvGrpSpPr/>
        <p:nvPr/>
      </p:nvGrpSpPr>
      <p:grpSpPr>
        <a:xfrm>
          <a:off x="0" y="0"/>
          <a:ext cx="0" cy="0"/>
          <a:chOff x="0" y="0"/>
          <a:chExt cx="0" cy="0"/>
        </a:xfrm>
      </p:grpSpPr>
      <p:sp>
        <p:nvSpPr>
          <p:cNvPr id="2110" name="Google Shape;2110;p85"/>
          <p:cNvSpPr/>
          <p:nvPr/>
        </p:nvSpPr>
        <p:spPr>
          <a:xfrm>
            <a:off x="2150305" y="2355603"/>
            <a:ext cx="7921351" cy="1907892"/>
          </a:xfrm>
          <a:prstGeom prst="rect">
            <a:avLst/>
          </a:prstGeom>
          <a:noFill/>
          <a:ln>
            <a:noFill/>
          </a:ln>
        </p:spPr>
        <p:txBody>
          <a:bodyPr spcFirstLastPara="1" wrap="square" lIns="89875" tIns="44925" rIns="89875" bIns="44925" anchor="t" anchorCtr="0">
            <a:spAutoFit/>
          </a:bodyPr>
          <a:lstStyle/>
          <a:p>
            <a:pPr marL="0" marR="0" lvl="0" indent="0" algn="l" rtl="0">
              <a:lnSpc>
                <a:spcPct val="122916"/>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Exercise: </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Calibri"/>
                <a:ea typeface="Calibri"/>
                <a:cs typeface="Calibri"/>
                <a:sym typeface="Calibri"/>
              </a:rPr>
              <a:t>Story Sketch all Stories within a Feature or Scenario</a:t>
            </a:r>
            <a:endParaRPr sz="1400" b="0" i="0" u="none" strike="noStrike" cap="none">
              <a:solidFill>
                <a:srgbClr val="000000"/>
              </a:solidFill>
              <a:latin typeface="Arial"/>
              <a:ea typeface="Arial"/>
              <a:cs typeface="Arial"/>
              <a:sym typeface="Arial"/>
            </a:endParaRPr>
          </a:p>
          <a:p>
            <a:pPr marL="457200" marR="0" lvl="0" indent="-457200" algn="l" rtl="0">
              <a:lnSpc>
                <a:spcPct val="122916"/>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Calibri"/>
                <a:ea typeface="Calibri"/>
                <a:cs typeface="Calibri"/>
                <a:sym typeface="Calibri"/>
              </a:rPr>
              <a:t>Explore the Domain using Class Responsibily Cards (or some other method!)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414591"/>
            </a:gs>
            <a:gs pos="12400">
              <a:srgbClr val="0070C0"/>
            </a:gs>
            <a:gs pos="100000">
              <a:srgbClr val="00B0F0"/>
            </a:gs>
          </a:gsLst>
          <a:lin ang="2400000" scaled="0"/>
        </a:gradFill>
        <a:effectLst/>
      </p:bgPr>
    </p:bg>
    <p:spTree>
      <p:nvGrpSpPr>
        <p:cNvPr id="1" name="Shape 2114"/>
        <p:cNvGrpSpPr/>
        <p:nvPr/>
      </p:nvGrpSpPr>
      <p:grpSpPr>
        <a:xfrm>
          <a:off x="0" y="0"/>
          <a:ext cx="0" cy="0"/>
          <a:chOff x="0" y="0"/>
          <a:chExt cx="0" cy="0"/>
        </a:xfrm>
      </p:grpSpPr>
      <p:sp>
        <p:nvSpPr>
          <p:cNvPr id="2115" name="Google Shape;2115;p86"/>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88</a:t>
            </a:fld>
            <a:endParaRPr sz="1200" b="0" i="0" u="none" strike="noStrike" cap="none">
              <a:solidFill>
                <a:srgbClr val="FFFFFF"/>
              </a:solidFill>
              <a:latin typeface="Calibri"/>
              <a:ea typeface="Calibri"/>
              <a:cs typeface="Calibri"/>
              <a:sym typeface="Calibri"/>
            </a:endParaRPr>
          </a:p>
        </p:txBody>
      </p:sp>
      <p:sp>
        <p:nvSpPr>
          <p:cNvPr id="2116" name="Google Shape;2116;p86"/>
          <p:cNvSpPr txBox="1">
            <a:spLocks noGrp="1"/>
          </p:cNvSpPr>
          <p:nvPr>
            <p:ph type="title"/>
          </p:nvPr>
        </p:nvSpPr>
        <p:spPr>
          <a:xfrm>
            <a:off x="899293" y="2579567"/>
            <a:ext cx="10890504" cy="151423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Capturing Domain Internal (Services, Events, Repositories)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87"/>
          <p:cNvSpPr/>
          <p:nvPr/>
        </p:nvSpPr>
        <p:spPr>
          <a:xfrm>
            <a:off x="7226915" y="1238472"/>
            <a:ext cx="4794648" cy="4411441"/>
          </a:xfrm>
          <a:prstGeom prst="roundRect">
            <a:avLst>
              <a:gd name="adj" fmla="val 10405"/>
            </a:avLst>
          </a:prstGeom>
          <a:solidFill>
            <a:srgbClr val="FFFFFF"/>
          </a:solidFill>
          <a:ln w="28575" cap="flat" cmpd="sng">
            <a:solidFill>
              <a:srgbClr val="000000"/>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3" name="Google Shape;2123;p87"/>
          <p:cNvSpPr/>
          <p:nvPr/>
        </p:nvSpPr>
        <p:spPr>
          <a:xfrm>
            <a:off x="7634731" y="1610475"/>
            <a:ext cx="3957194" cy="2562164"/>
          </a:xfrm>
          <a:custGeom>
            <a:avLst/>
            <a:gdLst/>
            <a:ahLst/>
            <a:cxnLst/>
            <a:rect l="l" t="t" r="r" b="b"/>
            <a:pathLst>
              <a:path w="4324350" h="2562164" extrusionOk="0">
                <a:moveTo>
                  <a:pt x="2924175" y="542925"/>
                </a:moveTo>
                <a:cubicBezTo>
                  <a:pt x="2892425" y="539750"/>
                  <a:pt x="2860553" y="537617"/>
                  <a:pt x="2828925" y="533400"/>
                </a:cubicBezTo>
                <a:cubicBezTo>
                  <a:pt x="2812878" y="531260"/>
                  <a:pt x="2797442" y="525117"/>
                  <a:pt x="2781300" y="523875"/>
                </a:cubicBezTo>
                <a:cubicBezTo>
                  <a:pt x="2714746" y="518755"/>
                  <a:pt x="2647923" y="518053"/>
                  <a:pt x="2581275" y="514350"/>
                </a:cubicBezTo>
                <a:cubicBezTo>
                  <a:pt x="2533618" y="511702"/>
                  <a:pt x="2486025" y="508000"/>
                  <a:pt x="2438400" y="504825"/>
                </a:cubicBezTo>
                <a:cubicBezTo>
                  <a:pt x="2362200" y="508000"/>
                  <a:pt x="2285885" y="509103"/>
                  <a:pt x="2209800" y="514350"/>
                </a:cubicBezTo>
                <a:cubicBezTo>
                  <a:pt x="2193649" y="515464"/>
                  <a:pt x="2178103" y="520979"/>
                  <a:pt x="2162175" y="523875"/>
                </a:cubicBezTo>
                <a:cubicBezTo>
                  <a:pt x="2028123" y="548248"/>
                  <a:pt x="2175041" y="519397"/>
                  <a:pt x="2057400" y="542925"/>
                </a:cubicBezTo>
                <a:cubicBezTo>
                  <a:pt x="2038350" y="555625"/>
                  <a:pt x="2012950" y="561975"/>
                  <a:pt x="2000250" y="581025"/>
                </a:cubicBezTo>
                <a:cubicBezTo>
                  <a:pt x="1974850" y="619125"/>
                  <a:pt x="1990725" y="603250"/>
                  <a:pt x="1952625" y="628650"/>
                </a:cubicBezTo>
                <a:cubicBezTo>
                  <a:pt x="1946275" y="638175"/>
                  <a:pt x="1938695" y="646986"/>
                  <a:pt x="1933575" y="657225"/>
                </a:cubicBezTo>
                <a:cubicBezTo>
                  <a:pt x="1920741" y="682892"/>
                  <a:pt x="1929264" y="693144"/>
                  <a:pt x="1905000" y="714375"/>
                </a:cubicBezTo>
                <a:cubicBezTo>
                  <a:pt x="1881032" y="735347"/>
                  <a:pt x="1844861" y="760867"/>
                  <a:pt x="1809750" y="762000"/>
                </a:cubicBezTo>
                <a:cubicBezTo>
                  <a:pt x="1625668" y="767938"/>
                  <a:pt x="1441450" y="768350"/>
                  <a:pt x="1257300" y="771525"/>
                </a:cubicBezTo>
                <a:lnTo>
                  <a:pt x="1200150" y="781050"/>
                </a:lnTo>
                <a:cubicBezTo>
                  <a:pt x="1177960" y="784464"/>
                  <a:pt x="1155351" y="785527"/>
                  <a:pt x="1133475" y="790575"/>
                </a:cubicBezTo>
                <a:cubicBezTo>
                  <a:pt x="1113909" y="795090"/>
                  <a:pt x="1076325" y="809625"/>
                  <a:pt x="1076325" y="809625"/>
                </a:cubicBezTo>
                <a:cubicBezTo>
                  <a:pt x="1064988" y="826631"/>
                  <a:pt x="1043059" y="856964"/>
                  <a:pt x="1038225" y="876300"/>
                </a:cubicBezTo>
                <a:cubicBezTo>
                  <a:pt x="1028857" y="913772"/>
                  <a:pt x="1028543" y="953128"/>
                  <a:pt x="1019175" y="990600"/>
                </a:cubicBezTo>
                <a:cubicBezTo>
                  <a:pt x="1016000" y="1003300"/>
                  <a:pt x="1015504" y="1016991"/>
                  <a:pt x="1009650" y="1028700"/>
                </a:cubicBezTo>
                <a:cubicBezTo>
                  <a:pt x="1002550" y="1042899"/>
                  <a:pt x="993993" y="1057573"/>
                  <a:pt x="981075" y="1066800"/>
                </a:cubicBezTo>
                <a:cubicBezTo>
                  <a:pt x="970423" y="1074409"/>
                  <a:pt x="955675" y="1073150"/>
                  <a:pt x="942975" y="1076325"/>
                </a:cubicBezTo>
                <a:cubicBezTo>
                  <a:pt x="933450" y="1082675"/>
                  <a:pt x="924922" y="1090866"/>
                  <a:pt x="914400" y="1095375"/>
                </a:cubicBezTo>
                <a:cubicBezTo>
                  <a:pt x="900711" y="1101242"/>
                  <a:pt x="839524" y="1111713"/>
                  <a:pt x="828675" y="1114425"/>
                </a:cubicBezTo>
                <a:cubicBezTo>
                  <a:pt x="818935" y="1116860"/>
                  <a:pt x="809945" y="1121981"/>
                  <a:pt x="800100" y="1123950"/>
                </a:cubicBezTo>
                <a:cubicBezTo>
                  <a:pt x="737303" y="1136509"/>
                  <a:pt x="673094" y="1136953"/>
                  <a:pt x="609600" y="1143000"/>
                </a:cubicBezTo>
                <a:cubicBezTo>
                  <a:pt x="572671" y="1146517"/>
                  <a:pt x="504759" y="1156617"/>
                  <a:pt x="466725" y="1162050"/>
                </a:cubicBezTo>
                <a:cubicBezTo>
                  <a:pt x="457200" y="1165225"/>
                  <a:pt x="448190" y="1171575"/>
                  <a:pt x="438150" y="1171575"/>
                </a:cubicBezTo>
                <a:cubicBezTo>
                  <a:pt x="387251" y="1171575"/>
                  <a:pt x="336397" y="1167115"/>
                  <a:pt x="285750" y="1162050"/>
                </a:cubicBezTo>
                <a:cubicBezTo>
                  <a:pt x="272724" y="1160747"/>
                  <a:pt x="260429" y="1155365"/>
                  <a:pt x="247650" y="1152525"/>
                </a:cubicBezTo>
                <a:cubicBezTo>
                  <a:pt x="231846" y="1149013"/>
                  <a:pt x="215900" y="1146175"/>
                  <a:pt x="200025" y="1143000"/>
                </a:cubicBezTo>
                <a:cubicBezTo>
                  <a:pt x="165100" y="1146175"/>
                  <a:pt x="129967" y="1147565"/>
                  <a:pt x="95250" y="1152525"/>
                </a:cubicBezTo>
                <a:cubicBezTo>
                  <a:pt x="85311" y="1153945"/>
                  <a:pt x="72511" y="1153880"/>
                  <a:pt x="66675" y="1162050"/>
                </a:cubicBezTo>
                <a:cubicBezTo>
                  <a:pt x="55003" y="1178390"/>
                  <a:pt x="53975" y="1200150"/>
                  <a:pt x="47625" y="1219200"/>
                </a:cubicBezTo>
                <a:cubicBezTo>
                  <a:pt x="33960" y="1260194"/>
                  <a:pt x="40535" y="1238035"/>
                  <a:pt x="28575" y="1285875"/>
                </a:cubicBezTo>
                <a:cubicBezTo>
                  <a:pt x="25400" y="1362075"/>
                  <a:pt x="24297" y="1438390"/>
                  <a:pt x="19050" y="1514475"/>
                </a:cubicBezTo>
                <a:cubicBezTo>
                  <a:pt x="17936" y="1530626"/>
                  <a:pt x="12421" y="1546172"/>
                  <a:pt x="9525" y="1562100"/>
                </a:cubicBezTo>
                <a:cubicBezTo>
                  <a:pt x="6070" y="1581101"/>
                  <a:pt x="3175" y="1600200"/>
                  <a:pt x="0" y="1619250"/>
                </a:cubicBezTo>
                <a:cubicBezTo>
                  <a:pt x="3175" y="1685925"/>
                  <a:pt x="-1449" y="1753433"/>
                  <a:pt x="9525" y="1819275"/>
                </a:cubicBezTo>
                <a:cubicBezTo>
                  <a:pt x="11740" y="1832562"/>
                  <a:pt x="27752" y="1839226"/>
                  <a:pt x="38100" y="1847850"/>
                </a:cubicBezTo>
                <a:cubicBezTo>
                  <a:pt x="46894" y="1855179"/>
                  <a:pt x="56436" y="1861780"/>
                  <a:pt x="66675" y="1866900"/>
                </a:cubicBezTo>
                <a:cubicBezTo>
                  <a:pt x="116371" y="1891748"/>
                  <a:pt x="247712" y="1885393"/>
                  <a:pt x="257175" y="1885950"/>
                </a:cubicBezTo>
                <a:cubicBezTo>
                  <a:pt x="266700" y="1889125"/>
                  <a:pt x="277910" y="1889203"/>
                  <a:pt x="285750" y="1895475"/>
                </a:cubicBezTo>
                <a:cubicBezTo>
                  <a:pt x="294689" y="1902626"/>
                  <a:pt x="296705" y="1915955"/>
                  <a:pt x="304800" y="1924050"/>
                </a:cubicBezTo>
                <a:cubicBezTo>
                  <a:pt x="312895" y="1932145"/>
                  <a:pt x="323850" y="1936750"/>
                  <a:pt x="333375" y="1943100"/>
                </a:cubicBezTo>
                <a:cubicBezTo>
                  <a:pt x="411328" y="2060029"/>
                  <a:pt x="345141" y="1949827"/>
                  <a:pt x="361950" y="2286000"/>
                </a:cubicBezTo>
                <a:cubicBezTo>
                  <a:pt x="363071" y="2308423"/>
                  <a:pt x="368508" y="2330421"/>
                  <a:pt x="371475" y="2352675"/>
                </a:cubicBezTo>
                <a:cubicBezTo>
                  <a:pt x="383567" y="2443367"/>
                  <a:pt x="357658" y="2417204"/>
                  <a:pt x="419100" y="2447925"/>
                </a:cubicBezTo>
                <a:cubicBezTo>
                  <a:pt x="495300" y="2444750"/>
                  <a:pt x="571603" y="2443473"/>
                  <a:pt x="647700" y="2438400"/>
                </a:cubicBezTo>
                <a:cubicBezTo>
                  <a:pt x="666970" y="2437115"/>
                  <a:pt x="685599" y="2430415"/>
                  <a:pt x="704850" y="2428875"/>
                </a:cubicBezTo>
                <a:cubicBezTo>
                  <a:pt x="765066" y="2424058"/>
                  <a:pt x="825500" y="2422525"/>
                  <a:pt x="885825" y="2419350"/>
                </a:cubicBezTo>
                <a:lnTo>
                  <a:pt x="1085850" y="2428875"/>
                </a:lnTo>
                <a:lnTo>
                  <a:pt x="1543050" y="2438400"/>
                </a:lnTo>
                <a:cubicBezTo>
                  <a:pt x="1559228" y="2439010"/>
                  <a:pt x="1574747" y="2445029"/>
                  <a:pt x="1590675" y="2447925"/>
                </a:cubicBezTo>
                <a:cubicBezTo>
                  <a:pt x="1611977" y="2451798"/>
                  <a:pt x="1662140" y="2458056"/>
                  <a:pt x="1685925" y="2466975"/>
                </a:cubicBezTo>
                <a:cubicBezTo>
                  <a:pt x="1699220" y="2471961"/>
                  <a:pt x="1710842" y="2480752"/>
                  <a:pt x="1724025" y="2486025"/>
                </a:cubicBezTo>
                <a:cubicBezTo>
                  <a:pt x="1739555" y="2492237"/>
                  <a:pt x="1835017" y="2522750"/>
                  <a:pt x="1847850" y="2524125"/>
                </a:cubicBezTo>
                <a:cubicBezTo>
                  <a:pt x="1914221" y="2531236"/>
                  <a:pt x="1981200" y="2530475"/>
                  <a:pt x="2047875" y="2533650"/>
                </a:cubicBezTo>
                <a:cubicBezTo>
                  <a:pt x="2265623" y="2588087"/>
                  <a:pt x="2103088" y="2550947"/>
                  <a:pt x="2647950" y="2533650"/>
                </a:cubicBezTo>
                <a:cubicBezTo>
                  <a:pt x="2661034" y="2533235"/>
                  <a:pt x="2673271" y="2526965"/>
                  <a:pt x="2686050" y="2524125"/>
                </a:cubicBezTo>
                <a:cubicBezTo>
                  <a:pt x="2701854" y="2520613"/>
                  <a:pt x="2717800" y="2517775"/>
                  <a:pt x="2733675" y="2514600"/>
                </a:cubicBezTo>
                <a:cubicBezTo>
                  <a:pt x="2743200" y="2505075"/>
                  <a:pt x="2754778" y="2497233"/>
                  <a:pt x="2762250" y="2486025"/>
                </a:cubicBezTo>
                <a:cubicBezTo>
                  <a:pt x="2767819" y="2477671"/>
                  <a:pt x="2770355" y="2467389"/>
                  <a:pt x="2771775" y="2457450"/>
                </a:cubicBezTo>
                <a:cubicBezTo>
                  <a:pt x="2776735" y="2422733"/>
                  <a:pt x="2776665" y="2387436"/>
                  <a:pt x="2781300" y="2352675"/>
                </a:cubicBezTo>
                <a:cubicBezTo>
                  <a:pt x="2783030" y="2339699"/>
                  <a:pt x="2784330" y="2325941"/>
                  <a:pt x="2790825" y="2314575"/>
                </a:cubicBezTo>
                <a:cubicBezTo>
                  <a:pt x="2807312" y="2285722"/>
                  <a:pt x="2837582" y="2276009"/>
                  <a:pt x="2867025" y="2266950"/>
                </a:cubicBezTo>
                <a:cubicBezTo>
                  <a:pt x="2989867" y="2229152"/>
                  <a:pt x="3022773" y="2244840"/>
                  <a:pt x="3190875" y="2238375"/>
                </a:cubicBezTo>
                <a:cubicBezTo>
                  <a:pt x="3443533" y="2069936"/>
                  <a:pt x="3248334" y="2223168"/>
                  <a:pt x="3238500" y="1495425"/>
                </a:cubicBezTo>
                <a:cubicBezTo>
                  <a:pt x="3263900" y="1479550"/>
                  <a:pt x="3289778" y="1464415"/>
                  <a:pt x="3314700" y="1447800"/>
                </a:cubicBezTo>
                <a:cubicBezTo>
                  <a:pt x="3324225" y="1441450"/>
                  <a:pt x="3332753" y="1433259"/>
                  <a:pt x="3343275" y="1428750"/>
                </a:cubicBezTo>
                <a:cubicBezTo>
                  <a:pt x="3355307" y="1423593"/>
                  <a:pt x="3369118" y="1423822"/>
                  <a:pt x="3381375" y="1419225"/>
                </a:cubicBezTo>
                <a:cubicBezTo>
                  <a:pt x="3394670" y="1414239"/>
                  <a:pt x="3405776" y="1403911"/>
                  <a:pt x="3419475" y="1400175"/>
                </a:cubicBezTo>
                <a:cubicBezTo>
                  <a:pt x="3441135" y="1394268"/>
                  <a:pt x="3463709" y="1391310"/>
                  <a:pt x="3486150" y="1390650"/>
                </a:cubicBezTo>
                <a:cubicBezTo>
                  <a:pt x="3679767" y="1384955"/>
                  <a:pt x="3873500" y="1384300"/>
                  <a:pt x="4067175" y="1381125"/>
                </a:cubicBezTo>
                <a:cubicBezTo>
                  <a:pt x="4092809" y="1374716"/>
                  <a:pt x="4122028" y="1370339"/>
                  <a:pt x="4143375" y="1352550"/>
                </a:cubicBezTo>
                <a:cubicBezTo>
                  <a:pt x="4152169" y="1345221"/>
                  <a:pt x="4154330" y="1332070"/>
                  <a:pt x="4162425" y="1323975"/>
                </a:cubicBezTo>
                <a:cubicBezTo>
                  <a:pt x="4170520" y="1315880"/>
                  <a:pt x="4181475" y="1311275"/>
                  <a:pt x="4191000" y="1304925"/>
                </a:cubicBezTo>
                <a:cubicBezTo>
                  <a:pt x="4209216" y="1250276"/>
                  <a:pt x="4187480" y="1301287"/>
                  <a:pt x="4229100" y="1247775"/>
                </a:cubicBezTo>
                <a:cubicBezTo>
                  <a:pt x="4243156" y="1229703"/>
                  <a:pt x="4254500" y="1209675"/>
                  <a:pt x="4267200" y="1190625"/>
                </a:cubicBezTo>
                <a:cubicBezTo>
                  <a:pt x="4273550" y="1181100"/>
                  <a:pt x="4282630" y="1172910"/>
                  <a:pt x="4286250" y="1162050"/>
                </a:cubicBezTo>
                <a:lnTo>
                  <a:pt x="4305300" y="1104900"/>
                </a:lnTo>
                <a:lnTo>
                  <a:pt x="4314825" y="1076325"/>
                </a:lnTo>
                <a:cubicBezTo>
                  <a:pt x="4318000" y="917575"/>
                  <a:pt x="4324350" y="758857"/>
                  <a:pt x="4324350" y="600075"/>
                </a:cubicBezTo>
                <a:cubicBezTo>
                  <a:pt x="4324350" y="488905"/>
                  <a:pt x="4320668" y="377717"/>
                  <a:pt x="4314825" y="266700"/>
                </a:cubicBezTo>
                <a:cubicBezTo>
                  <a:pt x="4313417" y="239942"/>
                  <a:pt x="4297487" y="232025"/>
                  <a:pt x="4286250" y="209550"/>
                </a:cubicBezTo>
                <a:cubicBezTo>
                  <a:pt x="4270193" y="177437"/>
                  <a:pt x="4284102" y="175909"/>
                  <a:pt x="4257675" y="142875"/>
                </a:cubicBezTo>
                <a:cubicBezTo>
                  <a:pt x="4241681" y="122882"/>
                  <a:pt x="4174207" y="55333"/>
                  <a:pt x="4143375" y="47625"/>
                </a:cubicBezTo>
                <a:cubicBezTo>
                  <a:pt x="4130675" y="44450"/>
                  <a:pt x="4117862" y="41696"/>
                  <a:pt x="4105275" y="38100"/>
                </a:cubicBezTo>
                <a:cubicBezTo>
                  <a:pt x="4049588" y="22189"/>
                  <a:pt x="4105598" y="33938"/>
                  <a:pt x="4038600" y="19050"/>
                </a:cubicBezTo>
                <a:cubicBezTo>
                  <a:pt x="3969636" y="3725"/>
                  <a:pt x="4013462" y="17021"/>
                  <a:pt x="3962400" y="0"/>
                </a:cubicBezTo>
                <a:lnTo>
                  <a:pt x="3619500" y="9525"/>
                </a:lnTo>
                <a:cubicBezTo>
                  <a:pt x="3600209" y="10444"/>
                  <a:pt x="3581438" y="16113"/>
                  <a:pt x="3562350" y="19050"/>
                </a:cubicBezTo>
                <a:cubicBezTo>
                  <a:pt x="3540160" y="22464"/>
                  <a:pt x="3518096" y="27415"/>
                  <a:pt x="3495675" y="28575"/>
                </a:cubicBezTo>
                <a:cubicBezTo>
                  <a:pt x="3333842" y="36946"/>
                  <a:pt x="3009900" y="47625"/>
                  <a:pt x="3009900" y="47625"/>
                </a:cubicBezTo>
                <a:cubicBezTo>
                  <a:pt x="3000375" y="50800"/>
                  <a:pt x="2990102" y="52274"/>
                  <a:pt x="2981325" y="57150"/>
                </a:cubicBezTo>
                <a:cubicBezTo>
                  <a:pt x="2961311" y="68269"/>
                  <a:pt x="2924175" y="95250"/>
                  <a:pt x="2924175" y="95250"/>
                </a:cubicBezTo>
                <a:cubicBezTo>
                  <a:pt x="2905043" y="123948"/>
                  <a:pt x="2900577" y="128088"/>
                  <a:pt x="2886075" y="161925"/>
                </a:cubicBezTo>
                <a:cubicBezTo>
                  <a:pt x="2877876" y="181056"/>
                  <a:pt x="2871858" y="209266"/>
                  <a:pt x="2867025" y="228600"/>
                </a:cubicBezTo>
                <a:cubicBezTo>
                  <a:pt x="2870200" y="301625"/>
                  <a:pt x="2870944" y="374796"/>
                  <a:pt x="2876550" y="447675"/>
                </a:cubicBezTo>
                <a:cubicBezTo>
                  <a:pt x="2877320" y="457686"/>
                  <a:pt x="2881199" y="467473"/>
                  <a:pt x="2886075" y="476250"/>
                </a:cubicBezTo>
                <a:cubicBezTo>
                  <a:pt x="2897194" y="496264"/>
                  <a:pt x="2924175" y="510505"/>
                  <a:pt x="2924175" y="533400"/>
                </a:cubicBezTo>
                <a:lnTo>
                  <a:pt x="2924175" y="542925"/>
                </a:lnTo>
                <a:close/>
              </a:path>
            </a:pathLst>
          </a:custGeom>
          <a:solidFill>
            <a:srgbClr val="FFFFFF"/>
          </a:solidFill>
          <a:ln w="28575" cap="flat" cmpd="sng">
            <a:solidFill>
              <a:srgbClr val="000000"/>
            </a:solidFill>
            <a:prstDash val="dot"/>
            <a:round/>
            <a:headEnd type="none" w="sm" len="sm"/>
            <a:tailEnd type="none" w="sm" len="sm"/>
          </a:ln>
        </p:spPr>
        <p:txBody>
          <a:bodyPr spcFirstLastPara="1" wrap="square" lIns="0" tIns="0" rIns="0" bIns="0" anchor="t" anchorCtr="0">
            <a:noAutofit/>
          </a:bodyPr>
          <a:lstStyle/>
          <a:p>
            <a:pPr marL="190500" marR="0" lvl="0" indent="-190500" algn="l" rtl="0">
              <a:lnSpc>
                <a:spcPct val="90000"/>
              </a:lnSpc>
              <a:spcBef>
                <a:spcPts val="0"/>
              </a:spcBef>
              <a:spcAft>
                <a:spcPts val="0"/>
              </a:spcAft>
              <a:buClr>
                <a:schemeClr val="dk1"/>
              </a:buClr>
              <a:buSzPts val="1600"/>
              <a:buFont typeface="Calibri"/>
              <a:buNone/>
            </a:pPr>
            <a:endParaRPr sz="1600" b="0" i="0" u="none" strike="noStrike" cap="none">
              <a:solidFill>
                <a:schemeClr val="dk1"/>
              </a:solidFill>
              <a:latin typeface="Verdana"/>
              <a:ea typeface="Verdana"/>
              <a:cs typeface="Verdana"/>
              <a:sym typeface="Verdana"/>
            </a:endParaRPr>
          </a:p>
        </p:txBody>
      </p:sp>
      <p:sp>
        <p:nvSpPr>
          <p:cNvPr id="2124" name="Google Shape;2124;p87"/>
          <p:cNvSpPr txBox="1">
            <a:spLocks noGrp="1"/>
          </p:cNvSpPr>
          <p:nvPr>
            <p:ph type="title"/>
          </p:nvPr>
        </p:nvSpPr>
        <p:spPr>
          <a:xfrm>
            <a:off x="307722" y="116898"/>
            <a:ext cx="11750927" cy="4247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DDD Provides a Means to Partition Business Logic According In The Model and the Code</a:t>
            </a:r>
            <a:endParaRPr/>
          </a:p>
        </p:txBody>
      </p:sp>
      <p:sp>
        <p:nvSpPr>
          <p:cNvPr id="2125" name="Google Shape;2125;p87"/>
          <p:cNvSpPr/>
          <p:nvPr/>
        </p:nvSpPr>
        <p:spPr>
          <a:xfrm>
            <a:off x="9788482" y="2310074"/>
            <a:ext cx="1731524"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Patient</a:t>
            </a:r>
            <a:endParaRPr sz="1400" b="0" i="0" u="none" strike="noStrike" cap="none">
              <a:solidFill>
                <a:srgbClr val="000000"/>
              </a:solidFill>
              <a:latin typeface="Arial"/>
              <a:ea typeface="Arial"/>
              <a:cs typeface="Arial"/>
              <a:sym typeface="Arial"/>
            </a:endParaRPr>
          </a:p>
        </p:txBody>
      </p:sp>
      <p:sp>
        <p:nvSpPr>
          <p:cNvPr id="2126" name="Google Shape;2126;p87"/>
          <p:cNvSpPr/>
          <p:nvPr/>
        </p:nvSpPr>
        <p:spPr>
          <a:xfrm>
            <a:off x="9304035" y="4421413"/>
            <a:ext cx="1532478"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Pick Up Method</a:t>
            </a:r>
            <a:endParaRPr sz="1400" b="0" i="0" u="none" strike="noStrike" cap="none">
              <a:solidFill>
                <a:srgbClr val="000000"/>
              </a:solidFill>
              <a:latin typeface="Arial"/>
              <a:ea typeface="Arial"/>
              <a:cs typeface="Arial"/>
              <a:sym typeface="Arial"/>
            </a:endParaRPr>
          </a:p>
        </p:txBody>
      </p:sp>
      <p:sp>
        <p:nvSpPr>
          <p:cNvPr id="2127" name="Google Shape;2127;p87"/>
          <p:cNvSpPr/>
          <p:nvPr/>
        </p:nvSpPr>
        <p:spPr>
          <a:xfrm>
            <a:off x="10170132" y="5012975"/>
            <a:ext cx="1532478"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Address</a:t>
            </a:r>
            <a:endParaRPr sz="1400" b="0" i="0" u="none" strike="noStrike" cap="none">
              <a:solidFill>
                <a:srgbClr val="000000"/>
              </a:solidFill>
              <a:latin typeface="Arial"/>
              <a:ea typeface="Arial"/>
              <a:cs typeface="Arial"/>
              <a:sym typeface="Arial"/>
            </a:endParaRPr>
          </a:p>
        </p:txBody>
      </p:sp>
      <p:cxnSp>
        <p:nvCxnSpPr>
          <p:cNvPr id="2128" name="Google Shape;2128;p87"/>
          <p:cNvCxnSpPr/>
          <p:nvPr/>
        </p:nvCxnSpPr>
        <p:spPr>
          <a:xfrm>
            <a:off x="11286474" y="2780879"/>
            <a:ext cx="0" cy="2232096"/>
          </a:xfrm>
          <a:prstGeom prst="straightConnector1">
            <a:avLst/>
          </a:prstGeom>
          <a:noFill/>
          <a:ln w="19050" cap="flat" cmpd="sng">
            <a:solidFill>
              <a:srgbClr val="000000"/>
            </a:solidFill>
            <a:prstDash val="solid"/>
            <a:miter lim="800000"/>
            <a:headEnd type="none" w="sm" len="sm"/>
            <a:tailEnd type="stealth" w="med" len="med"/>
          </a:ln>
        </p:spPr>
      </p:cxnSp>
      <p:sp>
        <p:nvSpPr>
          <p:cNvPr id="2129" name="Google Shape;2129;p87"/>
          <p:cNvSpPr txBox="1"/>
          <p:nvPr/>
        </p:nvSpPr>
        <p:spPr>
          <a:xfrm>
            <a:off x="439077" y="797071"/>
            <a:ext cx="6757301" cy="569387"/>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Entities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Have an identity that remains the same regardless of changes to specific data. Are the primary domain concepts we care about</a:t>
            </a:r>
            <a:endParaRPr sz="600" b="0" i="0" u="none" strike="noStrike" cap="none">
              <a:solidFill>
                <a:srgbClr val="191919"/>
              </a:solidFill>
              <a:latin typeface="Calibri"/>
              <a:ea typeface="Calibri"/>
              <a:cs typeface="Calibri"/>
              <a:sym typeface="Calibri"/>
            </a:endParaRPr>
          </a:p>
          <a:p>
            <a:pPr marL="0" marR="0" lvl="0" indent="0" algn="l" rtl="0">
              <a:lnSpc>
                <a:spcPct val="9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We identify a Unique Patient In The System by their PHIN, and through a unique combination of Address, Name, and Phone</a:t>
            </a:r>
            <a:endParaRPr sz="1400" b="0" i="0" u="none" strike="noStrike" cap="none">
              <a:solidFill>
                <a:srgbClr val="000000"/>
              </a:solidFill>
              <a:latin typeface="Arial"/>
              <a:ea typeface="Arial"/>
              <a:cs typeface="Arial"/>
              <a:sym typeface="Arial"/>
            </a:endParaRPr>
          </a:p>
        </p:txBody>
      </p:sp>
      <p:sp>
        <p:nvSpPr>
          <p:cNvPr id="2130" name="Google Shape;2130;p87"/>
          <p:cNvSpPr txBox="1"/>
          <p:nvPr/>
        </p:nvSpPr>
        <p:spPr>
          <a:xfrm>
            <a:off x="451697" y="1436226"/>
            <a:ext cx="6744682" cy="584775"/>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Value Objects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Are attributes, they do not have any inherent identity, and shared by many different Entities, considered </a:t>
            </a:r>
            <a:r>
              <a:rPr lang="en-US" sz="1000" b="0" i="1" u="none" strike="noStrike" cap="none">
                <a:solidFill>
                  <a:srgbClr val="191919"/>
                </a:solidFill>
                <a:latin typeface="Calibri"/>
                <a:ea typeface="Calibri"/>
                <a:cs typeface="Calibri"/>
                <a:sym typeface="Calibri"/>
              </a:rPr>
              <a:t>Read Only</a:t>
            </a:r>
            <a:endParaRPr sz="800" b="0" i="0" u="none" strike="noStrike" cap="none">
              <a:solidFill>
                <a:srgbClr val="191919"/>
              </a:solidFill>
              <a:latin typeface="Calibri"/>
              <a:ea typeface="Calibri"/>
              <a:cs typeface="Calibri"/>
              <a:sym typeface="Calibri"/>
            </a:endParaRPr>
          </a:p>
          <a:p>
            <a:pPr marL="0" marR="0" lvl="0" indent="0" algn="l" rtl="0">
              <a:lnSpc>
                <a:spcPct val="10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The parts of the system can we assume are immutable include Pick Up Methods and Addresses…</a:t>
            </a:r>
            <a:endParaRPr sz="1400" b="0" i="0" u="none" strike="noStrike" cap="none">
              <a:solidFill>
                <a:srgbClr val="000000"/>
              </a:solidFill>
              <a:latin typeface="Arial"/>
              <a:ea typeface="Arial"/>
              <a:cs typeface="Arial"/>
              <a:sym typeface="Arial"/>
            </a:endParaRPr>
          </a:p>
        </p:txBody>
      </p:sp>
      <p:cxnSp>
        <p:nvCxnSpPr>
          <p:cNvPr id="2131" name="Google Shape;2131;p87"/>
          <p:cNvCxnSpPr>
            <a:endCxn id="2126" idx="3"/>
          </p:cNvCxnSpPr>
          <p:nvPr/>
        </p:nvCxnSpPr>
        <p:spPr>
          <a:xfrm rot="5400000">
            <a:off x="9999813" y="3623154"/>
            <a:ext cx="1873200" cy="199800"/>
          </a:xfrm>
          <a:prstGeom prst="bentConnector2">
            <a:avLst/>
          </a:prstGeom>
          <a:noFill/>
          <a:ln w="19050" cap="flat" cmpd="sng">
            <a:solidFill>
              <a:srgbClr val="000000"/>
            </a:solidFill>
            <a:prstDash val="solid"/>
            <a:miter lim="800000"/>
            <a:headEnd type="none" w="sm" len="sm"/>
            <a:tailEnd type="stealth" w="med" len="med"/>
          </a:ln>
        </p:spPr>
      </p:cxnSp>
      <p:sp>
        <p:nvSpPr>
          <p:cNvPr id="2132" name="Google Shape;2132;p87"/>
          <p:cNvSpPr/>
          <p:nvPr/>
        </p:nvSpPr>
        <p:spPr>
          <a:xfrm>
            <a:off x="7771830" y="2891557"/>
            <a:ext cx="2161770"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Clinical Information</a:t>
            </a:r>
            <a:endParaRPr sz="1400" b="0" i="0" u="none" strike="noStrike" cap="none">
              <a:solidFill>
                <a:srgbClr val="000000"/>
              </a:solidFill>
              <a:latin typeface="Arial"/>
              <a:ea typeface="Arial"/>
              <a:cs typeface="Arial"/>
              <a:sym typeface="Arial"/>
            </a:endParaRPr>
          </a:p>
        </p:txBody>
      </p:sp>
      <p:cxnSp>
        <p:nvCxnSpPr>
          <p:cNvPr id="2133" name="Google Shape;2133;p87"/>
          <p:cNvCxnSpPr>
            <a:stCxn id="2125" idx="1"/>
            <a:endCxn id="2132" idx="0"/>
          </p:cNvCxnSpPr>
          <p:nvPr/>
        </p:nvCxnSpPr>
        <p:spPr>
          <a:xfrm flipH="1">
            <a:off x="8852782" y="2548316"/>
            <a:ext cx="935700" cy="343200"/>
          </a:xfrm>
          <a:prstGeom prst="bentConnector2">
            <a:avLst/>
          </a:prstGeom>
          <a:noFill/>
          <a:ln w="19050" cap="flat" cmpd="sng">
            <a:solidFill>
              <a:srgbClr val="000000"/>
            </a:solidFill>
            <a:prstDash val="solid"/>
            <a:miter lim="800000"/>
            <a:headEnd type="none" w="sm" len="sm"/>
            <a:tailEnd type="stealth" w="med" len="med"/>
          </a:ln>
        </p:spPr>
      </p:cxnSp>
      <p:sp>
        <p:nvSpPr>
          <p:cNvPr id="2134" name="Google Shape;2134;p87"/>
          <p:cNvSpPr/>
          <p:nvPr/>
        </p:nvSpPr>
        <p:spPr>
          <a:xfrm>
            <a:off x="8119933" y="3511814"/>
            <a:ext cx="2161770"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Insurance</a:t>
            </a:r>
            <a:endParaRPr sz="1400" b="0" i="0" u="none" strike="noStrike" cap="none">
              <a:solidFill>
                <a:srgbClr val="000000"/>
              </a:solidFill>
              <a:latin typeface="Arial"/>
              <a:ea typeface="Arial"/>
              <a:cs typeface="Arial"/>
              <a:sym typeface="Arial"/>
            </a:endParaRPr>
          </a:p>
        </p:txBody>
      </p:sp>
      <p:cxnSp>
        <p:nvCxnSpPr>
          <p:cNvPr id="2135" name="Google Shape;2135;p87"/>
          <p:cNvCxnSpPr>
            <a:stCxn id="2125" idx="2"/>
            <a:endCxn id="2134" idx="3"/>
          </p:cNvCxnSpPr>
          <p:nvPr/>
        </p:nvCxnSpPr>
        <p:spPr>
          <a:xfrm rot="5400000">
            <a:off x="9986144" y="3082057"/>
            <a:ext cx="963600" cy="372600"/>
          </a:xfrm>
          <a:prstGeom prst="bentConnector2">
            <a:avLst/>
          </a:prstGeom>
          <a:noFill/>
          <a:ln w="19050" cap="flat" cmpd="sng">
            <a:solidFill>
              <a:srgbClr val="000000"/>
            </a:solidFill>
            <a:prstDash val="solid"/>
            <a:miter lim="800000"/>
            <a:headEnd type="none" w="sm" len="sm"/>
            <a:tailEnd type="stealth" w="med" len="med"/>
          </a:ln>
        </p:spPr>
      </p:cxnSp>
      <p:sp>
        <p:nvSpPr>
          <p:cNvPr id="2136" name="Google Shape;2136;p87"/>
          <p:cNvSpPr txBox="1"/>
          <p:nvPr/>
        </p:nvSpPr>
        <p:spPr>
          <a:xfrm>
            <a:off x="460709" y="2091539"/>
            <a:ext cx="6735669" cy="723275"/>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Aggregates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A grouping of closely associated objects that should be treated as a single unit for the purpose of data access and changes, defined in terms of roots that are directly accessible, and boundaries</a:t>
            </a:r>
            <a:endParaRPr sz="500" b="0" i="1" u="none" strike="noStrike" cap="none">
              <a:solidFill>
                <a:srgbClr val="191919"/>
              </a:solidFill>
              <a:latin typeface="Calibri"/>
              <a:ea typeface="Calibri"/>
              <a:cs typeface="Calibri"/>
              <a:sym typeface="Calibri"/>
            </a:endParaRPr>
          </a:p>
          <a:p>
            <a:pPr marL="0" marR="0" lvl="0" indent="0" algn="l" rtl="0">
              <a:lnSpc>
                <a:spcPct val="10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We access all Patient Information directly through the Patient</a:t>
            </a:r>
            <a:endParaRPr sz="1400" b="0" i="0" u="none" strike="noStrike" cap="none">
              <a:solidFill>
                <a:srgbClr val="000000"/>
              </a:solidFill>
              <a:latin typeface="Arial"/>
              <a:ea typeface="Arial"/>
              <a:cs typeface="Arial"/>
              <a:sym typeface="Arial"/>
            </a:endParaRPr>
          </a:p>
        </p:txBody>
      </p:sp>
      <p:sp>
        <p:nvSpPr>
          <p:cNvPr id="2137" name="Google Shape;2137;p87"/>
          <p:cNvSpPr txBox="1"/>
          <p:nvPr/>
        </p:nvSpPr>
        <p:spPr>
          <a:xfrm>
            <a:off x="446055" y="2897018"/>
            <a:ext cx="6750324" cy="723275"/>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Services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Gatekeeper to accessing business logic for a particular domain, services control/encapsulate business rules, business logic and business validation for a particular domain</a:t>
            </a:r>
            <a:endParaRPr sz="800" b="0" i="1" u="none" strike="noStrike" cap="none">
              <a:solidFill>
                <a:srgbClr val="191919"/>
              </a:solidFill>
              <a:latin typeface="Calibri"/>
              <a:ea typeface="Calibri"/>
              <a:cs typeface="Calibri"/>
              <a:sym typeface="Calibri"/>
            </a:endParaRPr>
          </a:p>
          <a:p>
            <a:pPr marL="0" marR="0" lvl="0" indent="0" algn="l" rtl="0">
              <a:lnSpc>
                <a:spcPct val="10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The public operations for Patient that we want to expose to the rest of the system include Search, Merge, …</a:t>
            </a:r>
            <a:endParaRPr sz="1400" b="0" i="0" u="none" strike="noStrike" cap="none">
              <a:solidFill>
                <a:srgbClr val="000000"/>
              </a:solidFill>
              <a:latin typeface="Arial"/>
              <a:ea typeface="Arial"/>
              <a:cs typeface="Arial"/>
              <a:sym typeface="Arial"/>
            </a:endParaRPr>
          </a:p>
        </p:txBody>
      </p:sp>
      <p:sp>
        <p:nvSpPr>
          <p:cNvPr id="2138" name="Google Shape;2138;p87"/>
          <p:cNvSpPr/>
          <p:nvPr/>
        </p:nvSpPr>
        <p:spPr>
          <a:xfrm>
            <a:off x="7279828" y="974103"/>
            <a:ext cx="1731524"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Patient Service</a:t>
            </a:r>
            <a:endParaRPr sz="1400" b="0" i="0" u="none" strike="noStrike" cap="none">
              <a:solidFill>
                <a:srgbClr val="000000"/>
              </a:solidFill>
              <a:latin typeface="Arial"/>
              <a:ea typeface="Arial"/>
              <a:cs typeface="Arial"/>
              <a:sym typeface="Arial"/>
            </a:endParaRPr>
          </a:p>
        </p:txBody>
      </p:sp>
      <p:sp>
        <p:nvSpPr>
          <p:cNvPr id="2139" name="Google Shape;2139;p87"/>
          <p:cNvSpPr txBox="1"/>
          <p:nvPr/>
        </p:nvSpPr>
        <p:spPr>
          <a:xfrm>
            <a:off x="446054" y="4496310"/>
            <a:ext cx="6728727" cy="723275"/>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Repository</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Represents the persistence layer required to search/access/ modify domain objects, Repositories are a simple and business specific interface for all operations on stored data</a:t>
            </a:r>
            <a:endParaRPr sz="800" b="0" i="1" u="none" strike="noStrike" cap="none">
              <a:solidFill>
                <a:srgbClr val="191919"/>
              </a:solidFill>
              <a:latin typeface="Calibri"/>
              <a:ea typeface="Calibri"/>
              <a:cs typeface="Calibri"/>
              <a:sym typeface="Calibri"/>
            </a:endParaRPr>
          </a:p>
          <a:p>
            <a:pPr marL="0" marR="0" lvl="0" indent="0" algn="l" rtl="0">
              <a:lnSpc>
                <a:spcPct val="10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We can search for Patients by any combination of PHIN, Fname, Lname, Address, …</a:t>
            </a:r>
            <a:endParaRPr sz="1400" b="0" i="0" u="none" strike="noStrike" cap="none">
              <a:solidFill>
                <a:srgbClr val="000000"/>
              </a:solidFill>
              <a:latin typeface="Arial"/>
              <a:ea typeface="Arial"/>
              <a:cs typeface="Arial"/>
              <a:sym typeface="Arial"/>
            </a:endParaRPr>
          </a:p>
        </p:txBody>
      </p:sp>
      <p:sp>
        <p:nvSpPr>
          <p:cNvPr id="2140" name="Google Shape;2140;p87"/>
          <p:cNvSpPr/>
          <p:nvPr/>
        </p:nvSpPr>
        <p:spPr>
          <a:xfrm>
            <a:off x="7388253" y="4171294"/>
            <a:ext cx="1628775" cy="1079922"/>
          </a:xfrm>
          <a:prstGeom prst="flowChartMagneticDisk">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000000"/>
              </a:buClr>
              <a:buSzPts val="1600"/>
              <a:buFont typeface="Arial"/>
              <a:buNone/>
            </a:pPr>
            <a:r>
              <a:rPr lang="en-US" sz="1600" b="0" i="0" u="none" strike="noStrike" cap="none">
                <a:solidFill>
                  <a:srgbClr val="191919"/>
                </a:solidFill>
                <a:latin typeface="Verdana"/>
                <a:ea typeface="Verdana"/>
                <a:cs typeface="Verdana"/>
                <a:sym typeface="Verdana"/>
              </a:rPr>
              <a:t>Patients</a:t>
            </a:r>
            <a:endParaRPr sz="1400" b="0" i="0" u="none" strike="noStrike" cap="none">
              <a:solidFill>
                <a:srgbClr val="000000"/>
              </a:solidFill>
              <a:latin typeface="Arial"/>
              <a:ea typeface="Arial"/>
              <a:cs typeface="Arial"/>
              <a:sym typeface="Arial"/>
            </a:endParaRPr>
          </a:p>
        </p:txBody>
      </p:sp>
      <p:sp>
        <p:nvSpPr>
          <p:cNvPr id="2141" name="Google Shape;2141;p87"/>
          <p:cNvSpPr txBox="1"/>
          <p:nvPr/>
        </p:nvSpPr>
        <p:spPr>
          <a:xfrm>
            <a:off x="456853" y="3697818"/>
            <a:ext cx="6728728" cy="707886"/>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Events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The Conditions and state changes that happen within the Payments Domain that are made available for the rest of the system to consume. Most integrations across Contexts should occur asynchronously through Events</a:t>
            </a:r>
            <a:endParaRPr sz="1000" b="0" i="1" u="none" strike="noStrike" cap="none">
              <a:solidFill>
                <a:srgbClr val="191919"/>
              </a:solidFill>
              <a:latin typeface="Calibri"/>
              <a:ea typeface="Calibri"/>
              <a:cs typeface="Calibri"/>
              <a:sym typeface="Calibri"/>
            </a:endParaRPr>
          </a:p>
          <a:p>
            <a:pPr marL="0" marR="0" lvl="0" indent="0" algn="l" rtl="0">
              <a:lnSpc>
                <a:spcPct val="90000"/>
              </a:lnSpc>
              <a:spcBef>
                <a:spcPts val="10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Events are raised whenever Patients change their Address, Insurance, Pickup Method… </a:t>
            </a:r>
            <a:endParaRPr sz="800" b="0" i="1" u="none" strike="noStrike" cap="none">
              <a:solidFill>
                <a:srgbClr val="191919"/>
              </a:solidFill>
              <a:latin typeface="Calibri"/>
              <a:ea typeface="Calibri"/>
              <a:cs typeface="Calibri"/>
              <a:sym typeface="Calibri"/>
            </a:endParaRPr>
          </a:p>
        </p:txBody>
      </p:sp>
      <p:sp>
        <p:nvSpPr>
          <p:cNvPr id="2142" name="Google Shape;2142;p87"/>
          <p:cNvSpPr/>
          <p:nvPr/>
        </p:nvSpPr>
        <p:spPr>
          <a:xfrm>
            <a:off x="10706297" y="1044440"/>
            <a:ext cx="1289378"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Patient Created</a:t>
            </a:r>
            <a:endParaRPr sz="1400" b="0" i="0" u="none" strike="noStrike" cap="none">
              <a:solidFill>
                <a:srgbClr val="000000"/>
              </a:solidFill>
              <a:latin typeface="Arial"/>
              <a:ea typeface="Arial"/>
              <a:cs typeface="Arial"/>
              <a:sym typeface="Arial"/>
            </a:endParaRPr>
          </a:p>
        </p:txBody>
      </p:sp>
      <p:sp>
        <p:nvSpPr>
          <p:cNvPr id="2143" name="Google Shape;2143;p87"/>
          <p:cNvSpPr/>
          <p:nvPr/>
        </p:nvSpPr>
        <p:spPr>
          <a:xfrm>
            <a:off x="10413232" y="830301"/>
            <a:ext cx="1289378" cy="476483"/>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190500" marR="0" lvl="0" indent="-190500" algn="ctr" rtl="0">
              <a:lnSpc>
                <a:spcPct val="90000"/>
              </a:lnSpc>
              <a:spcBef>
                <a:spcPts val="0"/>
              </a:spcBef>
              <a:spcAft>
                <a:spcPts val="0"/>
              </a:spcAft>
              <a:buClr>
                <a:srgbClr val="191919"/>
              </a:buClr>
              <a:buSzPts val="1600"/>
              <a:buFont typeface="Verdana"/>
              <a:buNone/>
            </a:pPr>
            <a:r>
              <a:rPr lang="en-US" sz="1600" b="0" i="0" u="none" strike="noStrike" cap="none">
                <a:solidFill>
                  <a:srgbClr val="191919"/>
                </a:solidFill>
                <a:latin typeface="Verdana"/>
                <a:ea typeface="Verdana"/>
                <a:cs typeface="Verdana"/>
                <a:sym typeface="Verdana"/>
              </a:rPr>
              <a:t>Patient Merged</a:t>
            </a:r>
            <a:endParaRPr sz="1400" b="0" i="0" u="none" strike="noStrike" cap="none">
              <a:solidFill>
                <a:srgbClr val="000000"/>
              </a:solidFill>
              <a:latin typeface="Arial"/>
              <a:ea typeface="Arial"/>
              <a:cs typeface="Arial"/>
              <a:sym typeface="Arial"/>
            </a:endParaRPr>
          </a:p>
        </p:txBody>
      </p:sp>
      <p:sp>
        <p:nvSpPr>
          <p:cNvPr id="2144" name="Google Shape;2144;p87"/>
          <p:cNvSpPr txBox="1"/>
          <p:nvPr/>
        </p:nvSpPr>
        <p:spPr>
          <a:xfrm>
            <a:off x="467652" y="5334503"/>
            <a:ext cx="6728727" cy="746358"/>
          </a:xfrm>
          <a:prstGeom prst="rect">
            <a:avLst/>
          </a:prstGeom>
          <a:solidFill>
            <a:srgbClr val="F8F8F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191919"/>
                </a:solidFill>
                <a:latin typeface="Calibri"/>
                <a:ea typeface="Calibri"/>
                <a:cs typeface="Calibri"/>
                <a:sym typeface="Calibri"/>
              </a:rPr>
              <a:t>Bounded Context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191919"/>
                </a:solidFill>
                <a:latin typeface="Calibri"/>
                <a:ea typeface="Calibri"/>
                <a:cs typeface="Calibri"/>
                <a:sym typeface="Calibri"/>
              </a:rPr>
              <a:t>Is a boundary explicitly set where the details of a subset of the domain is consistent and uniformly true. Consistency is expected to be true for the business domain language, domain model, and domain code, for a domain focused team.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rgbClr val="191919"/>
                </a:solidFill>
                <a:latin typeface="Calibri"/>
                <a:ea typeface="Calibri"/>
                <a:cs typeface="Calibri"/>
                <a:sym typeface="Calibri"/>
              </a:rPr>
              <a:t>The way we represent Patients and all of it’s internal will be consistent for every one working on the Payments Module</a:t>
            </a:r>
            <a:endParaRPr sz="1050" b="0" i="1" u="none" strike="noStrike" cap="none">
              <a:solidFill>
                <a:srgbClr val="191919"/>
              </a:solidFill>
              <a:latin typeface="Calibri"/>
              <a:ea typeface="Calibri"/>
              <a:cs typeface="Calibri"/>
              <a:sym typeface="Calibri"/>
            </a:endParaRPr>
          </a:p>
        </p:txBody>
      </p:sp>
      <p:sp>
        <p:nvSpPr>
          <p:cNvPr id="2145" name="Google Shape;2145;p87"/>
          <p:cNvSpPr/>
          <p:nvPr/>
        </p:nvSpPr>
        <p:spPr>
          <a:xfrm>
            <a:off x="45799" y="898613"/>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146" name="Google Shape;2146;p87"/>
          <p:cNvSpPr/>
          <p:nvPr/>
        </p:nvSpPr>
        <p:spPr>
          <a:xfrm>
            <a:off x="45799" y="1532398"/>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147" name="Google Shape;2147;p87"/>
          <p:cNvSpPr/>
          <p:nvPr/>
        </p:nvSpPr>
        <p:spPr>
          <a:xfrm>
            <a:off x="36365" y="2318583"/>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148" name="Google Shape;2148;p87"/>
          <p:cNvSpPr/>
          <p:nvPr/>
        </p:nvSpPr>
        <p:spPr>
          <a:xfrm>
            <a:off x="45799" y="3106732"/>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D</a:t>
            </a:r>
            <a:endParaRPr sz="1400" b="0" i="0" u="none" strike="noStrike" cap="none">
              <a:solidFill>
                <a:srgbClr val="000000"/>
              </a:solidFill>
              <a:latin typeface="Arial"/>
              <a:ea typeface="Arial"/>
              <a:cs typeface="Arial"/>
              <a:sym typeface="Arial"/>
            </a:endParaRPr>
          </a:p>
        </p:txBody>
      </p:sp>
      <p:sp>
        <p:nvSpPr>
          <p:cNvPr id="2149" name="Google Shape;2149;p87"/>
          <p:cNvSpPr/>
          <p:nvPr/>
        </p:nvSpPr>
        <p:spPr>
          <a:xfrm>
            <a:off x="36365" y="3892917"/>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150" name="Google Shape;2150;p87"/>
          <p:cNvSpPr/>
          <p:nvPr/>
        </p:nvSpPr>
        <p:spPr>
          <a:xfrm>
            <a:off x="45799" y="4705713"/>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151" name="Google Shape;2151;p87"/>
          <p:cNvSpPr/>
          <p:nvPr/>
        </p:nvSpPr>
        <p:spPr>
          <a:xfrm>
            <a:off x="45799" y="5587149"/>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2152" name="Google Shape;2152;p87"/>
          <p:cNvSpPr/>
          <p:nvPr/>
        </p:nvSpPr>
        <p:spPr>
          <a:xfrm>
            <a:off x="11219715" y="2120265"/>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2153" name="Google Shape;2153;p87"/>
          <p:cNvSpPr/>
          <p:nvPr/>
        </p:nvSpPr>
        <p:spPr>
          <a:xfrm>
            <a:off x="10660300" y="4774189"/>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154" name="Google Shape;2154;p87"/>
          <p:cNvSpPr/>
          <p:nvPr/>
        </p:nvSpPr>
        <p:spPr>
          <a:xfrm>
            <a:off x="9263431" y="2061298"/>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155" name="Google Shape;2155;p87"/>
          <p:cNvSpPr/>
          <p:nvPr/>
        </p:nvSpPr>
        <p:spPr>
          <a:xfrm>
            <a:off x="8790394" y="785560"/>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D</a:t>
            </a:r>
            <a:endParaRPr sz="1400" b="0" i="0" u="none" strike="noStrike" cap="none">
              <a:solidFill>
                <a:srgbClr val="000000"/>
              </a:solidFill>
              <a:latin typeface="Arial"/>
              <a:ea typeface="Arial"/>
              <a:cs typeface="Arial"/>
              <a:sym typeface="Arial"/>
            </a:endParaRPr>
          </a:p>
        </p:txBody>
      </p:sp>
      <p:sp>
        <p:nvSpPr>
          <p:cNvPr id="2156" name="Google Shape;2156;p87"/>
          <p:cNvSpPr/>
          <p:nvPr/>
        </p:nvSpPr>
        <p:spPr>
          <a:xfrm>
            <a:off x="11591578" y="830301"/>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157" name="Google Shape;2157;p87"/>
          <p:cNvSpPr/>
          <p:nvPr/>
        </p:nvSpPr>
        <p:spPr>
          <a:xfrm>
            <a:off x="8684264" y="4300531"/>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F</a:t>
            </a:r>
            <a:endParaRPr sz="1400" b="0" i="0" u="none" strike="noStrike" cap="none">
              <a:solidFill>
                <a:srgbClr val="000000"/>
              </a:solidFill>
              <a:latin typeface="Arial"/>
              <a:ea typeface="Arial"/>
              <a:cs typeface="Arial"/>
              <a:sym typeface="Arial"/>
            </a:endParaRPr>
          </a:p>
        </p:txBody>
      </p:sp>
      <p:sp>
        <p:nvSpPr>
          <p:cNvPr id="2158" name="Google Shape;2158;p87"/>
          <p:cNvSpPr/>
          <p:nvPr/>
        </p:nvSpPr>
        <p:spPr>
          <a:xfrm>
            <a:off x="7388253" y="5423637"/>
            <a:ext cx="352425" cy="361950"/>
          </a:xfrm>
          <a:prstGeom prst="ellipse">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G</a:t>
            </a:r>
            <a:endParaRPr sz="1400" b="0" i="0" u="none" strike="noStrike" cap="none">
              <a:solidFill>
                <a:srgbClr val="000000"/>
              </a:solidFill>
              <a:latin typeface="Arial"/>
              <a:ea typeface="Arial"/>
              <a:cs typeface="Arial"/>
              <a:sym typeface="Arial"/>
            </a:endParaRPr>
          </a:p>
        </p:txBody>
      </p:sp>
      <p:sp>
        <p:nvSpPr>
          <p:cNvPr id="2159" name="Google Shape;2159;p87"/>
          <p:cNvSpPr txBox="1"/>
          <p:nvPr/>
        </p:nvSpPr>
        <p:spPr>
          <a:xfrm>
            <a:off x="307721" y="6180665"/>
            <a:ext cx="11750927"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3E4043"/>
              </a:buClr>
              <a:buSzPts val="2000"/>
              <a:buFont typeface="Calibri"/>
              <a:buNone/>
            </a:pPr>
            <a:r>
              <a:rPr lang="en-US" sz="2000" b="0" i="1" u="none" strike="noStrike" cap="none">
                <a:solidFill>
                  <a:srgbClr val="3E4043"/>
                </a:solidFill>
                <a:latin typeface="Calibri"/>
                <a:ea typeface="Calibri"/>
                <a:cs typeface="Calibri"/>
                <a:sym typeface="Calibri"/>
              </a:rPr>
              <a:t>Each Domain Artifact Is Built Through Deep Understanding Of The Business Domain</a:t>
            </a:r>
            <a:endParaRPr sz="2400" b="0" i="1" u="none" strike="noStrike" cap="none">
              <a:solidFill>
                <a:srgbClr val="3E4043"/>
              </a:solidFill>
              <a:latin typeface="Calibri"/>
              <a:ea typeface="Calibri"/>
              <a:cs typeface="Calibri"/>
              <a:sym typeface="Calibri"/>
            </a:endParaRPr>
          </a:p>
        </p:txBody>
      </p:sp>
      <p:sp>
        <p:nvSpPr>
          <p:cNvPr id="2160" name="Google Shape;2160;p87"/>
          <p:cNvSpPr txBox="1"/>
          <p:nvPr/>
        </p:nvSpPr>
        <p:spPr>
          <a:xfrm>
            <a:off x="7279827" y="5700573"/>
            <a:ext cx="4422783" cy="341632"/>
          </a:xfrm>
          <a:prstGeom prst="rect">
            <a:avLst/>
          </a:prstGeom>
          <a:noFill/>
          <a:ln>
            <a:noFill/>
          </a:ln>
        </p:spPr>
        <p:txBody>
          <a:bodyPr spcFirstLastPara="1" wrap="square" lIns="91425" tIns="45700" rIns="91425" bIns="45700" anchor="t" anchorCtr="0">
            <a:spAutoFit/>
          </a:bodyPr>
          <a:lstStyle/>
          <a:p>
            <a:pPr marL="190500" marR="0" lvl="0" indent="-190500" algn="ctr" rtl="0">
              <a:lnSpc>
                <a:spcPct val="90000"/>
              </a:lnSpc>
              <a:spcBef>
                <a:spcPts val="0"/>
              </a:spcBef>
              <a:spcAft>
                <a:spcPts val="0"/>
              </a:spcAft>
              <a:buClr>
                <a:srgbClr val="000000"/>
              </a:buClr>
              <a:buSzPts val="1800"/>
              <a:buFont typeface="Verdana"/>
              <a:buNone/>
            </a:pPr>
            <a:r>
              <a:rPr lang="en-US" sz="1800" b="0" i="0" u="none" strike="noStrike" cap="none">
                <a:solidFill>
                  <a:srgbClr val="000000"/>
                </a:solidFill>
                <a:latin typeface="Verdana"/>
                <a:ea typeface="Verdana"/>
                <a:cs typeface="Verdana"/>
                <a:sym typeface="Verdana"/>
              </a:rPr>
              <a:t>Patient Bounded Context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9"/>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2400">
                <a:latin typeface="Calibri"/>
                <a:ea typeface="Calibri"/>
                <a:cs typeface="Calibri"/>
                <a:sym typeface="Calibri"/>
              </a:rPr>
              <a:t>Language, Models, and Code all meet in the </a:t>
            </a:r>
            <a:r>
              <a:rPr lang="en-US" sz="2400" i="1">
                <a:latin typeface="Calibri"/>
                <a:ea typeface="Calibri"/>
                <a:cs typeface="Calibri"/>
                <a:sym typeface="Calibri"/>
              </a:rPr>
              <a:t>Domain layer </a:t>
            </a:r>
            <a:r>
              <a:rPr lang="en-US" sz="2400">
                <a:latin typeface="Calibri"/>
                <a:ea typeface="Calibri"/>
                <a:cs typeface="Calibri"/>
                <a:sym typeface="Calibri"/>
              </a:rPr>
              <a:t>of a software solution</a:t>
            </a:r>
            <a:endParaRPr sz="1600" b="1" i="0" u="none" strike="noStrike" cap="none">
              <a:solidFill>
                <a:srgbClr val="3E4043"/>
              </a:solidFill>
              <a:latin typeface="Calibri"/>
              <a:ea typeface="Calibri"/>
              <a:cs typeface="Calibri"/>
              <a:sym typeface="Calibri"/>
            </a:endParaRPr>
          </a:p>
        </p:txBody>
      </p:sp>
      <p:sp>
        <p:nvSpPr>
          <p:cNvPr id="202" name="Google Shape;202;p9"/>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9</a:t>
            </a:fld>
            <a:endParaRPr sz="1200" b="0" i="0" u="none" strike="noStrike" cap="none">
              <a:solidFill>
                <a:srgbClr val="3E4043"/>
              </a:solidFill>
              <a:latin typeface="Calibri"/>
              <a:ea typeface="Calibri"/>
              <a:cs typeface="Calibri"/>
              <a:sym typeface="Calibri"/>
            </a:endParaRPr>
          </a:p>
        </p:txBody>
      </p:sp>
      <p:sp>
        <p:nvSpPr>
          <p:cNvPr id="203" name="Google Shape;203;p9"/>
          <p:cNvSpPr txBox="1"/>
          <p:nvPr/>
        </p:nvSpPr>
        <p:spPr>
          <a:xfrm>
            <a:off x="5559693" y="1654203"/>
            <a:ext cx="5961748" cy="355178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44900" tIns="0" rIns="44900" bIns="0" anchor="t" anchorCtr="0">
            <a:noAutofit/>
          </a:bodyPr>
          <a:lstStyle/>
          <a:p>
            <a:pPr marL="285750" marR="0" lvl="1"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DDD is a structured way to create a </a:t>
            </a:r>
            <a:r>
              <a:rPr lang="en-US" sz="1800" b="0" i="1" u="none" strike="noStrike" cap="none">
                <a:solidFill>
                  <a:srgbClr val="000000"/>
                </a:solidFill>
                <a:latin typeface="Calibri"/>
                <a:ea typeface="Calibri"/>
                <a:cs typeface="Calibri"/>
                <a:sym typeface="Calibri"/>
              </a:rPr>
              <a:t>Ubiquitous Language</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59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We model the language of the business, in a structure </a:t>
            </a:r>
            <a:r>
              <a:rPr lang="en-US" sz="1800" b="0" i="1" u="none" strike="noStrike" cap="none">
                <a:solidFill>
                  <a:srgbClr val="000000"/>
                </a:solidFill>
                <a:latin typeface="Calibri"/>
                <a:ea typeface="Calibri"/>
                <a:cs typeface="Calibri"/>
                <a:sym typeface="Calibri"/>
              </a:rPr>
              <a:t>easily represented in code</a:t>
            </a:r>
            <a:endParaRPr sz="1400" b="0" i="1" u="none" strike="noStrike" cap="none">
              <a:solidFill>
                <a:srgbClr val="000000"/>
              </a:solidFill>
              <a:latin typeface="Arial"/>
              <a:ea typeface="Arial"/>
              <a:cs typeface="Arial"/>
              <a:sym typeface="Arial"/>
            </a:endParaRPr>
          </a:p>
          <a:p>
            <a:pPr marL="285750" marR="0" lvl="1" indent="-285750" algn="l" rtl="0">
              <a:lnSpc>
                <a:spcPct val="100000"/>
              </a:lnSpc>
              <a:spcBef>
                <a:spcPts val="59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Describes business concepts, business state, and business rules</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59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Enables reusable acceptance criteria when connecting multiple domain concepts (end-to-end testing!)</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59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May be illustrated using CRC </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(Class-Responsibility-Collaborator) </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Cards or plain old UML</a:t>
            </a:r>
            <a:endParaRPr sz="1400" b="0" i="0" u="none" strike="noStrike" cap="none">
              <a:solidFill>
                <a:srgbClr val="000000"/>
              </a:solidFill>
              <a:latin typeface="Arial"/>
              <a:ea typeface="Arial"/>
              <a:cs typeface="Arial"/>
              <a:sym typeface="Arial"/>
            </a:endParaRPr>
          </a:p>
        </p:txBody>
      </p:sp>
      <p:pic>
        <p:nvPicPr>
          <p:cNvPr id="204" name="Google Shape;204;p9"/>
          <p:cNvPicPr preferRelativeResize="0"/>
          <p:nvPr/>
        </p:nvPicPr>
        <p:blipFill rotWithShape="1">
          <a:blip r:embed="rId3">
            <a:alphaModFix/>
          </a:blip>
          <a:srcRect/>
          <a:stretch/>
        </p:blipFill>
        <p:spPr>
          <a:xfrm>
            <a:off x="770427" y="1499259"/>
            <a:ext cx="4421021" cy="3585751"/>
          </a:xfrm>
          <a:prstGeom prst="rect">
            <a:avLst/>
          </a:prstGeom>
          <a:noFill/>
          <a:ln>
            <a:noFill/>
          </a:ln>
        </p:spPr>
      </p:pic>
      <p:sp>
        <p:nvSpPr>
          <p:cNvPr id="205" name="Google Shape;205;p9"/>
          <p:cNvSpPr/>
          <p:nvPr/>
        </p:nvSpPr>
        <p:spPr>
          <a:xfrm>
            <a:off x="626411" y="3437633"/>
            <a:ext cx="4752528" cy="1008112"/>
          </a:xfrm>
          <a:prstGeom prst="ellipse">
            <a:avLst/>
          </a:prstGeom>
          <a:noFill/>
          <a:ln w="381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06" name="Google Shape;206;p9"/>
          <p:cNvGrpSpPr/>
          <p:nvPr/>
        </p:nvGrpSpPr>
        <p:grpSpPr>
          <a:xfrm>
            <a:off x="9367956" y="3941689"/>
            <a:ext cx="1846539" cy="1081454"/>
            <a:chOff x="1923690" y="1932317"/>
            <a:chExt cx="3071004" cy="1526875"/>
          </a:xfrm>
        </p:grpSpPr>
        <p:sp>
          <p:nvSpPr>
            <p:cNvPr id="207" name="Google Shape;207;p9"/>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Responsibility</a:t>
              </a:r>
              <a:endParaRPr sz="1400" b="0" i="0" u="none" strike="noStrike" cap="none">
                <a:solidFill>
                  <a:srgbClr val="000000"/>
                </a:solidFill>
                <a:latin typeface="Arial"/>
                <a:ea typeface="Arial"/>
                <a:cs typeface="Arial"/>
                <a:sym typeface="Arial"/>
              </a:endParaRPr>
            </a:p>
          </p:txBody>
        </p:sp>
        <p:sp>
          <p:nvSpPr>
            <p:cNvPr id="208" name="Google Shape;208;p9"/>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Class</a:t>
              </a:r>
              <a:endParaRPr sz="1400" b="0" i="0" u="none" strike="noStrike" cap="none">
                <a:solidFill>
                  <a:srgbClr val="000000"/>
                </a:solidFill>
                <a:latin typeface="Arial"/>
                <a:ea typeface="Arial"/>
                <a:cs typeface="Arial"/>
                <a:sym typeface="Arial"/>
              </a:endParaRPr>
            </a:p>
          </p:txBody>
        </p:sp>
        <p:sp>
          <p:nvSpPr>
            <p:cNvPr id="209" name="Google Shape;209;p9"/>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Collaborator</a:t>
              </a:r>
              <a:endParaRPr sz="1400" b="0" i="0" u="none" strike="noStrike" cap="none">
                <a:solidFill>
                  <a:srgbClr val="000000"/>
                </a:solidFill>
                <a:latin typeface="Arial"/>
                <a:ea typeface="Arial"/>
                <a:cs typeface="Arial"/>
                <a:sym typeface="Arial"/>
              </a:endParaRPr>
            </a:p>
          </p:txBody>
        </p:sp>
      </p:grpSp>
      <p:sp>
        <p:nvSpPr>
          <p:cNvPr id="210" name="Google Shape;210;p9"/>
          <p:cNvSpPr/>
          <p:nvPr/>
        </p:nvSpPr>
        <p:spPr>
          <a:xfrm>
            <a:off x="1650026" y="5751094"/>
            <a:ext cx="8891948" cy="461665"/>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000000"/>
              </a:buClr>
              <a:buSzPts val="2400"/>
              <a:buFont typeface="Arial"/>
              <a:buNone/>
            </a:pPr>
            <a:r>
              <a:rPr lang="en-US" sz="2400" b="1" i="1" u="none" strike="noStrike" cap="none">
                <a:solidFill>
                  <a:srgbClr val="000000"/>
                </a:solidFill>
                <a:latin typeface="Calibri"/>
                <a:ea typeface="Calibri"/>
                <a:cs typeface="Calibri"/>
                <a:sym typeface="Calibri"/>
              </a:rPr>
              <a:t>One model for the code, the diagrams, and the language people use!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89"/>
          <p:cNvSpPr/>
          <p:nvPr/>
        </p:nvSpPr>
        <p:spPr>
          <a:xfrm>
            <a:off x="9446814" y="0"/>
            <a:ext cx="2745186" cy="6858000"/>
          </a:xfrm>
          <a:custGeom>
            <a:avLst/>
            <a:gdLst/>
            <a:ahLst/>
            <a:cxnLst/>
            <a:rect l="l" t="t" r="r" b="b"/>
            <a:pathLst>
              <a:path w="2745186" h="6858000" extrusionOk="0">
                <a:moveTo>
                  <a:pt x="2083575" y="0"/>
                </a:moveTo>
                <a:lnTo>
                  <a:pt x="2745186" y="0"/>
                </a:lnTo>
                <a:lnTo>
                  <a:pt x="2745186" y="6858000"/>
                </a:lnTo>
                <a:lnTo>
                  <a:pt x="1996298" y="6858000"/>
                </a:lnTo>
                <a:lnTo>
                  <a:pt x="1890698" y="6804760"/>
                </a:lnTo>
                <a:cubicBezTo>
                  <a:pt x="771990" y="6203611"/>
                  <a:pt x="0" y="4927121"/>
                  <a:pt x="0" y="3449550"/>
                </a:cubicBezTo>
                <a:cubicBezTo>
                  <a:pt x="0" y="1907738"/>
                  <a:pt x="840579" y="584870"/>
                  <a:pt x="2038547" y="19799"/>
                </a:cubicBezTo>
                <a:close/>
              </a:path>
            </a:pathLst>
          </a:custGeom>
          <a:solidFill>
            <a:srgbClr val="FBE4D4"/>
          </a:solidFill>
          <a:ln w="28575"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6" name="Google Shape;2166;p89"/>
          <p:cNvSpPr/>
          <p:nvPr/>
        </p:nvSpPr>
        <p:spPr>
          <a:xfrm>
            <a:off x="0" y="0"/>
            <a:ext cx="8539066" cy="2662145"/>
          </a:xfrm>
          <a:custGeom>
            <a:avLst/>
            <a:gdLst/>
            <a:ahLst/>
            <a:cxnLst/>
            <a:rect l="l" t="t" r="r" b="b"/>
            <a:pathLst>
              <a:path w="8539066" h="2662145" extrusionOk="0">
                <a:moveTo>
                  <a:pt x="0" y="0"/>
                </a:moveTo>
                <a:lnTo>
                  <a:pt x="8539066" y="0"/>
                </a:lnTo>
                <a:lnTo>
                  <a:pt x="8537974" y="3183"/>
                </a:lnTo>
                <a:cubicBezTo>
                  <a:pt x="7953121" y="1532268"/>
                  <a:pt x="5889741" y="2662145"/>
                  <a:pt x="3434050" y="2662145"/>
                </a:cubicBezTo>
                <a:cubicBezTo>
                  <a:pt x="2206205" y="2662145"/>
                  <a:pt x="1076438" y="2379676"/>
                  <a:pt x="180525" y="1906071"/>
                </a:cubicBezTo>
                <a:lnTo>
                  <a:pt x="0" y="1802460"/>
                </a:lnTo>
                <a:close/>
              </a:path>
            </a:pathLst>
          </a:custGeom>
          <a:solidFill>
            <a:srgbClr val="FBE4D4"/>
          </a:solidFill>
          <a:ln w="28575"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7" name="Google Shape;2167;p89"/>
          <p:cNvSpPr/>
          <p:nvPr/>
        </p:nvSpPr>
        <p:spPr>
          <a:xfrm>
            <a:off x="0" y="4534893"/>
            <a:ext cx="7759739" cy="2323107"/>
          </a:xfrm>
          <a:custGeom>
            <a:avLst/>
            <a:gdLst/>
            <a:ahLst/>
            <a:cxnLst/>
            <a:rect l="l" t="t" r="r" b="b"/>
            <a:pathLst>
              <a:path w="7759739" h="2323107" extrusionOk="0">
                <a:moveTo>
                  <a:pt x="2818039" y="0"/>
                </a:moveTo>
                <a:cubicBezTo>
                  <a:pt x="5000875" y="0"/>
                  <a:pt x="6873738" y="892743"/>
                  <a:pt x="7673742" y="2165055"/>
                </a:cubicBezTo>
                <a:lnTo>
                  <a:pt x="7759739" y="2323107"/>
                </a:lnTo>
                <a:lnTo>
                  <a:pt x="0" y="2323107"/>
                </a:lnTo>
                <a:lnTo>
                  <a:pt x="0" y="551509"/>
                </a:lnTo>
                <a:lnTo>
                  <a:pt x="194944" y="469657"/>
                </a:lnTo>
                <a:cubicBezTo>
                  <a:pt x="967389" y="170877"/>
                  <a:pt x="1863048" y="0"/>
                  <a:pt x="2818039" y="0"/>
                </a:cubicBezTo>
                <a:close/>
              </a:path>
            </a:pathLst>
          </a:custGeom>
          <a:solidFill>
            <a:srgbClr val="FBE4D4"/>
          </a:solidFill>
          <a:ln w="28575"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8" name="Google Shape;2168;p89"/>
          <p:cNvSpPr/>
          <p:nvPr/>
        </p:nvSpPr>
        <p:spPr>
          <a:xfrm>
            <a:off x="11253815" y="4005031"/>
            <a:ext cx="228132" cy="228132"/>
          </a:xfrm>
          <a:prstGeom prst="diamond">
            <a:avLst/>
          </a:prstGeom>
          <a:solidFill>
            <a:schemeClr val="lt1"/>
          </a:solidFill>
          <a:ln w="5715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cxnSp>
        <p:nvCxnSpPr>
          <p:cNvPr id="2169" name="Google Shape;2169;p89"/>
          <p:cNvCxnSpPr>
            <a:stCxn id="2168" idx="2"/>
            <a:endCxn id="2170" idx="0"/>
          </p:cNvCxnSpPr>
          <p:nvPr/>
        </p:nvCxnSpPr>
        <p:spPr>
          <a:xfrm rot="-5400000" flipH="1">
            <a:off x="10759631" y="4841413"/>
            <a:ext cx="1217100" cy="600"/>
          </a:xfrm>
          <a:prstGeom prst="bentConnector3">
            <a:avLst>
              <a:gd name="adj1" fmla="val 50006"/>
            </a:avLst>
          </a:prstGeom>
          <a:noFill/>
          <a:ln w="50800" cap="flat" cmpd="sng">
            <a:solidFill>
              <a:srgbClr val="D0CECE"/>
            </a:solidFill>
            <a:prstDash val="solid"/>
            <a:miter lim="800000"/>
            <a:headEnd type="none" w="sm" len="sm"/>
            <a:tailEnd type="triangle" w="med" len="med"/>
          </a:ln>
        </p:spPr>
      </p:cxnSp>
      <p:sp>
        <p:nvSpPr>
          <p:cNvPr id="2171" name="Google Shape;2171;p89"/>
          <p:cNvSpPr txBox="1"/>
          <p:nvPr/>
        </p:nvSpPr>
        <p:spPr>
          <a:xfrm>
            <a:off x="11441216" y="5170396"/>
            <a:ext cx="4555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2172" name="Google Shape;2172;p89"/>
          <p:cNvCxnSpPr>
            <a:stCxn id="2173" idx="1"/>
            <a:endCxn id="2174" idx="3"/>
          </p:cNvCxnSpPr>
          <p:nvPr/>
        </p:nvCxnSpPr>
        <p:spPr>
          <a:xfrm flipH="1">
            <a:off x="1915081" y="1553743"/>
            <a:ext cx="1518600" cy="600"/>
          </a:xfrm>
          <a:prstGeom prst="bentConnector3">
            <a:avLst>
              <a:gd name="adj1" fmla="val 50004"/>
            </a:avLst>
          </a:prstGeom>
          <a:noFill/>
          <a:ln w="50800" cap="flat" cmpd="sng">
            <a:solidFill>
              <a:srgbClr val="D0CECE"/>
            </a:solidFill>
            <a:prstDash val="solid"/>
            <a:miter lim="800000"/>
            <a:headEnd type="none" w="sm" len="sm"/>
            <a:tailEnd type="triangle" w="med" len="med"/>
          </a:ln>
        </p:spPr>
      </p:cxnSp>
      <p:sp>
        <p:nvSpPr>
          <p:cNvPr id="2175" name="Google Shape;2175;p89"/>
          <p:cNvSpPr txBox="1"/>
          <p:nvPr/>
        </p:nvSpPr>
        <p:spPr>
          <a:xfrm>
            <a:off x="1946451" y="1224625"/>
            <a:ext cx="2760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176" name="Google Shape;2176;p89"/>
          <p:cNvSpPr txBox="1"/>
          <p:nvPr/>
        </p:nvSpPr>
        <p:spPr>
          <a:xfrm>
            <a:off x="2994606" y="1248679"/>
            <a:ext cx="4555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0..*</a:t>
            </a:r>
            <a:endParaRPr sz="1400" b="0" i="0" u="none" strike="noStrike" cap="none">
              <a:solidFill>
                <a:srgbClr val="000000"/>
              </a:solidFill>
              <a:latin typeface="Arial"/>
              <a:ea typeface="Arial"/>
              <a:cs typeface="Arial"/>
              <a:sym typeface="Arial"/>
            </a:endParaRPr>
          </a:p>
        </p:txBody>
      </p:sp>
      <p:cxnSp>
        <p:nvCxnSpPr>
          <p:cNvPr id="2177" name="Google Shape;2177;p89"/>
          <p:cNvCxnSpPr>
            <a:stCxn id="2178" idx="1"/>
            <a:endCxn id="2179" idx="3"/>
          </p:cNvCxnSpPr>
          <p:nvPr/>
        </p:nvCxnSpPr>
        <p:spPr>
          <a:xfrm flipH="1">
            <a:off x="1991255" y="6521706"/>
            <a:ext cx="1439400" cy="600"/>
          </a:xfrm>
          <a:prstGeom prst="bentConnector3">
            <a:avLst>
              <a:gd name="adj1" fmla="val 49999"/>
            </a:avLst>
          </a:prstGeom>
          <a:noFill/>
          <a:ln w="50800" cap="flat" cmpd="sng">
            <a:solidFill>
              <a:srgbClr val="D0CECE"/>
            </a:solidFill>
            <a:prstDash val="solid"/>
            <a:miter lim="800000"/>
            <a:headEnd type="none" w="sm" len="sm"/>
            <a:tailEnd type="triangle" w="med" len="med"/>
          </a:ln>
        </p:spPr>
      </p:cxnSp>
      <p:sp>
        <p:nvSpPr>
          <p:cNvPr id="2180" name="Google Shape;2180;p89"/>
          <p:cNvSpPr txBox="1"/>
          <p:nvPr/>
        </p:nvSpPr>
        <p:spPr>
          <a:xfrm>
            <a:off x="2012463" y="6178627"/>
            <a:ext cx="2760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181" name="Google Shape;2181;p89"/>
          <p:cNvSpPr txBox="1"/>
          <p:nvPr/>
        </p:nvSpPr>
        <p:spPr>
          <a:xfrm>
            <a:off x="2973287" y="6206320"/>
            <a:ext cx="4555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0..*</a:t>
            </a:r>
            <a:endParaRPr sz="1400" b="0" i="0" u="none" strike="noStrike" cap="none">
              <a:solidFill>
                <a:srgbClr val="000000"/>
              </a:solidFill>
              <a:latin typeface="Arial"/>
              <a:ea typeface="Arial"/>
              <a:cs typeface="Arial"/>
              <a:sym typeface="Arial"/>
            </a:endParaRPr>
          </a:p>
        </p:txBody>
      </p:sp>
      <p:sp>
        <p:nvSpPr>
          <p:cNvPr id="2182" name="Google Shape;2182;p89"/>
          <p:cNvSpPr txBox="1"/>
          <p:nvPr/>
        </p:nvSpPr>
        <p:spPr>
          <a:xfrm>
            <a:off x="4729986" y="6176171"/>
            <a:ext cx="2760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183" name="Google Shape;2183;p89"/>
          <p:cNvSpPr txBox="1"/>
          <p:nvPr/>
        </p:nvSpPr>
        <p:spPr>
          <a:xfrm>
            <a:off x="3518478" y="1771939"/>
            <a:ext cx="221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grpSp>
        <p:nvGrpSpPr>
          <p:cNvPr id="2184" name="Google Shape;2184;p89"/>
          <p:cNvGrpSpPr/>
          <p:nvPr/>
        </p:nvGrpSpPr>
        <p:grpSpPr>
          <a:xfrm>
            <a:off x="358557" y="4068016"/>
            <a:ext cx="2284536" cy="1838152"/>
            <a:chOff x="1923690" y="1932317"/>
            <a:chExt cx="3126462" cy="1605128"/>
          </a:xfrm>
        </p:grpSpPr>
        <p:sp>
          <p:nvSpPr>
            <p:cNvPr id="2185" name="Google Shape;2185;p89"/>
            <p:cNvSpPr/>
            <p:nvPr/>
          </p:nvSpPr>
          <p:spPr>
            <a:xfrm>
              <a:off x="1923691" y="2199735"/>
              <a:ext cx="1815558" cy="1337710"/>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Modify Credit Card Account Rate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Mail CC &amp; Activation Code to Customer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Use Credit Card</a:t>
              </a:r>
              <a:endParaRPr sz="1400" b="0" i="0" u="none" strike="noStrike" cap="none">
                <a:solidFill>
                  <a:srgbClr val="000000"/>
                </a:solidFill>
                <a:latin typeface="Arial"/>
                <a:ea typeface="Arial"/>
                <a:cs typeface="Arial"/>
                <a:sym typeface="Arial"/>
              </a:endParaRPr>
            </a:p>
          </p:txBody>
        </p:sp>
        <p:sp>
          <p:nvSpPr>
            <p:cNvPr id="2186" name="Google Shape;2186;p89"/>
            <p:cNvSpPr/>
            <p:nvPr/>
          </p:nvSpPr>
          <p:spPr>
            <a:xfrm>
              <a:off x="1923690" y="1932317"/>
              <a:ext cx="3126462" cy="267418"/>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Credit Card Service</a:t>
              </a:r>
              <a:endParaRPr sz="1800" b="0" i="0" u="none" strike="noStrike" cap="none">
                <a:solidFill>
                  <a:schemeClr val="dk1"/>
                </a:solidFill>
                <a:latin typeface="Calibri"/>
                <a:ea typeface="Calibri"/>
                <a:cs typeface="Calibri"/>
                <a:sym typeface="Calibri"/>
              </a:endParaRPr>
            </a:p>
          </p:txBody>
        </p:sp>
        <p:sp>
          <p:nvSpPr>
            <p:cNvPr id="2187" name="Google Shape;2187;p89"/>
            <p:cNvSpPr/>
            <p:nvPr/>
          </p:nvSpPr>
          <p:spPr>
            <a:xfrm>
              <a:off x="3739254" y="2199735"/>
              <a:ext cx="1310898" cy="1337710"/>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Plan Event, Credit Card</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Account Event,  Credit Card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Credit Card,</a:t>
              </a:r>
              <a:br>
                <a:rPr lang="en-US" sz="1050" b="0" i="0" u="none" strike="noStrike" cap="none">
                  <a:solidFill>
                    <a:schemeClr val="dk1"/>
                  </a:solidFill>
                  <a:latin typeface="Calibri"/>
                  <a:ea typeface="Calibri"/>
                  <a:cs typeface="Calibri"/>
                  <a:sym typeface="Calibri"/>
                </a:rPr>
              </a:br>
              <a:r>
                <a:rPr lang="en-US" sz="1050" b="0" i="0" u="none" strike="noStrike" cap="none">
                  <a:solidFill>
                    <a:schemeClr val="dk1"/>
                  </a:solidFill>
                  <a:latin typeface="Calibri"/>
                  <a:ea typeface="Calibri"/>
                  <a:cs typeface="Calibri"/>
                  <a:sym typeface="Calibri"/>
                </a:rPr>
                <a:t>CC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2188" name="Google Shape;2188;p89"/>
          <p:cNvGrpSpPr/>
          <p:nvPr/>
        </p:nvGrpSpPr>
        <p:grpSpPr>
          <a:xfrm>
            <a:off x="5493985" y="4973095"/>
            <a:ext cx="2284536" cy="1380262"/>
            <a:chOff x="1923690" y="1932317"/>
            <a:chExt cx="3126462" cy="1143078"/>
          </a:xfrm>
        </p:grpSpPr>
        <p:sp>
          <p:nvSpPr>
            <p:cNvPr id="2189" name="Google Shape;2189;p89"/>
            <p:cNvSpPr/>
            <p:nvPr/>
          </p:nvSpPr>
          <p:spPr>
            <a:xfrm>
              <a:off x="1923693" y="2206596"/>
              <a:ext cx="1319742" cy="868799"/>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For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Event Type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	</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lt1"/>
                </a:solidFill>
                <a:latin typeface="Calibri"/>
                <a:ea typeface="Calibri"/>
                <a:cs typeface="Calibri"/>
                <a:sym typeface="Calibri"/>
              </a:endParaRPr>
            </a:p>
          </p:txBody>
        </p:sp>
        <p:sp>
          <p:nvSpPr>
            <p:cNvPr id="2190" name="Google Shape;2190;p89"/>
            <p:cNvSpPr/>
            <p:nvPr/>
          </p:nvSpPr>
          <p:spPr>
            <a:xfrm>
              <a:off x="1923690" y="1932317"/>
              <a:ext cx="3126462" cy="275100"/>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Credit Card Event</a:t>
              </a:r>
              <a:endParaRPr sz="1800" b="0" i="0" u="none" strike="noStrike" cap="none">
                <a:solidFill>
                  <a:schemeClr val="lt1"/>
                </a:solidFill>
                <a:latin typeface="Calibri"/>
                <a:ea typeface="Calibri"/>
                <a:cs typeface="Calibri"/>
                <a:sym typeface="Calibri"/>
              </a:endParaRPr>
            </a:p>
          </p:txBody>
        </p:sp>
        <p:sp>
          <p:nvSpPr>
            <p:cNvPr id="2191" name="Google Shape;2191;p89"/>
            <p:cNvSpPr/>
            <p:nvPr/>
          </p:nvSpPr>
          <p:spPr>
            <a:xfrm>
              <a:off x="3243439" y="2206596"/>
              <a:ext cx="1806713" cy="868797"/>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1050"/>
                <a:buFont typeface="Calibri"/>
                <a:buNone/>
              </a:pPr>
              <a:r>
                <a:rPr lang="en-US" sz="1050" b="0" i="0" u="none" strike="noStrike" cap="none">
                  <a:solidFill>
                    <a:schemeClr val="lt1"/>
                  </a:solidFill>
                  <a:latin typeface="Calibri"/>
                  <a:ea typeface="Calibri"/>
                  <a:cs typeface="Calibri"/>
                  <a:sym typeface="Calibri"/>
                </a:rPr>
                <a:t>CC Transaction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1050"/>
                <a:buFont typeface="Calibri"/>
                <a:buNone/>
              </a:pPr>
              <a:r>
                <a:rPr lang="en-US" sz="1050" b="0" i="0" u="none" strike="noStrike" cap="none">
                  <a:solidFill>
                    <a:schemeClr val="lt1"/>
                  </a:solidFill>
                  <a:latin typeface="Calibri"/>
                  <a:ea typeface="Calibri"/>
                  <a:cs typeface="Calibri"/>
                  <a:sym typeface="Calibri"/>
                </a:rPr>
                <a:t>Rate Updated For Card, Activation Code Sent, Transaction Completed</a:t>
              </a:r>
              <a:endParaRPr sz="1050" b="0" i="0" u="none" strike="noStrike" cap="none">
                <a:solidFill>
                  <a:schemeClr val="lt1"/>
                </a:solidFill>
                <a:latin typeface="Calibri"/>
                <a:ea typeface="Calibri"/>
                <a:cs typeface="Calibri"/>
                <a:sym typeface="Calibri"/>
              </a:endParaRPr>
            </a:p>
          </p:txBody>
        </p:sp>
      </p:grpSp>
      <p:grpSp>
        <p:nvGrpSpPr>
          <p:cNvPr id="2192" name="Google Shape;2192;p89"/>
          <p:cNvGrpSpPr/>
          <p:nvPr/>
        </p:nvGrpSpPr>
        <p:grpSpPr>
          <a:xfrm>
            <a:off x="9350040" y="934835"/>
            <a:ext cx="2244013" cy="1797442"/>
            <a:chOff x="1923690" y="1932317"/>
            <a:chExt cx="3071005" cy="1864510"/>
          </a:xfrm>
        </p:grpSpPr>
        <p:sp>
          <p:nvSpPr>
            <p:cNvPr id="2193" name="Google Shape;2193;p89"/>
            <p:cNvSpPr/>
            <p:nvPr/>
          </p:nvSpPr>
          <p:spPr>
            <a:xfrm>
              <a:off x="1923691" y="2199735"/>
              <a:ext cx="1815558" cy="1597092"/>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Update Plan Features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Create New Credit Card Plan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Retire Plan</a:t>
              </a:r>
              <a:endParaRPr sz="1400" b="0" i="0" u="none" strike="noStrike" cap="none">
                <a:solidFill>
                  <a:srgbClr val="000000"/>
                </a:solidFill>
                <a:latin typeface="Arial"/>
                <a:ea typeface="Arial"/>
                <a:cs typeface="Arial"/>
                <a:sym typeface="Arial"/>
              </a:endParaRPr>
            </a:p>
          </p:txBody>
        </p:sp>
        <p:sp>
          <p:nvSpPr>
            <p:cNvPr id="2194" name="Google Shape;2194;p89"/>
            <p:cNvSpPr/>
            <p:nvPr/>
          </p:nvSpPr>
          <p:spPr>
            <a:xfrm>
              <a:off x="1923690" y="1932317"/>
              <a:ext cx="3071003" cy="267419"/>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Credit Card Plan Service</a:t>
              </a:r>
              <a:endParaRPr sz="1800" b="0" i="0" u="none" strike="noStrike" cap="none">
                <a:solidFill>
                  <a:schemeClr val="dk1"/>
                </a:solidFill>
                <a:latin typeface="Calibri"/>
                <a:ea typeface="Calibri"/>
                <a:cs typeface="Calibri"/>
                <a:sym typeface="Calibri"/>
              </a:endParaRPr>
            </a:p>
          </p:txBody>
        </p:sp>
        <p:sp>
          <p:nvSpPr>
            <p:cNvPr id="2195" name="Google Shape;2195;p89"/>
            <p:cNvSpPr/>
            <p:nvPr/>
          </p:nvSpPr>
          <p:spPr>
            <a:xfrm>
              <a:off x="3739254" y="2199735"/>
              <a:ext cx="1255441" cy="1597092"/>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Plan Feature, </a:t>
              </a:r>
              <a:br>
                <a:rPr lang="en-US" sz="1050" b="0" i="0" u="none" strike="noStrike" cap="none">
                  <a:solidFill>
                    <a:schemeClr val="dk1"/>
                  </a:solidFill>
                  <a:latin typeface="Calibri"/>
                  <a:ea typeface="Calibri"/>
                  <a:cs typeface="Calibri"/>
                  <a:sym typeface="Calibri"/>
                </a:rPr>
              </a:br>
              <a:r>
                <a:rPr lang="en-US" sz="1050" b="0" i="0" u="none" strike="noStrike" cap="none">
                  <a:solidFill>
                    <a:schemeClr val="dk1"/>
                  </a:solidFill>
                  <a:latin typeface="Calibri"/>
                  <a:ea typeface="Calibri"/>
                  <a:cs typeface="Calibri"/>
                  <a:sym typeface="Calibri"/>
                </a:rPr>
                <a:t>CC Plan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Plan, CC Plan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Plan, CC Plan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2196" name="Google Shape;2196;p89"/>
          <p:cNvGrpSpPr/>
          <p:nvPr/>
        </p:nvGrpSpPr>
        <p:grpSpPr>
          <a:xfrm>
            <a:off x="5279565" y="792386"/>
            <a:ext cx="2284536" cy="2311782"/>
            <a:chOff x="1923690" y="1932317"/>
            <a:chExt cx="3126462" cy="2206905"/>
          </a:xfrm>
        </p:grpSpPr>
        <p:sp>
          <p:nvSpPr>
            <p:cNvPr id="2197" name="Google Shape;2197;p89"/>
            <p:cNvSpPr/>
            <p:nvPr/>
          </p:nvSpPr>
          <p:spPr>
            <a:xfrm>
              <a:off x="1923691" y="2199734"/>
              <a:ext cx="1815558" cy="1939488"/>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Create New Customer Account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Make CC Plan Available for all Customers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Remove CC Plan from plans available for customers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2198" name="Google Shape;2198;p89"/>
            <p:cNvSpPr/>
            <p:nvPr/>
          </p:nvSpPr>
          <p:spPr>
            <a:xfrm>
              <a:off x="1923690" y="1932317"/>
              <a:ext cx="3126462" cy="267418"/>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CC Account Service</a:t>
              </a:r>
              <a:endParaRPr sz="1800" b="0" i="0" u="none" strike="noStrike" cap="none">
                <a:solidFill>
                  <a:schemeClr val="dk1"/>
                </a:solidFill>
                <a:latin typeface="Calibri"/>
                <a:ea typeface="Calibri"/>
                <a:cs typeface="Calibri"/>
                <a:sym typeface="Calibri"/>
              </a:endParaRPr>
            </a:p>
          </p:txBody>
        </p:sp>
        <p:sp>
          <p:nvSpPr>
            <p:cNvPr id="2199" name="Google Shape;2199;p89"/>
            <p:cNvSpPr/>
            <p:nvPr/>
          </p:nvSpPr>
          <p:spPr>
            <a:xfrm>
              <a:off x="3739254" y="2199735"/>
              <a:ext cx="1310898" cy="1939484"/>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Customer, </a:t>
              </a:r>
              <a:br>
                <a:rPr lang="en-US" sz="1050" b="0" i="0" u="none" strike="noStrike" cap="none">
                  <a:solidFill>
                    <a:schemeClr val="dk1"/>
                  </a:solidFill>
                  <a:latin typeface="Calibri"/>
                  <a:ea typeface="Calibri"/>
                  <a:cs typeface="Calibri"/>
                  <a:sym typeface="Calibri"/>
                </a:rPr>
              </a:br>
              <a:r>
                <a:rPr lang="en-US" sz="1050" b="0" i="0" u="none" strike="noStrike" cap="none">
                  <a:solidFill>
                    <a:schemeClr val="dk1"/>
                  </a:solidFill>
                  <a:latin typeface="Calibri"/>
                  <a:ea typeface="Calibri"/>
                  <a:cs typeface="Calibri"/>
                  <a:sym typeface="Calibri"/>
                </a:rPr>
                <a:t>CC Account,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Account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Plan, CC Plan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Plan, CC Plan Event</a:t>
              </a:r>
              <a:endParaRPr sz="1400" b="0" i="0" u="none" strike="noStrike" cap="none">
                <a:solidFill>
                  <a:srgbClr val="000000"/>
                </a:solidFill>
                <a:latin typeface="Arial"/>
                <a:ea typeface="Arial"/>
                <a:cs typeface="Arial"/>
                <a:sym typeface="Arial"/>
              </a:endParaRPr>
            </a:p>
          </p:txBody>
        </p:sp>
      </p:grpSp>
      <p:cxnSp>
        <p:nvCxnSpPr>
          <p:cNvPr id="2200" name="Google Shape;2200;p89"/>
          <p:cNvCxnSpPr>
            <a:stCxn id="2173" idx="2"/>
            <a:endCxn id="2201" idx="3"/>
          </p:cNvCxnSpPr>
          <p:nvPr/>
        </p:nvCxnSpPr>
        <p:spPr>
          <a:xfrm rot="5400000">
            <a:off x="2982202" y="1421166"/>
            <a:ext cx="452700" cy="1176300"/>
          </a:xfrm>
          <a:prstGeom prst="bentConnector2">
            <a:avLst/>
          </a:prstGeom>
          <a:noFill/>
          <a:ln w="50800" cap="flat" cmpd="sng">
            <a:solidFill>
              <a:srgbClr val="D0CECE"/>
            </a:solidFill>
            <a:prstDash val="solid"/>
            <a:miter lim="800000"/>
            <a:headEnd type="triangle" w="med" len="med"/>
            <a:tailEnd type="none" w="sm" len="sm"/>
          </a:ln>
        </p:spPr>
      </p:cxnSp>
      <p:sp>
        <p:nvSpPr>
          <p:cNvPr id="2202" name="Google Shape;2202;p89"/>
          <p:cNvSpPr txBox="1"/>
          <p:nvPr/>
        </p:nvSpPr>
        <p:spPr>
          <a:xfrm>
            <a:off x="2620415" y="1992134"/>
            <a:ext cx="221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2203" name="Google Shape;2203;p89"/>
          <p:cNvCxnSpPr/>
          <p:nvPr/>
        </p:nvCxnSpPr>
        <p:spPr>
          <a:xfrm>
            <a:off x="6334777" y="3104168"/>
            <a:ext cx="1394400" cy="593400"/>
          </a:xfrm>
          <a:prstGeom prst="bentConnector3">
            <a:avLst>
              <a:gd name="adj1" fmla="val -183"/>
            </a:avLst>
          </a:prstGeom>
          <a:noFill/>
          <a:ln w="50800" cap="flat" cmpd="sng">
            <a:solidFill>
              <a:srgbClr val="D0CECE"/>
            </a:solidFill>
            <a:prstDash val="solid"/>
            <a:miter lim="800000"/>
            <a:headEnd type="none" w="sm" len="sm"/>
            <a:tailEnd type="triangle" w="med" len="med"/>
          </a:ln>
        </p:spPr>
      </p:cxnSp>
      <p:cxnSp>
        <p:nvCxnSpPr>
          <p:cNvPr id="2204" name="Google Shape;2204;p89"/>
          <p:cNvCxnSpPr/>
          <p:nvPr/>
        </p:nvCxnSpPr>
        <p:spPr>
          <a:xfrm rot="10800000">
            <a:off x="2650566" y="2851184"/>
            <a:ext cx="2624959" cy="0"/>
          </a:xfrm>
          <a:prstGeom prst="straightConnector1">
            <a:avLst/>
          </a:prstGeom>
          <a:noFill/>
          <a:ln w="50800" cap="flat" cmpd="sng">
            <a:solidFill>
              <a:srgbClr val="D0CECE"/>
            </a:solidFill>
            <a:prstDash val="solid"/>
            <a:miter lim="800000"/>
            <a:headEnd type="none" w="sm" len="sm"/>
            <a:tailEnd type="triangle" w="med" len="med"/>
          </a:ln>
        </p:spPr>
      </p:cxnSp>
      <p:sp>
        <p:nvSpPr>
          <p:cNvPr id="2205" name="Google Shape;2205;p89"/>
          <p:cNvSpPr txBox="1"/>
          <p:nvPr/>
        </p:nvSpPr>
        <p:spPr>
          <a:xfrm>
            <a:off x="3099267" y="2825266"/>
            <a:ext cx="8728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Produces</a:t>
            </a:r>
            <a:endParaRPr sz="1400" b="0" i="0" u="none" strike="noStrike" cap="none">
              <a:solidFill>
                <a:srgbClr val="000000"/>
              </a:solidFill>
              <a:latin typeface="Arial"/>
              <a:ea typeface="Arial"/>
              <a:cs typeface="Arial"/>
              <a:sym typeface="Arial"/>
            </a:endParaRPr>
          </a:p>
        </p:txBody>
      </p:sp>
      <p:sp>
        <p:nvSpPr>
          <p:cNvPr id="2206" name="Google Shape;2206;p89"/>
          <p:cNvSpPr txBox="1"/>
          <p:nvPr/>
        </p:nvSpPr>
        <p:spPr>
          <a:xfrm>
            <a:off x="6395590" y="3380337"/>
            <a:ext cx="1174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Subscribes to</a:t>
            </a:r>
            <a:endParaRPr sz="1400" b="0" i="0" u="none" strike="noStrike" cap="none">
              <a:solidFill>
                <a:srgbClr val="000000"/>
              </a:solidFill>
              <a:latin typeface="Arial"/>
              <a:ea typeface="Arial"/>
              <a:cs typeface="Arial"/>
              <a:sym typeface="Arial"/>
            </a:endParaRPr>
          </a:p>
        </p:txBody>
      </p:sp>
      <p:cxnSp>
        <p:nvCxnSpPr>
          <p:cNvPr id="2207" name="Google Shape;2207;p89"/>
          <p:cNvCxnSpPr>
            <a:stCxn id="2186" idx="3"/>
          </p:cNvCxnSpPr>
          <p:nvPr/>
        </p:nvCxnSpPr>
        <p:spPr>
          <a:xfrm>
            <a:off x="2643093" y="4221136"/>
            <a:ext cx="5086200" cy="7500"/>
          </a:xfrm>
          <a:prstGeom prst="straightConnector1">
            <a:avLst/>
          </a:prstGeom>
          <a:noFill/>
          <a:ln w="50800" cap="flat" cmpd="sng">
            <a:solidFill>
              <a:srgbClr val="D0CECE"/>
            </a:solidFill>
            <a:prstDash val="solid"/>
            <a:miter lim="800000"/>
            <a:headEnd type="none" w="sm" len="sm"/>
            <a:tailEnd type="triangle" w="med" len="med"/>
          </a:ln>
        </p:spPr>
      </p:cxnSp>
      <p:sp>
        <p:nvSpPr>
          <p:cNvPr id="2208" name="Google Shape;2208;p89"/>
          <p:cNvSpPr txBox="1"/>
          <p:nvPr/>
        </p:nvSpPr>
        <p:spPr>
          <a:xfrm>
            <a:off x="3468113" y="3917045"/>
            <a:ext cx="1174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Subscribes to</a:t>
            </a:r>
            <a:endParaRPr sz="1400" b="0" i="0" u="none" strike="noStrike" cap="none">
              <a:solidFill>
                <a:srgbClr val="000000"/>
              </a:solidFill>
              <a:latin typeface="Arial"/>
              <a:ea typeface="Arial"/>
              <a:cs typeface="Arial"/>
              <a:sym typeface="Arial"/>
            </a:endParaRPr>
          </a:p>
        </p:txBody>
      </p:sp>
      <p:cxnSp>
        <p:nvCxnSpPr>
          <p:cNvPr id="2209" name="Google Shape;2209;p89"/>
          <p:cNvCxnSpPr>
            <a:stCxn id="2190" idx="1"/>
            <a:endCxn id="2187" idx="3"/>
          </p:cNvCxnSpPr>
          <p:nvPr/>
        </p:nvCxnSpPr>
        <p:spPr>
          <a:xfrm flipH="1">
            <a:off x="2643085" y="5139186"/>
            <a:ext cx="2850900" cy="900"/>
          </a:xfrm>
          <a:prstGeom prst="bentConnector3">
            <a:avLst>
              <a:gd name="adj1" fmla="val 50000"/>
            </a:avLst>
          </a:prstGeom>
          <a:noFill/>
          <a:ln w="50800" cap="flat" cmpd="sng">
            <a:solidFill>
              <a:srgbClr val="D0CECE"/>
            </a:solidFill>
            <a:prstDash val="solid"/>
            <a:miter lim="800000"/>
            <a:headEnd type="triangle" w="med" len="med"/>
            <a:tailEnd type="none" w="sm" len="sm"/>
          </a:ln>
        </p:spPr>
      </p:cxnSp>
      <p:sp>
        <p:nvSpPr>
          <p:cNvPr id="2210" name="Google Shape;2210;p89"/>
          <p:cNvSpPr txBox="1"/>
          <p:nvPr/>
        </p:nvSpPr>
        <p:spPr>
          <a:xfrm>
            <a:off x="3186060" y="4821065"/>
            <a:ext cx="1174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Produces</a:t>
            </a:r>
            <a:endParaRPr sz="1400" b="0" i="0" u="none" strike="noStrike" cap="none">
              <a:solidFill>
                <a:srgbClr val="000000"/>
              </a:solidFill>
              <a:latin typeface="Arial"/>
              <a:ea typeface="Arial"/>
              <a:cs typeface="Arial"/>
              <a:sym typeface="Arial"/>
            </a:endParaRPr>
          </a:p>
        </p:txBody>
      </p:sp>
      <p:cxnSp>
        <p:nvCxnSpPr>
          <p:cNvPr id="2211" name="Google Shape;2211;p89"/>
          <p:cNvCxnSpPr>
            <a:stCxn id="2189" idx="1"/>
            <a:endCxn id="2212" idx="3"/>
          </p:cNvCxnSpPr>
          <p:nvPr/>
        </p:nvCxnSpPr>
        <p:spPr>
          <a:xfrm flipH="1">
            <a:off x="4680087" y="5828821"/>
            <a:ext cx="813900" cy="693000"/>
          </a:xfrm>
          <a:prstGeom prst="bentConnector3">
            <a:avLst>
              <a:gd name="adj1" fmla="val 49996"/>
            </a:avLst>
          </a:prstGeom>
          <a:noFill/>
          <a:ln w="50800" cap="flat" cmpd="sng">
            <a:solidFill>
              <a:srgbClr val="D0CECE"/>
            </a:solidFill>
            <a:prstDash val="solid"/>
            <a:miter lim="800000"/>
            <a:headEnd type="none" w="sm" len="sm"/>
            <a:tailEnd type="triangle" w="med" len="med"/>
          </a:ln>
        </p:spPr>
      </p:cxnSp>
      <p:sp>
        <p:nvSpPr>
          <p:cNvPr id="2213" name="Google Shape;2213;p89"/>
          <p:cNvSpPr txBox="1"/>
          <p:nvPr/>
        </p:nvSpPr>
        <p:spPr>
          <a:xfrm>
            <a:off x="626410" y="335322"/>
            <a:ext cx="10967641" cy="7571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3E4043"/>
              </a:buClr>
              <a:buSzPts val="2400"/>
              <a:buFont typeface="Calibri"/>
              <a:buNone/>
            </a:pPr>
            <a:r>
              <a:rPr lang="en-US" sz="2400" b="1" i="0" u="none" strike="noStrike" cap="none">
                <a:solidFill>
                  <a:srgbClr val="3E4043"/>
                </a:solidFill>
                <a:latin typeface="Calibri"/>
                <a:ea typeface="Calibri"/>
                <a:cs typeface="Calibri"/>
                <a:sym typeface="Calibri"/>
              </a:rPr>
              <a:t>Extend your Domain Model by incorporating Services and Events for each Bounded Context</a:t>
            </a:r>
            <a:endParaRPr sz="1400" b="0" i="0" u="none" strike="noStrike" cap="none">
              <a:solidFill>
                <a:srgbClr val="000000"/>
              </a:solidFill>
              <a:latin typeface="Arial"/>
              <a:ea typeface="Arial"/>
              <a:cs typeface="Arial"/>
              <a:sym typeface="Arial"/>
            </a:endParaRPr>
          </a:p>
        </p:txBody>
      </p:sp>
      <p:cxnSp>
        <p:nvCxnSpPr>
          <p:cNvPr id="2214" name="Google Shape;2214;p89"/>
          <p:cNvCxnSpPr>
            <a:stCxn id="2215" idx="0"/>
            <a:endCxn id="2193" idx="1"/>
          </p:cNvCxnSpPr>
          <p:nvPr/>
        </p:nvCxnSpPr>
        <p:spPr>
          <a:xfrm rot="-5400000">
            <a:off x="8528192" y="2305885"/>
            <a:ext cx="1165200" cy="478500"/>
          </a:xfrm>
          <a:prstGeom prst="bentConnector2">
            <a:avLst/>
          </a:prstGeom>
          <a:noFill/>
          <a:ln w="50800" cap="flat" cmpd="sng">
            <a:solidFill>
              <a:srgbClr val="D0CECE"/>
            </a:solidFill>
            <a:prstDash val="solid"/>
            <a:miter lim="800000"/>
            <a:headEnd type="triangle" w="med" len="med"/>
            <a:tailEnd type="none" w="sm" len="sm"/>
          </a:ln>
        </p:spPr>
      </p:cxnSp>
      <p:cxnSp>
        <p:nvCxnSpPr>
          <p:cNvPr id="2216" name="Google Shape;2216;p89"/>
          <p:cNvCxnSpPr>
            <a:stCxn id="2217" idx="1"/>
          </p:cNvCxnSpPr>
          <p:nvPr/>
        </p:nvCxnSpPr>
        <p:spPr>
          <a:xfrm flipH="1">
            <a:off x="9954506" y="3746459"/>
            <a:ext cx="816000" cy="600"/>
          </a:xfrm>
          <a:prstGeom prst="bentConnector3">
            <a:avLst>
              <a:gd name="adj1" fmla="val 50005"/>
            </a:avLst>
          </a:prstGeom>
          <a:noFill/>
          <a:ln w="50800" cap="flat" cmpd="sng">
            <a:solidFill>
              <a:srgbClr val="D0CECE"/>
            </a:solidFill>
            <a:prstDash val="solid"/>
            <a:miter lim="800000"/>
            <a:headEnd type="triangle" w="med" len="med"/>
            <a:tailEnd type="none" w="sm" len="sm"/>
          </a:ln>
        </p:spPr>
      </p:cxnSp>
      <p:sp>
        <p:nvSpPr>
          <p:cNvPr id="2218" name="Google Shape;2218;p89"/>
          <p:cNvSpPr txBox="1"/>
          <p:nvPr/>
        </p:nvSpPr>
        <p:spPr>
          <a:xfrm rot="-5400000">
            <a:off x="8284097" y="2284268"/>
            <a:ext cx="9128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Produces</a:t>
            </a:r>
            <a:endParaRPr sz="1400" b="0" i="0" u="none" strike="noStrike" cap="none">
              <a:solidFill>
                <a:srgbClr val="000000"/>
              </a:solidFill>
              <a:latin typeface="Arial"/>
              <a:ea typeface="Arial"/>
              <a:cs typeface="Arial"/>
              <a:sym typeface="Arial"/>
            </a:endParaRPr>
          </a:p>
        </p:txBody>
      </p:sp>
      <p:sp>
        <p:nvSpPr>
          <p:cNvPr id="2219" name="Google Shape;2219;p89"/>
          <p:cNvSpPr txBox="1"/>
          <p:nvPr/>
        </p:nvSpPr>
        <p:spPr>
          <a:xfrm>
            <a:off x="2894987" y="5558874"/>
            <a:ext cx="151747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a:t>
            </a:r>
            <a:endParaRPr sz="1400" b="0" i="0" u="none" strike="noStrike" cap="none">
              <a:solidFill>
                <a:srgbClr val="000000"/>
              </a:solidFill>
              <a:latin typeface="Arial"/>
              <a:ea typeface="Arial"/>
              <a:cs typeface="Arial"/>
              <a:sym typeface="Arial"/>
            </a:endParaRPr>
          </a:p>
        </p:txBody>
      </p:sp>
      <p:sp>
        <p:nvSpPr>
          <p:cNvPr id="2220" name="Google Shape;2220;p89"/>
          <p:cNvSpPr txBox="1"/>
          <p:nvPr/>
        </p:nvSpPr>
        <p:spPr>
          <a:xfrm>
            <a:off x="3860795" y="1851205"/>
            <a:ext cx="144520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 Account</a:t>
            </a:r>
            <a:endParaRPr sz="1400" b="0" i="0" u="none" strike="noStrike" cap="none">
              <a:solidFill>
                <a:srgbClr val="000000"/>
              </a:solidFill>
              <a:latin typeface="Arial"/>
              <a:ea typeface="Arial"/>
              <a:cs typeface="Arial"/>
              <a:sym typeface="Arial"/>
            </a:endParaRPr>
          </a:p>
        </p:txBody>
      </p:sp>
      <p:sp>
        <p:nvSpPr>
          <p:cNvPr id="2221" name="Google Shape;2221;p89"/>
          <p:cNvSpPr txBox="1"/>
          <p:nvPr/>
        </p:nvSpPr>
        <p:spPr>
          <a:xfrm>
            <a:off x="9803840" y="4504716"/>
            <a:ext cx="14199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 Plan</a:t>
            </a:r>
            <a:endParaRPr sz="1400" b="0" i="0" u="none" strike="noStrike" cap="none">
              <a:solidFill>
                <a:srgbClr val="000000"/>
              </a:solidFill>
              <a:latin typeface="Arial"/>
              <a:ea typeface="Arial"/>
              <a:cs typeface="Arial"/>
              <a:sym typeface="Arial"/>
            </a:endParaRPr>
          </a:p>
        </p:txBody>
      </p:sp>
      <p:grpSp>
        <p:nvGrpSpPr>
          <p:cNvPr id="2222" name="Google Shape;2222;p89"/>
          <p:cNvGrpSpPr/>
          <p:nvPr/>
        </p:nvGrpSpPr>
        <p:grpSpPr>
          <a:xfrm>
            <a:off x="3433681" y="1066721"/>
            <a:ext cx="1249492" cy="716245"/>
            <a:chOff x="1923690" y="1932317"/>
            <a:chExt cx="3071007" cy="742970"/>
          </a:xfrm>
        </p:grpSpPr>
        <p:sp>
          <p:nvSpPr>
            <p:cNvPr id="2173" name="Google Shape;2173;p89"/>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223" name="Google Shape;2223;p89"/>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Account</a:t>
              </a:r>
              <a:endParaRPr sz="1800" b="0" i="0" u="none" strike="noStrike" cap="none">
                <a:solidFill>
                  <a:schemeClr val="dk1"/>
                </a:solidFill>
                <a:latin typeface="Calibri"/>
                <a:ea typeface="Calibri"/>
                <a:cs typeface="Calibri"/>
                <a:sym typeface="Calibri"/>
              </a:endParaRPr>
            </a:p>
          </p:txBody>
        </p:sp>
        <p:sp>
          <p:nvSpPr>
            <p:cNvPr id="2224" name="Google Shape;2224;p89"/>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225" name="Google Shape;2225;p89"/>
          <p:cNvGrpSpPr/>
          <p:nvPr/>
        </p:nvGrpSpPr>
        <p:grpSpPr>
          <a:xfrm>
            <a:off x="665461" y="1066876"/>
            <a:ext cx="1249492" cy="716245"/>
            <a:chOff x="1923690" y="1932317"/>
            <a:chExt cx="3071007" cy="742970"/>
          </a:xfrm>
        </p:grpSpPr>
        <p:sp>
          <p:nvSpPr>
            <p:cNvPr id="2226" name="Google Shape;2226;p89"/>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227" name="Google Shape;2227;p89"/>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Customer</a:t>
              </a:r>
              <a:endParaRPr sz="1800" b="0" i="0" u="none" strike="noStrike" cap="none">
                <a:solidFill>
                  <a:schemeClr val="dk1"/>
                </a:solidFill>
                <a:latin typeface="Calibri"/>
                <a:ea typeface="Calibri"/>
                <a:cs typeface="Calibri"/>
                <a:sym typeface="Calibri"/>
              </a:endParaRPr>
            </a:p>
          </p:txBody>
        </p:sp>
        <p:sp>
          <p:nvSpPr>
            <p:cNvPr id="2174" name="Google Shape;2174;p89"/>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228" name="Google Shape;2228;p89"/>
          <p:cNvGrpSpPr/>
          <p:nvPr/>
        </p:nvGrpSpPr>
        <p:grpSpPr>
          <a:xfrm>
            <a:off x="741786" y="6035068"/>
            <a:ext cx="1249492" cy="716245"/>
            <a:chOff x="1923690" y="1932317"/>
            <a:chExt cx="3071007" cy="742970"/>
          </a:xfrm>
        </p:grpSpPr>
        <p:sp>
          <p:nvSpPr>
            <p:cNvPr id="2229" name="Google Shape;2229;p89"/>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230" name="Google Shape;2230;p89"/>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Credit Card</a:t>
              </a:r>
              <a:endParaRPr sz="1800" b="0" i="0" u="none" strike="noStrike" cap="none">
                <a:solidFill>
                  <a:schemeClr val="dk1"/>
                </a:solidFill>
                <a:latin typeface="Calibri"/>
                <a:ea typeface="Calibri"/>
                <a:cs typeface="Calibri"/>
                <a:sym typeface="Calibri"/>
              </a:endParaRPr>
            </a:p>
          </p:txBody>
        </p:sp>
        <p:sp>
          <p:nvSpPr>
            <p:cNvPr id="2179" name="Google Shape;2179;p89"/>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231" name="Google Shape;2231;p89"/>
          <p:cNvGrpSpPr/>
          <p:nvPr/>
        </p:nvGrpSpPr>
        <p:grpSpPr>
          <a:xfrm>
            <a:off x="10743074" y="5450400"/>
            <a:ext cx="1249492" cy="716245"/>
            <a:chOff x="1923690" y="1932317"/>
            <a:chExt cx="3071007" cy="742970"/>
          </a:xfrm>
        </p:grpSpPr>
        <p:sp>
          <p:nvSpPr>
            <p:cNvPr id="2232" name="Google Shape;2232;p89"/>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170" name="Google Shape;2170;p89"/>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CC Plan Feat.</a:t>
              </a:r>
              <a:endParaRPr sz="1600" b="0" i="0" u="none" strike="noStrike" cap="none">
                <a:solidFill>
                  <a:schemeClr val="dk1"/>
                </a:solidFill>
                <a:latin typeface="Calibri"/>
                <a:ea typeface="Calibri"/>
                <a:cs typeface="Calibri"/>
                <a:sym typeface="Calibri"/>
              </a:endParaRPr>
            </a:p>
          </p:txBody>
        </p:sp>
        <p:sp>
          <p:nvSpPr>
            <p:cNvPr id="2233" name="Google Shape;2233;p89"/>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234" name="Google Shape;2234;p89"/>
          <p:cNvGrpSpPr/>
          <p:nvPr/>
        </p:nvGrpSpPr>
        <p:grpSpPr>
          <a:xfrm>
            <a:off x="10770506" y="3259437"/>
            <a:ext cx="1249492" cy="716245"/>
            <a:chOff x="1923690" y="1932317"/>
            <a:chExt cx="3071007" cy="742970"/>
          </a:xfrm>
        </p:grpSpPr>
        <p:sp>
          <p:nvSpPr>
            <p:cNvPr id="2217" name="Google Shape;2217;p89"/>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235" name="Google Shape;2235;p89"/>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Plan</a:t>
              </a:r>
              <a:endParaRPr sz="1800" b="0" i="0" u="none" strike="noStrike" cap="none">
                <a:solidFill>
                  <a:schemeClr val="dk1"/>
                </a:solidFill>
                <a:latin typeface="Calibri"/>
                <a:ea typeface="Calibri"/>
                <a:cs typeface="Calibri"/>
                <a:sym typeface="Calibri"/>
              </a:endParaRPr>
            </a:p>
          </p:txBody>
        </p:sp>
        <p:sp>
          <p:nvSpPr>
            <p:cNvPr id="2236" name="Google Shape;2236;p89"/>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237" name="Google Shape;2237;p89"/>
          <p:cNvGrpSpPr/>
          <p:nvPr/>
        </p:nvGrpSpPr>
        <p:grpSpPr>
          <a:xfrm>
            <a:off x="3430655" y="6034684"/>
            <a:ext cx="1249492" cy="716245"/>
            <a:chOff x="1923690" y="1932317"/>
            <a:chExt cx="3071007" cy="742970"/>
          </a:xfrm>
        </p:grpSpPr>
        <p:sp>
          <p:nvSpPr>
            <p:cNvPr id="2178" name="Google Shape;2178;p89"/>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238" name="Google Shape;2238;p89"/>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CC Transaction</a:t>
              </a:r>
              <a:endParaRPr sz="1600" b="0" i="0" u="none" strike="noStrike" cap="none">
                <a:solidFill>
                  <a:schemeClr val="dk1"/>
                </a:solidFill>
                <a:latin typeface="Calibri"/>
                <a:ea typeface="Calibri"/>
                <a:cs typeface="Calibri"/>
                <a:sym typeface="Calibri"/>
              </a:endParaRPr>
            </a:p>
          </p:txBody>
        </p:sp>
        <p:sp>
          <p:nvSpPr>
            <p:cNvPr id="2212" name="Google Shape;2212;p89"/>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239" name="Google Shape;2239;p89"/>
          <p:cNvGrpSpPr/>
          <p:nvPr/>
        </p:nvGrpSpPr>
        <p:grpSpPr>
          <a:xfrm>
            <a:off x="335882" y="2069428"/>
            <a:ext cx="2284536" cy="1380262"/>
            <a:chOff x="1923690" y="1932317"/>
            <a:chExt cx="3126462" cy="1143078"/>
          </a:xfrm>
        </p:grpSpPr>
        <p:sp>
          <p:nvSpPr>
            <p:cNvPr id="2240" name="Google Shape;2240;p89"/>
            <p:cNvSpPr/>
            <p:nvPr/>
          </p:nvSpPr>
          <p:spPr>
            <a:xfrm>
              <a:off x="1923693" y="2206596"/>
              <a:ext cx="1319742" cy="868799"/>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For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Event Type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	</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lt1"/>
                </a:solidFill>
                <a:latin typeface="Calibri"/>
                <a:ea typeface="Calibri"/>
                <a:cs typeface="Calibri"/>
                <a:sym typeface="Calibri"/>
              </a:endParaRPr>
            </a:p>
          </p:txBody>
        </p:sp>
        <p:sp>
          <p:nvSpPr>
            <p:cNvPr id="2201" name="Google Shape;2201;p89"/>
            <p:cNvSpPr/>
            <p:nvPr/>
          </p:nvSpPr>
          <p:spPr>
            <a:xfrm>
              <a:off x="1923690" y="1932317"/>
              <a:ext cx="3126462" cy="275100"/>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CC Account Event</a:t>
              </a:r>
              <a:endParaRPr sz="1800" b="0" i="0" u="none" strike="noStrike" cap="none">
                <a:solidFill>
                  <a:schemeClr val="lt1"/>
                </a:solidFill>
                <a:latin typeface="Calibri"/>
                <a:ea typeface="Calibri"/>
                <a:cs typeface="Calibri"/>
                <a:sym typeface="Calibri"/>
              </a:endParaRPr>
            </a:p>
          </p:txBody>
        </p:sp>
        <p:sp>
          <p:nvSpPr>
            <p:cNvPr id="2241" name="Google Shape;2241;p89"/>
            <p:cNvSpPr/>
            <p:nvPr/>
          </p:nvSpPr>
          <p:spPr>
            <a:xfrm>
              <a:off x="3243439" y="2206596"/>
              <a:ext cx="1806713" cy="868797"/>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CC Account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Created, Available, Removed </a:t>
              </a:r>
              <a:endParaRPr sz="1400" b="0" i="0" u="none" strike="noStrike" cap="none">
                <a:solidFill>
                  <a:srgbClr val="000000"/>
                </a:solidFill>
                <a:latin typeface="Arial"/>
                <a:ea typeface="Arial"/>
                <a:cs typeface="Arial"/>
                <a:sym typeface="Arial"/>
              </a:endParaRPr>
            </a:p>
          </p:txBody>
        </p:sp>
      </p:grpSp>
      <p:grpSp>
        <p:nvGrpSpPr>
          <p:cNvPr id="2242" name="Google Shape;2242;p89"/>
          <p:cNvGrpSpPr/>
          <p:nvPr/>
        </p:nvGrpSpPr>
        <p:grpSpPr>
          <a:xfrm>
            <a:off x="7729274" y="3127735"/>
            <a:ext cx="2284536" cy="1380262"/>
            <a:chOff x="1923690" y="1932317"/>
            <a:chExt cx="3126462" cy="1143078"/>
          </a:xfrm>
        </p:grpSpPr>
        <p:sp>
          <p:nvSpPr>
            <p:cNvPr id="2243" name="Google Shape;2243;p89"/>
            <p:cNvSpPr/>
            <p:nvPr/>
          </p:nvSpPr>
          <p:spPr>
            <a:xfrm>
              <a:off x="1923693" y="2206596"/>
              <a:ext cx="1319742" cy="868799"/>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Affects a CC Plan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Event Type</a:t>
              </a:r>
              <a:endParaRPr sz="1050" b="0" i="0" u="none" strike="noStrike" cap="none">
                <a:solidFill>
                  <a:schemeClr val="lt1"/>
                </a:solidFill>
                <a:latin typeface="Calibri"/>
                <a:ea typeface="Calibri"/>
                <a:cs typeface="Calibri"/>
                <a:sym typeface="Calibri"/>
              </a:endParaRPr>
            </a:p>
          </p:txBody>
        </p:sp>
        <p:sp>
          <p:nvSpPr>
            <p:cNvPr id="2215" name="Google Shape;2215;p89"/>
            <p:cNvSpPr/>
            <p:nvPr/>
          </p:nvSpPr>
          <p:spPr>
            <a:xfrm>
              <a:off x="1923690" y="1932317"/>
              <a:ext cx="3126462" cy="275100"/>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Credit Card Plan Event</a:t>
              </a:r>
              <a:endParaRPr sz="1800" b="0" i="0" u="none" strike="noStrike" cap="none">
                <a:solidFill>
                  <a:schemeClr val="lt1"/>
                </a:solidFill>
                <a:latin typeface="Calibri"/>
                <a:ea typeface="Calibri"/>
                <a:cs typeface="Calibri"/>
                <a:sym typeface="Calibri"/>
              </a:endParaRPr>
            </a:p>
          </p:txBody>
        </p:sp>
        <p:sp>
          <p:nvSpPr>
            <p:cNvPr id="2244" name="Google Shape;2244;p89"/>
            <p:cNvSpPr/>
            <p:nvPr/>
          </p:nvSpPr>
          <p:spPr>
            <a:xfrm>
              <a:off x="3243439" y="2206596"/>
              <a:ext cx="1806713" cy="868797"/>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Credit Card Plan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Rate Change, </a:t>
              </a:r>
              <a:br>
                <a:rPr lang="en-US" sz="1050" b="0" i="0" u="none" strike="noStrike" cap="none">
                  <a:solidFill>
                    <a:schemeClr val="lt1"/>
                  </a:solidFill>
                  <a:latin typeface="Calibri"/>
                  <a:ea typeface="Calibri"/>
                  <a:cs typeface="Calibri"/>
                  <a:sym typeface="Calibri"/>
                </a:rPr>
              </a:br>
              <a:r>
                <a:rPr lang="en-US" sz="1050" b="0" i="0" u="none" strike="noStrike" cap="none">
                  <a:solidFill>
                    <a:schemeClr val="lt1"/>
                  </a:solidFill>
                  <a:latin typeface="Calibri"/>
                  <a:ea typeface="Calibri"/>
                  <a:cs typeface="Calibri"/>
                  <a:sym typeface="Calibri"/>
                </a:rPr>
                <a:t>Created, Retired</a:t>
              </a:r>
              <a:endParaRPr sz="1400" b="0" i="0" u="none" strike="noStrike" cap="none">
                <a:solidFill>
                  <a:srgbClr val="000000"/>
                </a:solidFill>
                <a:latin typeface="Arial"/>
                <a:ea typeface="Arial"/>
                <a:cs typeface="Arial"/>
                <a:sym typeface="Arial"/>
              </a:endParaRPr>
            </a:p>
          </p:txBody>
        </p:sp>
      </p:grpSp>
      <p:sp>
        <p:nvSpPr>
          <p:cNvPr id="2245" name="Google Shape;2245;p89"/>
          <p:cNvSpPr txBox="1"/>
          <p:nvPr/>
        </p:nvSpPr>
        <p:spPr>
          <a:xfrm>
            <a:off x="10537058" y="3375839"/>
            <a:ext cx="221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246" name="Google Shape;2246;p89"/>
          <p:cNvSpPr txBox="1"/>
          <p:nvPr/>
        </p:nvSpPr>
        <p:spPr>
          <a:xfrm>
            <a:off x="9988713" y="3443878"/>
            <a:ext cx="221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247" name="Google Shape;2247;p89"/>
          <p:cNvSpPr txBox="1"/>
          <p:nvPr/>
        </p:nvSpPr>
        <p:spPr>
          <a:xfrm>
            <a:off x="5245797" y="5554690"/>
            <a:ext cx="221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2248" name="Google Shape;2248;p89"/>
          <p:cNvCxnSpPr>
            <a:endCxn id="2197" idx="2"/>
          </p:cNvCxnSpPr>
          <p:nvPr/>
        </p:nvCxnSpPr>
        <p:spPr>
          <a:xfrm rot="5400000" flipH="1">
            <a:off x="5011539" y="4035518"/>
            <a:ext cx="1869000" cy="6300"/>
          </a:xfrm>
          <a:prstGeom prst="bentConnector3">
            <a:avLst>
              <a:gd name="adj1" fmla="val 50002"/>
            </a:avLst>
          </a:prstGeom>
          <a:noFill/>
          <a:ln w="50800" cap="flat" cmpd="sng">
            <a:solidFill>
              <a:srgbClr val="D0CECE"/>
            </a:solidFill>
            <a:prstDash val="solid"/>
            <a:miter lim="800000"/>
            <a:headEnd type="triangle" w="med" len="med"/>
            <a:tailEnd type="none" w="sm" len="sm"/>
          </a:ln>
        </p:spPr>
      </p:cxnSp>
      <p:sp>
        <p:nvSpPr>
          <p:cNvPr id="2249" name="Google Shape;2249;p89"/>
          <p:cNvSpPr txBox="1"/>
          <p:nvPr/>
        </p:nvSpPr>
        <p:spPr>
          <a:xfrm rot="-5400000">
            <a:off x="5195602" y="3487334"/>
            <a:ext cx="1174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Subscribes to</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8"/>
                                        </p:tgtEl>
                                        <p:attrNameLst>
                                          <p:attrName>style.visibility</p:attrName>
                                        </p:attrNameLst>
                                      </p:cBhvr>
                                      <p:to>
                                        <p:strVal val="visible"/>
                                      </p:to>
                                    </p:set>
                                    <p:animEffect transition="in" filter="fade">
                                      <p:cBhvr>
                                        <p:cTn id="7" dur="500"/>
                                        <p:tgtEl>
                                          <p:spTgt spid="2168"/>
                                        </p:tgtEl>
                                      </p:cBhvr>
                                    </p:animEffect>
                                  </p:childTnLst>
                                </p:cTn>
                              </p:par>
                              <p:par>
                                <p:cTn id="8" presetID="10" presetClass="entr" presetSubtype="0" fill="hold" nodeType="withEffect">
                                  <p:stCondLst>
                                    <p:cond delay="0"/>
                                  </p:stCondLst>
                                  <p:childTnLst>
                                    <p:set>
                                      <p:cBhvr>
                                        <p:cTn id="9" dur="1" fill="hold">
                                          <p:stCondLst>
                                            <p:cond delay="0"/>
                                          </p:stCondLst>
                                        </p:cTn>
                                        <p:tgtEl>
                                          <p:spTgt spid="2169"/>
                                        </p:tgtEl>
                                        <p:attrNameLst>
                                          <p:attrName>style.visibility</p:attrName>
                                        </p:attrNameLst>
                                      </p:cBhvr>
                                      <p:to>
                                        <p:strVal val="visible"/>
                                      </p:to>
                                    </p:set>
                                    <p:animEffect transition="in" filter="fade">
                                      <p:cBhvr>
                                        <p:cTn id="10" dur="500"/>
                                        <p:tgtEl>
                                          <p:spTgt spid="2169"/>
                                        </p:tgtEl>
                                      </p:cBhvr>
                                    </p:animEffect>
                                  </p:childTnLst>
                                </p:cTn>
                              </p:par>
                              <p:par>
                                <p:cTn id="11" presetID="10" presetClass="entr" presetSubtype="0" fill="hold" nodeType="withEffect">
                                  <p:stCondLst>
                                    <p:cond delay="0"/>
                                  </p:stCondLst>
                                  <p:childTnLst>
                                    <p:set>
                                      <p:cBhvr>
                                        <p:cTn id="12" dur="1" fill="hold">
                                          <p:stCondLst>
                                            <p:cond delay="0"/>
                                          </p:stCondLst>
                                        </p:cTn>
                                        <p:tgtEl>
                                          <p:spTgt spid="2171"/>
                                        </p:tgtEl>
                                        <p:attrNameLst>
                                          <p:attrName>style.visibility</p:attrName>
                                        </p:attrNameLst>
                                      </p:cBhvr>
                                      <p:to>
                                        <p:strVal val="visible"/>
                                      </p:to>
                                    </p:set>
                                    <p:animEffect transition="in" filter="fade">
                                      <p:cBhvr>
                                        <p:cTn id="13" dur="500"/>
                                        <p:tgtEl>
                                          <p:spTgt spid="2171"/>
                                        </p:tgtEl>
                                      </p:cBhvr>
                                    </p:animEffect>
                                  </p:childTnLst>
                                </p:cTn>
                              </p:par>
                              <p:par>
                                <p:cTn id="14" presetID="10" presetClass="entr" presetSubtype="0" fill="hold" nodeType="withEffect">
                                  <p:stCondLst>
                                    <p:cond delay="0"/>
                                  </p:stCondLst>
                                  <p:childTnLst>
                                    <p:set>
                                      <p:cBhvr>
                                        <p:cTn id="15" dur="1" fill="hold">
                                          <p:stCondLst>
                                            <p:cond delay="0"/>
                                          </p:stCondLst>
                                        </p:cTn>
                                        <p:tgtEl>
                                          <p:spTgt spid="2231"/>
                                        </p:tgtEl>
                                        <p:attrNameLst>
                                          <p:attrName>style.visibility</p:attrName>
                                        </p:attrNameLst>
                                      </p:cBhvr>
                                      <p:to>
                                        <p:strVal val="visible"/>
                                      </p:to>
                                    </p:set>
                                    <p:animEffect transition="in" filter="fade">
                                      <p:cBhvr>
                                        <p:cTn id="16" dur="500"/>
                                        <p:tgtEl>
                                          <p:spTgt spid="2231"/>
                                        </p:tgtEl>
                                      </p:cBhvr>
                                    </p:animEffect>
                                  </p:childTnLst>
                                </p:cTn>
                              </p:par>
                              <p:par>
                                <p:cTn id="17" presetID="10" presetClass="entr" presetSubtype="0" fill="hold" nodeType="withEffect">
                                  <p:stCondLst>
                                    <p:cond delay="0"/>
                                  </p:stCondLst>
                                  <p:childTnLst>
                                    <p:set>
                                      <p:cBhvr>
                                        <p:cTn id="18" dur="1" fill="hold">
                                          <p:stCondLst>
                                            <p:cond delay="0"/>
                                          </p:stCondLst>
                                        </p:cTn>
                                        <p:tgtEl>
                                          <p:spTgt spid="2234"/>
                                        </p:tgtEl>
                                        <p:attrNameLst>
                                          <p:attrName>style.visibility</p:attrName>
                                        </p:attrNameLst>
                                      </p:cBhvr>
                                      <p:to>
                                        <p:strVal val="visible"/>
                                      </p:to>
                                    </p:set>
                                    <p:animEffect transition="in" filter="fade">
                                      <p:cBhvr>
                                        <p:cTn id="19" dur="500"/>
                                        <p:tgtEl>
                                          <p:spTgt spid="2234"/>
                                        </p:tgtEl>
                                      </p:cBhvr>
                                    </p:animEffect>
                                  </p:childTnLst>
                                </p:cTn>
                              </p:par>
                              <p:par>
                                <p:cTn id="20" presetID="10" presetClass="entr" presetSubtype="0" fill="hold" nodeType="withEffect">
                                  <p:stCondLst>
                                    <p:cond delay="0"/>
                                  </p:stCondLst>
                                  <p:childTnLst>
                                    <p:set>
                                      <p:cBhvr>
                                        <p:cTn id="21" dur="1" fill="hold">
                                          <p:stCondLst>
                                            <p:cond delay="0"/>
                                          </p:stCondLst>
                                        </p:cTn>
                                        <p:tgtEl>
                                          <p:spTgt spid="2176"/>
                                        </p:tgtEl>
                                        <p:attrNameLst>
                                          <p:attrName>style.visibility</p:attrName>
                                        </p:attrNameLst>
                                      </p:cBhvr>
                                      <p:to>
                                        <p:strVal val="visible"/>
                                      </p:to>
                                    </p:set>
                                    <p:animEffect transition="in" filter="fade">
                                      <p:cBhvr>
                                        <p:cTn id="22" dur="500"/>
                                        <p:tgtEl>
                                          <p:spTgt spid="2176"/>
                                        </p:tgtEl>
                                      </p:cBhvr>
                                    </p:animEffect>
                                  </p:childTnLst>
                                </p:cTn>
                              </p:par>
                              <p:par>
                                <p:cTn id="23" presetID="10" presetClass="entr" presetSubtype="0" fill="hold" nodeType="withEffect">
                                  <p:stCondLst>
                                    <p:cond delay="0"/>
                                  </p:stCondLst>
                                  <p:childTnLst>
                                    <p:set>
                                      <p:cBhvr>
                                        <p:cTn id="24" dur="1" fill="hold">
                                          <p:stCondLst>
                                            <p:cond delay="0"/>
                                          </p:stCondLst>
                                        </p:cTn>
                                        <p:tgtEl>
                                          <p:spTgt spid="2175"/>
                                        </p:tgtEl>
                                        <p:attrNameLst>
                                          <p:attrName>style.visibility</p:attrName>
                                        </p:attrNameLst>
                                      </p:cBhvr>
                                      <p:to>
                                        <p:strVal val="visible"/>
                                      </p:to>
                                    </p:set>
                                    <p:animEffect transition="in" filter="fade">
                                      <p:cBhvr>
                                        <p:cTn id="25" dur="500"/>
                                        <p:tgtEl>
                                          <p:spTgt spid="2175"/>
                                        </p:tgtEl>
                                      </p:cBhvr>
                                    </p:animEffect>
                                  </p:childTnLst>
                                </p:cTn>
                              </p:par>
                              <p:par>
                                <p:cTn id="26" presetID="10" presetClass="entr" presetSubtype="0" fill="hold" nodeType="withEffect">
                                  <p:stCondLst>
                                    <p:cond delay="0"/>
                                  </p:stCondLst>
                                  <p:childTnLst>
                                    <p:set>
                                      <p:cBhvr>
                                        <p:cTn id="27" dur="1" fill="hold">
                                          <p:stCondLst>
                                            <p:cond delay="0"/>
                                          </p:stCondLst>
                                        </p:cTn>
                                        <p:tgtEl>
                                          <p:spTgt spid="2225"/>
                                        </p:tgtEl>
                                        <p:attrNameLst>
                                          <p:attrName>style.visibility</p:attrName>
                                        </p:attrNameLst>
                                      </p:cBhvr>
                                      <p:to>
                                        <p:strVal val="visible"/>
                                      </p:to>
                                    </p:set>
                                    <p:animEffect transition="in" filter="fade">
                                      <p:cBhvr>
                                        <p:cTn id="28" dur="500"/>
                                        <p:tgtEl>
                                          <p:spTgt spid="2225"/>
                                        </p:tgtEl>
                                      </p:cBhvr>
                                    </p:animEffect>
                                  </p:childTnLst>
                                </p:cTn>
                              </p:par>
                              <p:par>
                                <p:cTn id="29" presetID="10" presetClass="entr" presetSubtype="0" fill="hold" nodeType="withEffect">
                                  <p:stCondLst>
                                    <p:cond delay="0"/>
                                  </p:stCondLst>
                                  <p:childTnLst>
                                    <p:set>
                                      <p:cBhvr>
                                        <p:cTn id="30" dur="1" fill="hold">
                                          <p:stCondLst>
                                            <p:cond delay="0"/>
                                          </p:stCondLst>
                                        </p:cTn>
                                        <p:tgtEl>
                                          <p:spTgt spid="2172"/>
                                        </p:tgtEl>
                                        <p:attrNameLst>
                                          <p:attrName>style.visibility</p:attrName>
                                        </p:attrNameLst>
                                      </p:cBhvr>
                                      <p:to>
                                        <p:strVal val="visible"/>
                                      </p:to>
                                    </p:set>
                                    <p:animEffect transition="in" filter="fade">
                                      <p:cBhvr>
                                        <p:cTn id="31" dur="500"/>
                                        <p:tgtEl>
                                          <p:spTgt spid="2172"/>
                                        </p:tgtEl>
                                      </p:cBhvr>
                                    </p:animEffect>
                                  </p:childTnLst>
                                </p:cTn>
                              </p:par>
                              <p:par>
                                <p:cTn id="32" presetID="10" presetClass="entr" presetSubtype="0" fill="hold" nodeType="withEffect">
                                  <p:stCondLst>
                                    <p:cond delay="0"/>
                                  </p:stCondLst>
                                  <p:childTnLst>
                                    <p:set>
                                      <p:cBhvr>
                                        <p:cTn id="33" dur="1" fill="hold">
                                          <p:stCondLst>
                                            <p:cond delay="0"/>
                                          </p:stCondLst>
                                        </p:cTn>
                                        <p:tgtEl>
                                          <p:spTgt spid="2222"/>
                                        </p:tgtEl>
                                        <p:attrNameLst>
                                          <p:attrName>style.visibility</p:attrName>
                                        </p:attrNameLst>
                                      </p:cBhvr>
                                      <p:to>
                                        <p:strVal val="visible"/>
                                      </p:to>
                                    </p:set>
                                    <p:animEffect transition="in" filter="fade">
                                      <p:cBhvr>
                                        <p:cTn id="34" dur="500"/>
                                        <p:tgtEl>
                                          <p:spTgt spid="2222"/>
                                        </p:tgtEl>
                                      </p:cBhvr>
                                    </p:animEffect>
                                  </p:childTnLst>
                                </p:cTn>
                              </p:par>
                              <p:par>
                                <p:cTn id="35" presetID="10" presetClass="entr" presetSubtype="0" fill="hold" nodeType="withEffect">
                                  <p:stCondLst>
                                    <p:cond delay="0"/>
                                  </p:stCondLst>
                                  <p:childTnLst>
                                    <p:set>
                                      <p:cBhvr>
                                        <p:cTn id="36" dur="1" fill="hold">
                                          <p:stCondLst>
                                            <p:cond delay="0"/>
                                          </p:stCondLst>
                                        </p:cTn>
                                        <p:tgtEl>
                                          <p:spTgt spid="2180"/>
                                        </p:tgtEl>
                                        <p:attrNameLst>
                                          <p:attrName>style.visibility</p:attrName>
                                        </p:attrNameLst>
                                      </p:cBhvr>
                                      <p:to>
                                        <p:strVal val="visible"/>
                                      </p:to>
                                    </p:set>
                                    <p:animEffect transition="in" filter="fade">
                                      <p:cBhvr>
                                        <p:cTn id="37" dur="500"/>
                                        <p:tgtEl>
                                          <p:spTgt spid="2180"/>
                                        </p:tgtEl>
                                      </p:cBhvr>
                                    </p:animEffect>
                                  </p:childTnLst>
                                </p:cTn>
                              </p:par>
                              <p:par>
                                <p:cTn id="38" presetID="10" presetClass="entr" presetSubtype="0" fill="hold" nodeType="withEffect">
                                  <p:stCondLst>
                                    <p:cond delay="0"/>
                                  </p:stCondLst>
                                  <p:childTnLst>
                                    <p:set>
                                      <p:cBhvr>
                                        <p:cTn id="39" dur="1" fill="hold">
                                          <p:stCondLst>
                                            <p:cond delay="0"/>
                                          </p:stCondLst>
                                        </p:cTn>
                                        <p:tgtEl>
                                          <p:spTgt spid="2181"/>
                                        </p:tgtEl>
                                        <p:attrNameLst>
                                          <p:attrName>style.visibility</p:attrName>
                                        </p:attrNameLst>
                                      </p:cBhvr>
                                      <p:to>
                                        <p:strVal val="visible"/>
                                      </p:to>
                                    </p:set>
                                    <p:animEffect transition="in" filter="fade">
                                      <p:cBhvr>
                                        <p:cTn id="40" dur="500"/>
                                        <p:tgtEl>
                                          <p:spTgt spid="2181"/>
                                        </p:tgtEl>
                                      </p:cBhvr>
                                    </p:animEffect>
                                  </p:childTnLst>
                                </p:cTn>
                              </p:par>
                              <p:par>
                                <p:cTn id="41" presetID="10" presetClass="entr" presetSubtype="0" fill="hold" nodeType="withEffect">
                                  <p:stCondLst>
                                    <p:cond delay="0"/>
                                  </p:stCondLst>
                                  <p:childTnLst>
                                    <p:set>
                                      <p:cBhvr>
                                        <p:cTn id="42" dur="1" fill="hold">
                                          <p:stCondLst>
                                            <p:cond delay="0"/>
                                          </p:stCondLst>
                                        </p:cTn>
                                        <p:tgtEl>
                                          <p:spTgt spid="2237"/>
                                        </p:tgtEl>
                                        <p:attrNameLst>
                                          <p:attrName>style.visibility</p:attrName>
                                        </p:attrNameLst>
                                      </p:cBhvr>
                                      <p:to>
                                        <p:strVal val="visible"/>
                                      </p:to>
                                    </p:set>
                                    <p:animEffect transition="in" filter="fade">
                                      <p:cBhvr>
                                        <p:cTn id="43" dur="500"/>
                                        <p:tgtEl>
                                          <p:spTgt spid="2237"/>
                                        </p:tgtEl>
                                      </p:cBhvr>
                                    </p:animEffect>
                                  </p:childTnLst>
                                </p:cTn>
                              </p:par>
                              <p:par>
                                <p:cTn id="44" presetID="10" presetClass="entr" presetSubtype="0" fill="hold" nodeType="withEffect">
                                  <p:stCondLst>
                                    <p:cond delay="0"/>
                                  </p:stCondLst>
                                  <p:childTnLst>
                                    <p:set>
                                      <p:cBhvr>
                                        <p:cTn id="45" dur="1" fill="hold">
                                          <p:stCondLst>
                                            <p:cond delay="0"/>
                                          </p:stCondLst>
                                        </p:cTn>
                                        <p:tgtEl>
                                          <p:spTgt spid="2228"/>
                                        </p:tgtEl>
                                        <p:attrNameLst>
                                          <p:attrName>style.visibility</p:attrName>
                                        </p:attrNameLst>
                                      </p:cBhvr>
                                      <p:to>
                                        <p:strVal val="visible"/>
                                      </p:to>
                                    </p:set>
                                    <p:animEffect transition="in" filter="fade">
                                      <p:cBhvr>
                                        <p:cTn id="46" dur="500"/>
                                        <p:tgtEl>
                                          <p:spTgt spid="2228"/>
                                        </p:tgtEl>
                                      </p:cBhvr>
                                    </p:animEffect>
                                  </p:childTnLst>
                                </p:cTn>
                              </p:par>
                              <p:par>
                                <p:cTn id="47" presetID="10" presetClass="entr" presetSubtype="0" fill="hold" nodeType="withEffect">
                                  <p:stCondLst>
                                    <p:cond delay="0"/>
                                  </p:stCondLst>
                                  <p:childTnLst>
                                    <p:set>
                                      <p:cBhvr>
                                        <p:cTn id="48" dur="1" fill="hold">
                                          <p:stCondLst>
                                            <p:cond delay="0"/>
                                          </p:stCondLst>
                                        </p:cTn>
                                        <p:tgtEl>
                                          <p:spTgt spid="2177"/>
                                        </p:tgtEl>
                                        <p:attrNameLst>
                                          <p:attrName>style.visibility</p:attrName>
                                        </p:attrNameLst>
                                      </p:cBhvr>
                                      <p:to>
                                        <p:strVal val="visible"/>
                                      </p:to>
                                    </p:set>
                                    <p:animEffect transition="in" filter="fade">
                                      <p:cBhvr>
                                        <p:cTn id="49" dur="500"/>
                                        <p:tgtEl>
                                          <p:spTgt spid="217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92"/>
                                        </p:tgtEl>
                                        <p:attrNameLst>
                                          <p:attrName>style.visibility</p:attrName>
                                        </p:attrNameLst>
                                      </p:cBhvr>
                                      <p:to>
                                        <p:strVal val="visible"/>
                                      </p:to>
                                    </p:set>
                                    <p:animEffect transition="in" filter="fade">
                                      <p:cBhvr>
                                        <p:cTn id="54" dur="500"/>
                                        <p:tgtEl>
                                          <p:spTgt spid="219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218"/>
                                        </p:tgtEl>
                                        <p:attrNameLst>
                                          <p:attrName>style.visibility</p:attrName>
                                        </p:attrNameLst>
                                      </p:cBhvr>
                                      <p:to>
                                        <p:strVal val="visible"/>
                                      </p:to>
                                    </p:set>
                                    <p:animEffect transition="in" filter="fade">
                                      <p:cBhvr>
                                        <p:cTn id="59" dur="500"/>
                                        <p:tgtEl>
                                          <p:spTgt spid="2218"/>
                                        </p:tgtEl>
                                      </p:cBhvr>
                                    </p:animEffect>
                                  </p:childTnLst>
                                </p:cTn>
                              </p:par>
                              <p:par>
                                <p:cTn id="60" presetID="10" presetClass="entr" presetSubtype="0" fill="hold" nodeType="withEffect">
                                  <p:stCondLst>
                                    <p:cond delay="0"/>
                                  </p:stCondLst>
                                  <p:childTnLst>
                                    <p:set>
                                      <p:cBhvr>
                                        <p:cTn id="61" dur="1" fill="hold">
                                          <p:stCondLst>
                                            <p:cond delay="0"/>
                                          </p:stCondLst>
                                        </p:cTn>
                                        <p:tgtEl>
                                          <p:spTgt spid="2214"/>
                                        </p:tgtEl>
                                        <p:attrNameLst>
                                          <p:attrName>style.visibility</p:attrName>
                                        </p:attrNameLst>
                                      </p:cBhvr>
                                      <p:to>
                                        <p:strVal val="visible"/>
                                      </p:to>
                                    </p:set>
                                    <p:animEffect transition="in" filter="fade">
                                      <p:cBhvr>
                                        <p:cTn id="62" dur="500"/>
                                        <p:tgtEl>
                                          <p:spTgt spid="2214"/>
                                        </p:tgtEl>
                                      </p:cBhvr>
                                    </p:animEffect>
                                  </p:childTnLst>
                                </p:cTn>
                              </p:par>
                              <p:par>
                                <p:cTn id="63" presetID="10" presetClass="entr" presetSubtype="0" fill="hold" nodeType="withEffect">
                                  <p:stCondLst>
                                    <p:cond delay="0"/>
                                  </p:stCondLst>
                                  <p:childTnLst>
                                    <p:set>
                                      <p:cBhvr>
                                        <p:cTn id="64" dur="1" fill="hold">
                                          <p:stCondLst>
                                            <p:cond delay="0"/>
                                          </p:stCondLst>
                                        </p:cTn>
                                        <p:tgtEl>
                                          <p:spTgt spid="2242"/>
                                        </p:tgtEl>
                                        <p:attrNameLst>
                                          <p:attrName>style.visibility</p:attrName>
                                        </p:attrNameLst>
                                      </p:cBhvr>
                                      <p:to>
                                        <p:strVal val="visible"/>
                                      </p:to>
                                    </p:set>
                                    <p:animEffect transition="in" filter="fade">
                                      <p:cBhvr>
                                        <p:cTn id="65" dur="500"/>
                                        <p:tgtEl>
                                          <p:spTgt spid="2242"/>
                                        </p:tgtEl>
                                      </p:cBhvr>
                                    </p:animEffect>
                                  </p:childTnLst>
                                </p:cTn>
                              </p:par>
                              <p:par>
                                <p:cTn id="66" presetID="10" presetClass="entr" presetSubtype="0" fill="hold" nodeType="withEffect">
                                  <p:stCondLst>
                                    <p:cond delay="0"/>
                                  </p:stCondLst>
                                  <p:childTnLst>
                                    <p:set>
                                      <p:cBhvr>
                                        <p:cTn id="67" dur="1" fill="hold">
                                          <p:stCondLst>
                                            <p:cond delay="0"/>
                                          </p:stCondLst>
                                        </p:cTn>
                                        <p:tgtEl>
                                          <p:spTgt spid="2246"/>
                                        </p:tgtEl>
                                        <p:attrNameLst>
                                          <p:attrName>style.visibility</p:attrName>
                                        </p:attrNameLst>
                                      </p:cBhvr>
                                      <p:to>
                                        <p:strVal val="visible"/>
                                      </p:to>
                                    </p:set>
                                    <p:animEffect transition="in" filter="fade">
                                      <p:cBhvr>
                                        <p:cTn id="68" dur="500"/>
                                        <p:tgtEl>
                                          <p:spTgt spid="2246"/>
                                        </p:tgtEl>
                                      </p:cBhvr>
                                    </p:animEffect>
                                  </p:childTnLst>
                                </p:cTn>
                              </p:par>
                              <p:par>
                                <p:cTn id="69" presetID="10" presetClass="entr" presetSubtype="0" fill="hold" nodeType="withEffect">
                                  <p:stCondLst>
                                    <p:cond delay="0"/>
                                  </p:stCondLst>
                                  <p:childTnLst>
                                    <p:set>
                                      <p:cBhvr>
                                        <p:cTn id="70" dur="1" fill="hold">
                                          <p:stCondLst>
                                            <p:cond delay="0"/>
                                          </p:stCondLst>
                                        </p:cTn>
                                        <p:tgtEl>
                                          <p:spTgt spid="2245"/>
                                        </p:tgtEl>
                                        <p:attrNameLst>
                                          <p:attrName>style.visibility</p:attrName>
                                        </p:attrNameLst>
                                      </p:cBhvr>
                                      <p:to>
                                        <p:strVal val="visible"/>
                                      </p:to>
                                    </p:set>
                                    <p:animEffect transition="in" filter="fade">
                                      <p:cBhvr>
                                        <p:cTn id="71" dur="500"/>
                                        <p:tgtEl>
                                          <p:spTgt spid="2245"/>
                                        </p:tgtEl>
                                      </p:cBhvr>
                                    </p:animEffect>
                                  </p:childTnLst>
                                </p:cTn>
                              </p:par>
                              <p:par>
                                <p:cTn id="72" presetID="10" presetClass="entr" presetSubtype="0" fill="hold" nodeType="withEffect">
                                  <p:stCondLst>
                                    <p:cond delay="0"/>
                                  </p:stCondLst>
                                  <p:childTnLst>
                                    <p:set>
                                      <p:cBhvr>
                                        <p:cTn id="73" dur="1" fill="hold">
                                          <p:stCondLst>
                                            <p:cond delay="0"/>
                                          </p:stCondLst>
                                        </p:cTn>
                                        <p:tgtEl>
                                          <p:spTgt spid="2216"/>
                                        </p:tgtEl>
                                        <p:attrNameLst>
                                          <p:attrName>style.visibility</p:attrName>
                                        </p:attrNameLst>
                                      </p:cBhvr>
                                      <p:to>
                                        <p:strVal val="visible"/>
                                      </p:to>
                                    </p:set>
                                    <p:animEffect transition="in" filter="fade">
                                      <p:cBhvr>
                                        <p:cTn id="74" dur="500"/>
                                        <p:tgtEl>
                                          <p:spTgt spid="221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196"/>
                                        </p:tgtEl>
                                        <p:attrNameLst>
                                          <p:attrName>style.visibility</p:attrName>
                                        </p:attrNameLst>
                                      </p:cBhvr>
                                      <p:to>
                                        <p:strVal val="visible"/>
                                      </p:to>
                                    </p:set>
                                    <p:animEffect transition="in" filter="fade">
                                      <p:cBhvr>
                                        <p:cTn id="79" dur="500"/>
                                        <p:tgtEl>
                                          <p:spTgt spid="219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239"/>
                                        </p:tgtEl>
                                        <p:attrNameLst>
                                          <p:attrName>style.visibility</p:attrName>
                                        </p:attrNameLst>
                                      </p:cBhvr>
                                      <p:to>
                                        <p:strVal val="visible"/>
                                      </p:to>
                                    </p:set>
                                    <p:animEffect transition="in" filter="fade">
                                      <p:cBhvr>
                                        <p:cTn id="84" dur="500"/>
                                        <p:tgtEl>
                                          <p:spTgt spid="2239"/>
                                        </p:tgtEl>
                                      </p:cBhvr>
                                    </p:animEffect>
                                  </p:childTnLst>
                                </p:cTn>
                              </p:par>
                              <p:par>
                                <p:cTn id="85" presetID="10" presetClass="entr" presetSubtype="0" fill="hold" nodeType="withEffect">
                                  <p:stCondLst>
                                    <p:cond delay="0"/>
                                  </p:stCondLst>
                                  <p:childTnLst>
                                    <p:set>
                                      <p:cBhvr>
                                        <p:cTn id="86" dur="1" fill="hold">
                                          <p:stCondLst>
                                            <p:cond delay="0"/>
                                          </p:stCondLst>
                                        </p:cTn>
                                        <p:tgtEl>
                                          <p:spTgt spid="2204"/>
                                        </p:tgtEl>
                                        <p:attrNameLst>
                                          <p:attrName>style.visibility</p:attrName>
                                        </p:attrNameLst>
                                      </p:cBhvr>
                                      <p:to>
                                        <p:strVal val="visible"/>
                                      </p:to>
                                    </p:set>
                                    <p:animEffect transition="in" filter="fade">
                                      <p:cBhvr>
                                        <p:cTn id="87" dur="500"/>
                                        <p:tgtEl>
                                          <p:spTgt spid="2204"/>
                                        </p:tgtEl>
                                      </p:cBhvr>
                                    </p:animEffect>
                                  </p:childTnLst>
                                </p:cTn>
                              </p:par>
                              <p:par>
                                <p:cTn id="88" presetID="10" presetClass="entr" presetSubtype="0" fill="hold" nodeType="withEffect">
                                  <p:stCondLst>
                                    <p:cond delay="0"/>
                                  </p:stCondLst>
                                  <p:childTnLst>
                                    <p:set>
                                      <p:cBhvr>
                                        <p:cTn id="89" dur="1" fill="hold">
                                          <p:stCondLst>
                                            <p:cond delay="0"/>
                                          </p:stCondLst>
                                        </p:cTn>
                                        <p:tgtEl>
                                          <p:spTgt spid="2202"/>
                                        </p:tgtEl>
                                        <p:attrNameLst>
                                          <p:attrName>style.visibility</p:attrName>
                                        </p:attrNameLst>
                                      </p:cBhvr>
                                      <p:to>
                                        <p:strVal val="visible"/>
                                      </p:to>
                                    </p:set>
                                    <p:animEffect transition="in" filter="fade">
                                      <p:cBhvr>
                                        <p:cTn id="90" dur="500"/>
                                        <p:tgtEl>
                                          <p:spTgt spid="2202"/>
                                        </p:tgtEl>
                                      </p:cBhvr>
                                    </p:animEffect>
                                  </p:childTnLst>
                                </p:cTn>
                              </p:par>
                              <p:par>
                                <p:cTn id="91" presetID="10" presetClass="entr" presetSubtype="0" fill="hold" nodeType="withEffect">
                                  <p:stCondLst>
                                    <p:cond delay="0"/>
                                  </p:stCondLst>
                                  <p:childTnLst>
                                    <p:set>
                                      <p:cBhvr>
                                        <p:cTn id="92" dur="1" fill="hold">
                                          <p:stCondLst>
                                            <p:cond delay="0"/>
                                          </p:stCondLst>
                                        </p:cTn>
                                        <p:tgtEl>
                                          <p:spTgt spid="2200"/>
                                        </p:tgtEl>
                                        <p:attrNameLst>
                                          <p:attrName>style.visibility</p:attrName>
                                        </p:attrNameLst>
                                      </p:cBhvr>
                                      <p:to>
                                        <p:strVal val="visible"/>
                                      </p:to>
                                    </p:set>
                                    <p:animEffect transition="in" filter="fade">
                                      <p:cBhvr>
                                        <p:cTn id="93" dur="500"/>
                                        <p:tgtEl>
                                          <p:spTgt spid="2200"/>
                                        </p:tgtEl>
                                      </p:cBhvr>
                                    </p:animEffect>
                                  </p:childTnLst>
                                </p:cTn>
                              </p:par>
                              <p:par>
                                <p:cTn id="94" presetID="10" presetClass="entr" presetSubtype="0" fill="hold" nodeType="withEffect">
                                  <p:stCondLst>
                                    <p:cond delay="0"/>
                                  </p:stCondLst>
                                  <p:childTnLst>
                                    <p:set>
                                      <p:cBhvr>
                                        <p:cTn id="95" dur="1" fill="hold">
                                          <p:stCondLst>
                                            <p:cond delay="0"/>
                                          </p:stCondLst>
                                        </p:cTn>
                                        <p:tgtEl>
                                          <p:spTgt spid="2183"/>
                                        </p:tgtEl>
                                        <p:attrNameLst>
                                          <p:attrName>style.visibility</p:attrName>
                                        </p:attrNameLst>
                                      </p:cBhvr>
                                      <p:to>
                                        <p:strVal val="visible"/>
                                      </p:to>
                                    </p:set>
                                    <p:animEffect transition="in" filter="fade">
                                      <p:cBhvr>
                                        <p:cTn id="96" dur="500"/>
                                        <p:tgtEl>
                                          <p:spTgt spid="2183"/>
                                        </p:tgtEl>
                                      </p:cBhvr>
                                    </p:animEffect>
                                  </p:childTnLst>
                                </p:cTn>
                              </p:par>
                              <p:par>
                                <p:cTn id="97" presetID="10" presetClass="entr" presetSubtype="0" fill="hold" nodeType="withEffect">
                                  <p:stCondLst>
                                    <p:cond delay="0"/>
                                  </p:stCondLst>
                                  <p:childTnLst>
                                    <p:set>
                                      <p:cBhvr>
                                        <p:cTn id="98" dur="1" fill="hold">
                                          <p:stCondLst>
                                            <p:cond delay="0"/>
                                          </p:stCondLst>
                                        </p:cTn>
                                        <p:tgtEl>
                                          <p:spTgt spid="2205"/>
                                        </p:tgtEl>
                                        <p:attrNameLst>
                                          <p:attrName>style.visibility</p:attrName>
                                        </p:attrNameLst>
                                      </p:cBhvr>
                                      <p:to>
                                        <p:strVal val="visible"/>
                                      </p:to>
                                    </p:set>
                                    <p:animEffect transition="in" filter="fade">
                                      <p:cBhvr>
                                        <p:cTn id="99" dur="500"/>
                                        <p:tgtEl>
                                          <p:spTgt spid="220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206"/>
                                        </p:tgtEl>
                                        <p:attrNameLst>
                                          <p:attrName>style.visibility</p:attrName>
                                        </p:attrNameLst>
                                      </p:cBhvr>
                                      <p:to>
                                        <p:strVal val="visible"/>
                                      </p:to>
                                    </p:set>
                                    <p:animEffect transition="in" filter="fade">
                                      <p:cBhvr>
                                        <p:cTn id="104" dur="500"/>
                                        <p:tgtEl>
                                          <p:spTgt spid="2206"/>
                                        </p:tgtEl>
                                      </p:cBhvr>
                                    </p:animEffect>
                                  </p:childTnLst>
                                </p:cTn>
                              </p:par>
                              <p:par>
                                <p:cTn id="105" presetID="10" presetClass="entr" presetSubtype="0" fill="hold" nodeType="withEffect">
                                  <p:stCondLst>
                                    <p:cond delay="0"/>
                                  </p:stCondLst>
                                  <p:childTnLst>
                                    <p:set>
                                      <p:cBhvr>
                                        <p:cTn id="106" dur="1" fill="hold">
                                          <p:stCondLst>
                                            <p:cond delay="0"/>
                                          </p:stCondLst>
                                        </p:cTn>
                                        <p:tgtEl>
                                          <p:spTgt spid="2203"/>
                                        </p:tgtEl>
                                        <p:attrNameLst>
                                          <p:attrName>style.visibility</p:attrName>
                                        </p:attrNameLst>
                                      </p:cBhvr>
                                      <p:to>
                                        <p:strVal val="visible"/>
                                      </p:to>
                                    </p:set>
                                    <p:animEffect transition="in" filter="fade">
                                      <p:cBhvr>
                                        <p:cTn id="107" dur="500"/>
                                        <p:tgtEl>
                                          <p:spTgt spid="220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184"/>
                                        </p:tgtEl>
                                        <p:attrNameLst>
                                          <p:attrName>style.visibility</p:attrName>
                                        </p:attrNameLst>
                                      </p:cBhvr>
                                      <p:to>
                                        <p:strVal val="visible"/>
                                      </p:to>
                                    </p:set>
                                    <p:animEffect transition="in" filter="fade">
                                      <p:cBhvr>
                                        <p:cTn id="112" dur="500"/>
                                        <p:tgtEl>
                                          <p:spTgt spid="218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210"/>
                                        </p:tgtEl>
                                        <p:attrNameLst>
                                          <p:attrName>style.visibility</p:attrName>
                                        </p:attrNameLst>
                                      </p:cBhvr>
                                      <p:to>
                                        <p:strVal val="visible"/>
                                      </p:to>
                                    </p:set>
                                    <p:animEffect transition="in" filter="fade">
                                      <p:cBhvr>
                                        <p:cTn id="117" dur="500"/>
                                        <p:tgtEl>
                                          <p:spTgt spid="2210"/>
                                        </p:tgtEl>
                                      </p:cBhvr>
                                    </p:animEffect>
                                  </p:childTnLst>
                                </p:cTn>
                              </p:par>
                              <p:par>
                                <p:cTn id="118" presetID="10" presetClass="entr" presetSubtype="0" fill="hold" nodeType="withEffect">
                                  <p:stCondLst>
                                    <p:cond delay="0"/>
                                  </p:stCondLst>
                                  <p:childTnLst>
                                    <p:set>
                                      <p:cBhvr>
                                        <p:cTn id="119" dur="1" fill="hold">
                                          <p:stCondLst>
                                            <p:cond delay="0"/>
                                          </p:stCondLst>
                                        </p:cTn>
                                        <p:tgtEl>
                                          <p:spTgt spid="2209"/>
                                        </p:tgtEl>
                                        <p:attrNameLst>
                                          <p:attrName>style.visibility</p:attrName>
                                        </p:attrNameLst>
                                      </p:cBhvr>
                                      <p:to>
                                        <p:strVal val="visible"/>
                                      </p:to>
                                    </p:set>
                                    <p:animEffect transition="in" filter="fade">
                                      <p:cBhvr>
                                        <p:cTn id="120" dur="500"/>
                                        <p:tgtEl>
                                          <p:spTgt spid="2209"/>
                                        </p:tgtEl>
                                      </p:cBhvr>
                                    </p:animEffect>
                                  </p:childTnLst>
                                </p:cTn>
                              </p:par>
                              <p:par>
                                <p:cTn id="121" presetID="10" presetClass="entr" presetSubtype="0" fill="hold" nodeType="withEffect">
                                  <p:stCondLst>
                                    <p:cond delay="0"/>
                                  </p:stCondLst>
                                  <p:childTnLst>
                                    <p:set>
                                      <p:cBhvr>
                                        <p:cTn id="122" dur="1" fill="hold">
                                          <p:stCondLst>
                                            <p:cond delay="0"/>
                                          </p:stCondLst>
                                        </p:cTn>
                                        <p:tgtEl>
                                          <p:spTgt spid="2188"/>
                                        </p:tgtEl>
                                        <p:attrNameLst>
                                          <p:attrName>style.visibility</p:attrName>
                                        </p:attrNameLst>
                                      </p:cBhvr>
                                      <p:to>
                                        <p:strVal val="visible"/>
                                      </p:to>
                                    </p:set>
                                    <p:animEffect transition="in" filter="fade">
                                      <p:cBhvr>
                                        <p:cTn id="123" dur="500"/>
                                        <p:tgtEl>
                                          <p:spTgt spid="2188"/>
                                        </p:tgtEl>
                                      </p:cBhvr>
                                    </p:animEffect>
                                  </p:childTnLst>
                                </p:cTn>
                              </p:par>
                              <p:par>
                                <p:cTn id="124" presetID="10" presetClass="entr" presetSubtype="0" fill="hold" nodeType="withEffect">
                                  <p:stCondLst>
                                    <p:cond delay="0"/>
                                  </p:stCondLst>
                                  <p:childTnLst>
                                    <p:set>
                                      <p:cBhvr>
                                        <p:cTn id="125" dur="1" fill="hold">
                                          <p:stCondLst>
                                            <p:cond delay="0"/>
                                          </p:stCondLst>
                                        </p:cTn>
                                        <p:tgtEl>
                                          <p:spTgt spid="2247"/>
                                        </p:tgtEl>
                                        <p:attrNameLst>
                                          <p:attrName>style.visibility</p:attrName>
                                        </p:attrNameLst>
                                      </p:cBhvr>
                                      <p:to>
                                        <p:strVal val="visible"/>
                                      </p:to>
                                    </p:set>
                                    <p:animEffect transition="in" filter="fade">
                                      <p:cBhvr>
                                        <p:cTn id="126" dur="500"/>
                                        <p:tgtEl>
                                          <p:spTgt spid="2247"/>
                                        </p:tgtEl>
                                      </p:cBhvr>
                                    </p:animEffect>
                                  </p:childTnLst>
                                </p:cTn>
                              </p:par>
                              <p:par>
                                <p:cTn id="127" presetID="10" presetClass="entr" presetSubtype="0" fill="hold" nodeType="withEffect">
                                  <p:stCondLst>
                                    <p:cond delay="0"/>
                                  </p:stCondLst>
                                  <p:childTnLst>
                                    <p:set>
                                      <p:cBhvr>
                                        <p:cTn id="128" dur="1" fill="hold">
                                          <p:stCondLst>
                                            <p:cond delay="0"/>
                                          </p:stCondLst>
                                        </p:cTn>
                                        <p:tgtEl>
                                          <p:spTgt spid="2182"/>
                                        </p:tgtEl>
                                        <p:attrNameLst>
                                          <p:attrName>style.visibility</p:attrName>
                                        </p:attrNameLst>
                                      </p:cBhvr>
                                      <p:to>
                                        <p:strVal val="visible"/>
                                      </p:to>
                                    </p:set>
                                    <p:animEffect transition="in" filter="fade">
                                      <p:cBhvr>
                                        <p:cTn id="129" dur="500"/>
                                        <p:tgtEl>
                                          <p:spTgt spid="2182"/>
                                        </p:tgtEl>
                                      </p:cBhvr>
                                    </p:animEffect>
                                  </p:childTnLst>
                                </p:cTn>
                              </p:par>
                              <p:par>
                                <p:cTn id="130" presetID="10" presetClass="entr" presetSubtype="0" fill="hold" nodeType="withEffect">
                                  <p:stCondLst>
                                    <p:cond delay="0"/>
                                  </p:stCondLst>
                                  <p:childTnLst>
                                    <p:set>
                                      <p:cBhvr>
                                        <p:cTn id="131" dur="1" fill="hold">
                                          <p:stCondLst>
                                            <p:cond delay="0"/>
                                          </p:stCondLst>
                                        </p:cTn>
                                        <p:tgtEl>
                                          <p:spTgt spid="2211"/>
                                        </p:tgtEl>
                                        <p:attrNameLst>
                                          <p:attrName>style.visibility</p:attrName>
                                        </p:attrNameLst>
                                      </p:cBhvr>
                                      <p:to>
                                        <p:strVal val="visible"/>
                                      </p:to>
                                    </p:set>
                                    <p:animEffect transition="in" filter="fade">
                                      <p:cBhvr>
                                        <p:cTn id="132" dur="500"/>
                                        <p:tgtEl>
                                          <p:spTgt spid="2211"/>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208"/>
                                        </p:tgtEl>
                                        <p:attrNameLst>
                                          <p:attrName>style.visibility</p:attrName>
                                        </p:attrNameLst>
                                      </p:cBhvr>
                                      <p:to>
                                        <p:strVal val="visible"/>
                                      </p:to>
                                    </p:set>
                                    <p:animEffect transition="in" filter="fade">
                                      <p:cBhvr>
                                        <p:cTn id="137" dur="500"/>
                                        <p:tgtEl>
                                          <p:spTgt spid="2208"/>
                                        </p:tgtEl>
                                      </p:cBhvr>
                                    </p:animEffect>
                                  </p:childTnLst>
                                </p:cTn>
                              </p:par>
                              <p:par>
                                <p:cTn id="138" presetID="10" presetClass="entr" presetSubtype="0" fill="hold" nodeType="withEffect">
                                  <p:stCondLst>
                                    <p:cond delay="0"/>
                                  </p:stCondLst>
                                  <p:childTnLst>
                                    <p:set>
                                      <p:cBhvr>
                                        <p:cTn id="139" dur="1" fill="hold">
                                          <p:stCondLst>
                                            <p:cond delay="0"/>
                                          </p:stCondLst>
                                        </p:cTn>
                                        <p:tgtEl>
                                          <p:spTgt spid="2207"/>
                                        </p:tgtEl>
                                        <p:attrNameLst>
                                          <p:attrName>style.visibility</p:attrName>
                                        </p:attrNameLst>
                                      </p:cBhvr>
                                      <p:to>
                                        <p:strVal val="visible"/>
                                      </p:to>
                                    </p:set>
                                    <p:animEffect transition="in" filter="fade">
                                      <p:cBhvr>
                                        <p:cTn id="140" dur="500"/>
                                        <p:tgtEl>
                                          <p:spTgt spid="2207"/>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2249"/>
                                        </p:tgtEl>
                                        <p:attrNameLst>
                                          <p:attrName>style.visibility</p:attrName>
                                        </p:attrNameLst>
                                      </p:cBhvr>
                                      <p:to>
                                        <p:strVal val="visible"/>
                                      </p:to>
                                    </p:set>
                                    <p:animEffect transition="in" filter="fade">
                                      <p:cBhvr>
                                        <p:cTn id="145" dur="500"/>
                                        <p:tgtEl>
                                          <p:spTgt spid="2249"/>
                                        </p:tgtEl>
                                      </p:cBhvr>
                                    </p:animEffect>
                                  </p:childTnLst>
                                </p:cTn>
                              </p:par>
                              <p:par>
                                <p:cTn id="146" presetID="10" presetClass="entr" presetSubtype="0" fill="hold" nodeType="withEffect">
                                  <p:stCondLst>
                                    <p:cond delay="0"/>
                                  </p:stCondLst>
                                  <p:childTnLst>
                                    <p:set>
                                      <p:cBhvr>
                                        <p:cTn id="147" dur="1" fill="hold">
                                          <p:stCondLst>
                                            <p:cond delay="0"/>
                                          </p:stCondLst>
                                        </p:cTn>
                                        <p:tgtEl>
                                          <p:spTgt spid="2248"/>
                                        </p:tgtEl>
                                        <p:attrNameLst>
                                          <p:attrName>style.visibility</p:attrName>
                                        </p:attrNameLst>
                                      </p:cBhvr>
                                      <p:to>
                                        <p:strVal val="visible"/>
                                      </p:to>
                                    </p:set>
                                    <p:animEffect transition="in" filter="fade">
                                      <p:cBhvr>
                                        <p:cTn id="148" dur="500"/>
                                        <p:tgtEl>
                                          <p:spTgt spid="2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sp>
        <p:nvSpPr>
          <p:cNvPr id="2254" name="Google Shape;2254;p88"/>
          <p:cNvSpPr/>
          <p:nvPr/>
        </p:nvSpPr>
        <p:spPr>
          <a:xfrm>
            <a:off x="9446814" y="0"/>
            <a:ext cx="2745186" cy="6858000"/>
          </a:xfrm>
          <a:custGeom>
            <a:avLst/>
            <a:gdLst/>
            <a:ahLst/>
            <a:cxnLst/>
            <a:rect l="l" t="t" r="r" b="b"/>
            <a:pathLst>
              <a:path w="2745186" h="6858000" extrusionOk="0">
                <a:moveTo>
                  <a:pt x="2083575" y="0"/>
                </a:moveTo>
                <a:lnTo>
                  <a:pt x="2745186" y="0"/>
                </a:lnTo>
                <a:lnTo>
                  <a:pt x="2745186" y="6858000"/>
                </a:lnTo>
                <a:lnTo>
                  <a:pt x="1996298" y="6858000"/>
                </a:lnTo>
                <a:lnTo>
                  <a:pt x="1890698" y="6804760"/>
                </a:lnTo>
                <a:cubicBezTo>
                  <a:pt x="771990" y="6203611"/>
                  <a:pt x="0" y="4927121"/>
                  <a:pt x="0" y="3449550"/>
                </a:cubicBezTo>
                <a:cubicBezTo>
                  <a:pt x="0" y="1907738"/>
                  <a:pt x="840579" y="584870"/>
                  <a:pt x="2038547" y="19799"/>
                </a:cubicBezTo>
                <a:close/>
              </a:path>
            </a:pathLst>
          </a:custGeom>
          <a:solidFill>
            <a:srgbClr val="FBE4D4"/>
          </a:solidFill>
          <a:ln w="28575"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5" name="Google Shape;2255;p88"/>
          <p:cNvSpPr/>
          <p:nvPr/>
        </p:nvSpPr>
        <p:spPr>
          <a:xfrm>
            <a:off x="0" y="0"/>
            <a:ext cx="8539066" cy="2662145"/>
          </a:xfrm>
          <a:custGeom>
            <a:avLst/>
            <a:gdLst/>
            <a:ahLst/>
            <a:cxnLst/>
            <a:rect l="l" t="t" r="r" b="b"/>
            <a:pathLst>
              <a:path w="8539066" h="2662145" extrusionOk="0">
                <a:moveTo>
                  <a:pt x="0" y="0"/>
                </a:moveTo>
                <a:lnTo>
                  <a:pt x="8539066" y="0"/>
                </a:lnTo>
                <a:lnTo>
                  <a:pt x="8537974" y="3183"/>
                </a:lnTo>
                <a:cubicBezTo>
                  <a:pt x="7953121" y="1532268"/>
                  <a:pt x="5889741" y="2662145"/>
                  <a:pt x="3434050" y="2662145"/>
                </a:cubicBezTo>
                <a:cubicBezTo>
                  <a:pt x="2206205" y="2662145"/>
                  <a:pt x="1076438" y="2379676"/>
                  <a:pt x="180525" y="1906071"/>
                </a:cubicBezTo>
                <a:lnTo>
                  <a:pt x="0" y="1802460"/>
                </a:lnTo>
                <a:close/>
              </a:path>
            </a:pathLst>
          </a:custGeom>
          <a:solidFill>
            <a:srgbClr val="FBE4D4"/>
          </a:solidFill>
          <a:ln w="28575"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6" name="Google Shape;2256;p88"/>
          <p:cNvSpPr/>
          <p:nvPr/>
        </p:nvSpPr>
        <p:spPr>
          <a:xfrm>
            <a:off x="0" y="4534893"/>
            <a:ext cx="7759739" cy="2323107"/>
          </a:xfrm>
          <a:custGeom>
            <a:avLst/>
            <a:gdLst/>
            <a:ahLst/>
            <a:cxnLst/>
            <a:rect l="l" t="t" r="r" b="b"/>
            <a:pathLst>
              <a:path w="7759739" h="2323107" extrusionOk="0">
                <a:moveTo>
                  <a:pt x="2818039" y="0"/>
                </a:moveTo>
                <a:cubicBezTo>
                  <a:pt x="5000875" y="0"/>
                  <a:pt x="6873738" y="892743"/>
                  <a:pt x="7673742" y="2165055"/>
                </a:cubicBezTo>
                <a:lnTo>
                  <a:pt x="7759739" y="2323107"/>
                </a:lnTo>
                <a:lnTo>
                  <a:pt x="0" y="2323107"/>
                </a:lnTo>
                <a:lnTo>
                  <a:pt x="0" y="551509"/>
                </a:lnTo>
                <a:lnTo>
                  <a:pt x="194944" y="469657"/>
                </a:lnTo>
                <a:cubicBezTo>
                  <a:pt x="967389" y="170877"/>
                  <a:pt x="1863048" y="0"/>
                  <a:pt x="2818039" y="0"/>
                </a:cubicBezTo>
                <a:close/>
              </a:path>
            </a:pathLst>
          </a:custGeom>
          <a:solidFill>
            <a:srgbClr val="FBE4D4"/>
          </a:solidFill>
          <a:ln w="28575"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7" name="Google Shape;2257;p88"/>
          <p:cNvSpPr/>
          <p:nvPr/>
        </p:nvSpPr>
        <p:spPr>
          <a:xfrm>
            <a:off x="11253815" y="4005031"/>
            <a:ext cx="228132" cy="228132"/>
          </a:xfrm>
          <a:prstGeom prst="diamond">
            <a:avLst/>
          </a:prstGeom>
          <a:solidFill>
            <a:schemeClr val="lt1"/>
          </a:solidFill>
          <a:ln w="5715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cxnSp>
        <p:nvCxnSpPr>
          <p:cNvPr id="2258" name="Google Shape;2258;p88"/>
          <p:cNvCxnSpPr>
            <a:stCxn id="2257" idx="2"/>
            <a:endCxn id="2259" idx="0"/>
          </p:cNvCxnSpPr>
          <p:nvPr/>
        </p:nvCxnSpPr>
        <p:spPr>
          <a:xfrm rot="-5400000" flipH="1">
            <a:off x="10759631" y="4841413"/>
            <a:ext cx="1217100" cy="600"/>
          </a:xfrm>
          <a:prstGeom prst="bentConnector3">
            <a:avLst>
              <a:gd name="adj1" fmla="val 50006"/>
            </a:avLst>
          </a:prstGeom>
          <a:noFill/>
          <a:ln w="50800" cap="flat" cmpd="sng">
            <a:solidFill>
              <a:srgbClr val="D0CECE"/>
            </a:solidFill>
            <a:prstDash val="solid"/>
            <a:miter lim="800000"/>
            <a:headEnd type="none" w="sm" len="sm"/>
            <a:tailEnd type="triangle" w="med" len="med"/>
          </a:ln>
        </p:spPr>
      </p:cxnSp>
      <p:sp>
        <p:nvSpPr>
          <p:cNvPr id="2260" name="Google Shape;2260;p88"/>
          <p:cNvSpPr txBox="1"/>
          <p:nvPr/>
        </p:nvSpPr>
        <p:spPr>
          <a:xfrm>
            <a:off x="11441216" y="5170396"/>
            <a:ext cx="4555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2261" name="Google Shape;2261;p88"/>
          <p:cNvCxnSpPr>
            <a:stCxn id="2262" idx="1"/>
            <a:endCxn id="2263" idx="3"/>
          </p:cNvCxnSpPr>
          <p:nvPr/>
        </p:nvCxnSpPr>
        <p:spPr>
          <a:xfrm flipH="1">
            <a:off x="1915081" y="1553743"/>
            <a:ext cx="1518600" cy="600"/>
          </a:xfrm>
          <a:prstGeom prst="bentConnector3">
            <a:avLst>
              <a:gd name="adj1" fmla="val 50004"/>
            </a:avLst>
          </a:prstGeom>
          <a:noFill/>
          <a:ln w="50800" cap="flat" cmpd="sng">
            <a:solidFill>
              <a:srgbClr val="D0CECE"/>
            </a:solidFill>
            <a:prstDash val="solid"/>
            <a:miter lim="800000"/>
            <a:headEnd type="none" w="sm" len="sm"/>
            <a:tailEnd type="triangle" w="med" len="med"/>
          </a:ln>
        </p:spPr>
      </p:cxnSp>
      <p:sp>
        <p:nvSpPr>
          <p:cNvPr id="2264" name="Google Shape;2264;p88"/>
          <p:cNvSpPr txBox="1"/>
          <p:nvPr/>
        </p:nvSpPr>
        <p:spPr>
          <a:xfrm>
            <a:off x="1946451" y="1224625"/>
            <a:ext cx="2760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265" name="Google Shape;2265;p88"/>
          <p:cNvSpPr txBox="1"/>
          <p:nvPr/>
        </p:nvSpPr>
        <p:spPr>
          <a:xfrm>
            <a:off x="2994606" y="1248679"/>
            <a:ext cx="4555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0..*</a:t>
            </a:r>
            <a:endParaRPr sz="1400" b="0" i="0" u="none" strike="noStrike" cap="none">
              <a:solidFill>
                <a:srgbClr val="000000"/>
              </a:solidFill>
              <a:latin typeface="Arial"/>
              <a:ea typeface="Arial"/>
              <a:cs typeface="Arial"/>
              <a:sym typeface="Arial"/>
            </a:endParaRPr>
          </a:p>
        </p:txBody>
      </p:sp>
      <p:cxnSp>
        <p:nvCxnSpPr>
          <p:cNvPr id="2266" name="Google Shape;2266;p88"/>
          <p:cNvCxnSpPr>
            <a:stCxn id="2267" idx="1"/>
            <a:endCxn id="2268" idx="3"/>
          </p:cNvCxnSpPr>
          <p:nvPr/>
        </p:nvCxnSpPr>
        <p:spPr>
          <a:xfrm flipH="1">
            <a:off x="1991255" y="6521706"/>
            <a:ext cx="1439400" cy="600"/>
          </a:xfrm>
          <a:prstGeom prst="bentConnector3">
            <a:avLst>
              <a:gd name="adj1" fmla="val 49999"/>
            </a:avLst>
          </a:prstGeom>
          <a:noFill/>
          <a:ln w="50800" cap="flat" cmpd="sng">
            <a:solidFill>
              <a:srgbClr val="D0CECE"/>
            </a:solidFill>
            <a:prstDash val="solid"/>
            <a:miter lim="800000"/>
            <a:headEnd type="none" w="sm" len="sm"/>
            <a:tailEnd type="triangle" w="med" len="med"/>
          </a:ln>
        </p:spPr>
      </p:cxnSp>
      <p:sp>
        <p:nvSpPr>
          <p:cNvPr id="2269" name="Google Shape;2269;p88"/>
          <p:cNvSpPr txBox="1"/>
          <p:nvPr/>
        </p:nvSpPr>
        <p:spPr>
          <a:xfrm>
            <a:off x="2012463" y="6178627"/>
            <a:ext cx="2760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270" name="Google Shape;2270;p88"/>
          <p:cNvSpPr txBox="1"/>
          <p:nvPr/>
        </p:nvSpPr>
        <p:spPr>
          <a:xfrm>
            <a:off x="2973287" y="6206320"/>
            <a:ext cx="4555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0..*</a:t>
            </a:r>
            <a:endParaRPr sz="1400" b="0" i="0" u="none" strike="noStrike" cap="none">
              <a:solidFill>
                <a:srgbClr val="000000"/>
              </a:solidFill>
              <a:latin typeface="Arial"/>
              <a:ea typeface="Arial"/>
              <a:cs typeface="Arial"/>
              <a:sym typeface="Arial"/>
            </a:endParaRPr>
          </a:p>
        </p:txBody>
      </p:sp>
      <p:sp>
        <p:nvSpPr>
          <p:cNvPr id="2271" name="Google Shape;2271;p88"/>
          <p:cNvSpPr txBox="1"/>
          <p:nvPr/>
        </p:nvSpPr>
        <p:spPr>
          <a:xfrm>
            <a:off x="4729986" y="6176171"/>
            <a:ext cx="2760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272" name="Google Shape;2272;p88"/>
          <p:cNvSpPr txBox="1"/>
          <p:nvPr/>
        </p:nvSpPr>
        <p:spPr>
          <a:xfrm>
            <a:off x="3518478" y="1771939"/>
            <a:ext cx="221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grpSp>
        <p:nvGrpSpPr>
          <p:cNvPr id="2273" name="Google Shape;2273;p88"/>
          <p:cNvGrpSpPr/>
          <p:nvPr/>
        </p:nvGrpSpPr>
        <p:grpSpPr>
          <a:xfrm>
            <a:off x="358557" y="4068016"/>
            <a:ext cx="2284536" cy="1838152"/>
            <a:chOff x="1923690" y="1932317"/>
            <a:chExt cx="3126462" cy="1605128"/>
          </a:xfrm>
        </p:grpSpPr>
        <p:sp>
          <p:nvSpPr>
            <p:cNvPr id="2274" name="Google Shape;2274;p88"/>
            <p:cNvSpPr/>
            <p:nvPr/>
          </p:nvSpPr>
          <p:spPr>
            <a:xfrm>
              <a:off x="1923691" y="2199735"/>
              <a:ext cx="1815558" cy="1337710"/>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Modify Credit Card Account Rate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Mail CC &amp; Activation Code to Customer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Use Credit Card</a:t>
              </a:r>
              <a:endParaRPr sz="1400" b="0" i="0" u="none" strike="noStrike" cap="none">
                <a:solidFill>
                  <a:srgbClr val="000000"/>
                </a:solidFill>
                <a:latin typeface="Arial"/>
                <a:ea typeface="Arial"/>
                <a:cs typeface="Arial"/>
                <a:sym typeface="Arial"/>
              </a:endParaRPr>
            </a:p>
          </p:txBody>
        </p:sp>
        <p:sp>
          <p:nvSpPr>
            <p:cNvPr id="2275" name="Google Shape;2275;p88"/>
            <p:cNvSpPr/>
            <p:nvPr/>
          </p:nvSpPr>
          <p:spPr>
            <a:xfrm>
              <a:off x="1923690" y="1932317"/>
              <a:ext cx="3126462" cy="267418"/>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Credit Card Service</a:t>
              </a:r>
              <a:endParaRPr sz="1800" b="0" i="0" u="none" strike="noStrike" cap="none">
                <a:solidFill>
                  <a:schemeClr val="dk1"/>
                </a:solidFill>
                <a:latin typeface="Calibri"/>
                <a:ea typeface="Calibri"/>
                <a:cs typeface="Calibri"/>
                <a:sym typeface="Calibri"/>
              </a:endParaRPr>
            </a:p>
          </p:txBody>
        </p:sp>
        <p:sp>
          <p:nvSpPr>
            <p:cNvPr id="2276" name="Google Shape;2276;p88"/>
            <p:cNvSpPr/>
            <p:nvPr/>
          </p:nvSpPr>
          <p:spPr>
            <a:xfrm>
              <a:off x="3739254" y="2199735"/>
              <a:ext cx="1310898" cy="1337710"/>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Plan Event, Credit Card</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Account Event,  Credit Card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Credit Card,</a:t>
              </a:r>
              <a:br>
                <a:rPr lang="en-US" sz="1050" b="0" i="0" u="none" strike="noStrike" cap="none">
                  <a:solidFill>
                    <a:schemeClr val="dk1"/>
                  </a:solidFill>
                  <a:latin typeface="Calibri"/>
                  <a:ea typeface="Calibri"/>
                  <a:cs typeface="Calibri"/>
                  <a:sym typeface="Calibri"/>
                </a:rPr>
              </a:br>
              <a:r>
                <a:rPr lang="en-US" sz="1050" b="0" i="0" u="none" strike="noStrike" cap="none">
                  <a:solidFill>
                    <a:schemeClr val="dk1"/>
                  </a:solidFill>
                  <a:latin typeface="Calibri"/>
                  <a:ea typeface="Calibri"/>
                  <a:cs typeface="Calibri"/>
                  <a:sym typeface="Calibri"/>
                </a:rPr>
                <a:t>CC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2277" name="Google Shape;2277;p88"/>
          <p:cNvGrpSpPr/>
          <p:nvPr/>
        </p:nvGrpSpPr>
        <p:grpSpPr>
          <a:xfrm>
            <a:off x="5493985" y="4973095"/>
            <a:ext cx="2284536" cy="1380262"/>
            <a:chOff x="1923690" y="1932317"/>
            <a:chExt cx="3126462" cy="1143078"/>
          </a:xfrm>
        </p:grpSpPr>
        <p:sp>
          <p:nvSpPr>
            <p:cNvPr id="2278" name="Google Shape;2278;p88"/>
            <p:cNvSpPr/>
            <p:nvPr/>
          </p:nvSpPr>
          <p:spPr>
            <a:xfrm>
              <a:off x="1923693" y="2206596"/>
              <a:ext cx="1319742" cy="868799"/>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For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Event Type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	</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lt1"/>
                </a:solidFill>
                <a:latin typeface="Calibri"/>
                <a:ea typeface="Calibri"/>
                <a:cs typeface="Calibri"/>
                <a:sym typeface="Calibri"/>
              </a:endParaRPr>
            </a:p>
          </p:txBody>
        </p:sp>
        <p:sp>
          <p:nvSpPr>
            <p:cNvPr id="2279" name="Google Shape;2279;p88"/>
            <p:cNvSpPr/>
            <p:nvPr/>
          </p:nvSpPr>
          <p:spPr>
            <a:xfrm>
              <a:off x="1923690" y="1932317"/>
              <a:ext cx="3126462" cy="275100"/>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Credit Card Event</a:t>
              </a:r>
              <a:endParaRPr sz="1800" b="0" i="0" u="none" strike="noStrike" cap="none">
                <a:solidFill>
                  <a:schemeClr val="lt1"/>
                </a:solidFill>
                <a:latin typeface="Calibri"/>
                <a:ea typeface="Calibri"/>
                <a:cs typeface="Calibri"/>
                <a:sym typeface="Calibri"/>
              </a:endParaRPr>
            </a:p>
          </p:txBody>
        </p:sp>
        <p:sp>
          <p:nvSpPr>
            <p:cNvPr id="2280" name="Google Shape;2280;p88"/>
            <p:cNvSpPr/>
            <p:nvPr/>
          </p:nvSpPr>
          <p:spPr>
            <a:xfrm>
              <a:off x="3243439" y="2206596"/>
              <a:ext cx="1806713" cy="868797"/>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1050"/>
                <a:buFont typeface="Calibri"/>
                <a:buNone/>
              </a:pPr>
              <a:r>
                <a:rPr lang="en-US" sz="1050" b="0" i="0" u="none" strike="noStrike" cap="none">
                  <a:solidFill>
                    <a:schemeClr val="lt1"/>
                  </a:solidFill>
                  <a:latin typeface="Calibri"/>
                  <a:ea typeface="Calibri"/>
                  <a:cs typeface="Calibri"/>
                  <a:sym typeface="Calibri"/>
                </a:rPr>
                <a:t>CC Transaction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1050"/>
                <a:buFont typeface="Calibri"/>
                <a:buNone/>
              </a:pPr>
              <a:r>
                <a:rPr lang="en-US" sz="1050" b="0" i="0" u="none" strike="noStrike" cap="none">
                  <a:solidFill>
                    <a:schemeClr val="lt1"/>
                  </a:solidFill>
                  <a:latin typeface="Calibri"/>
                  <a:ea typeface="Calibri"/>
                  <a:cs typeface="Calibri"/>
                  <a:sym typeface="Calibri"/>
                </a:rPr>
                <a:t>Rate Updated For Card, Activation Code Sent, Transaction Completed</a:t>
              </a:r>
              <a:endParaRPr sz="1050" b="0" i="0" u="none" strike="noStrike" cap="none">
                <a:solidFill>
                  <a:schemeClr val="lt1"/>
                </a:solidFill>
                <a:latin typeface="Calibri"/>
                <a:ea typeface="Calibri"/>
                <a:cs typeface="Calibri"/>
                <a:sym typeface="Calibri"/>
              </a:endParaRPr>
            </a:p>
          </p:txBody>
        </p:sp>
      </p:grpSp>
      <p:grpSp>
        <p:nvGrpSpPr>
          <p:cNvPr id="2281" name="Google Shape;2281;p88"/>
          <p:cNvGrpSpPr/>
          <p:nvPr/>
        </p:nvGrpSpPr>
        <p:grpSpPr>
          <a:xfrm>
            <a:off x="9350040" y="934835"/>
            <a:ext cx="2244013" cy="1797442"/>
            <a:chOff x="1923690" y="1932317"/>
            <a:chExt cx="3071005" cy="1864510"/>
          </a:xfrm>
        </p:grpSpPr>
        <p:sp>
          <p:nvSpPr>
            <p:cNvPr id="2282" name="Google Shape;2282;p88"/>
            <p:cNvSpPr/>
            <p:nvPr/>
          </p:nvSpPr>
          <p:spPr>
            <a:xfrm>
              <a:off x="1923691" y="2199735"/>
              <a:ext cx="1815558" cy="1597092"/>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Update Plan Features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Create New Credit Card Plan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Retire Plan</a:t>
              </a:r>
              <a:endParaRPr sz="1400" b="0" i="0" u="none" strike="noStrike" cap="none">
                <a:solidFill>
                  <a:srgbClr val="000000"/>
                </a:solidFill>
                <a:latin typeface="Arial"/>
                <a:ea typeface="Arial"/>
                <a:cs typeface="Arial"/>
                <a:sym typeface="Arial"/>
              </a:endParaRPr>
            </a:p>
          </p:txBody>
        </p:sp>
        <p:sp>
          <p:nvSpPr>
            <p:cNvPr id="2283" name="Google Shape;2283;p88"/>
            <p:cNvSpPr/>
            <p:nvPr/>
          </p:nvSpPr>
          <p:spPr>
            <a:xfrm>
              <a:off x="1923690" y="1932317"/>
              <a:ext cx="3071003" cy="267419"/>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Credit Card Plan Service</a:t>
              </a:r>
              <a:endParaRPr sz="1800" b="0" i="0" u="none" strike="noStrike" cap="none">
                <a:solidFill>
                  <a:schemeClr val="dk1"/>
                </a:solidFill>
                <a:latin typeface="Calibri"/>
                <a:ea typeface="Calibri"/>
                <a:cs typeface="Calibri"/>
                <a:sym typeface="Calibri"/>
              </a:endParaRPr>
            </a:p>
          </p:txBody>
        </p:sp>
        <p:sp>
          <p:nvSpPr>
            <p:cNvPr id="2284" name="Google Shape;2284;p88"/>
            <p:cNvSpPr/>
            <p:nvPr/>
          </p:nvSpPr>
          <p:spPr>
            <a:xfrm>
              <a:off x="3739254" y="2199735"/>
              <a:ext cx="1255441" cy="1597092"/>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Plan Feature, </a:t>
              </a:r>
              <a:br>
                <a:rPr lang="en-US" sz="1050" b="0" i="0" u="none" strike="noStrike" cap="none">
                  <a:solidFill>
                    <a:schemeClr val="dk1"/>
                  </a:solidFill>
                  <a:latin typeface="Calibri"/>
                  <a:ea typeface="Calibri"/>
                  <a:cs typeface="Calibri"/>
                  <a:sym typeface="Calibri"/>
                </a:rPr>
              </a:br>
              <a:r>
                <a:rPr lang="en-US" sz="1050" b="0" i="0" u="none" strike="noStrike" cap="none">
                  <a:solidFill>
                    <a:schemeClr val="dk1"/>
                  </a:solidFill>
                  <a:latin typeface="Calibri"/>
                  <a:ea typeface="Calibri"/>
                  <a:cs typeface="Calibri"/>
                  <a:sym typeface="Calibri"/>
                </a:rPr>
                <a:t>CC Plan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Plan, CC Plan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Plan, CC Plan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grpSp>
      <p:grpSp>
        <p:nvGrpSpPr>
          <p:cNvPr id="2285" name="Google Shape;2285;p88"/>
          <p:cNvGrpSpPr/>
          <p:nvPr/>
        </p:nvGrpSpPr>
        <p:grpSpPr>
          <a:xfrm>
            <a:off x="5279565" y="792386"/>
            <a:ext cx="2284536" cy="2311782"/>
            <a:chOff x="1923690" y="1932317"/>
            <a:chExt cx="3126462" cy="2206905"/>
          </a:xfrm>
        </p:grpSpPr>
        <p:sp>
          <p:nvSpPr>
            <p:cNvPr id="2286" name="Google Shape;2286;p88"/>
            <p:cNvSpPr/>
            <p:nvPr/>
          </p:nvSpPr>
          <p:spPr>
            <a:xfrm>
              <a:off x="1923691" y="2199734"/>
              <a:ext cx="1815558" cy="1939488"/>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Create New Customer Account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Make CC Plan Available for all Customers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Remove CC Plan from plans available for customers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2287" name="Google Shape;2287;p88"/>
            <p:cNvSpPr/>
            <p:nvPr/>
          </p:nvSpPr>
          <p:spPr>
            <a:xfrm>
              <a:off x="1923690" y="1932317"/>
              <a:ext cx="3126462" cy="267418"/>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CC Account Service</a:t>
              </a:r>
              <a:endParaRPr sz="1800" b="0" i="0" u="none" strike="noStrike" cap="none">
                <a:solidFill>
                  <a:schemeClr val="dk1"/>
                </a:solidFill>
                <a:latin typeface="Calibri"/>
                <a:ea typeface="Calibri"/>
                <a:cs typeface="Calibri"/>
                <a:sym typeface="Calibri"/>
              </a:endParaRPr>
            </a:p>
          </p:txBody>
        </p:sp>
        <p:sp>
          <p:nvSpPr>
            <p:cNvPr id="2288" name="Google Shape;2288;p88"/>
            <p:cNvSpPr/>
            <p:nvPr/>
          </p:nvSpPr>
          <p:spPr>
            <a:xfrm>
              <a:off x="3739254" y="2199735"/>
              <a:ext cx="1310898" cy="1939484"/>
            </a:xfrm>
            <a:prstGeom prst="rect">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Customer, </a:t>
              </a:r>
              <a:br>
                <a:rPr lang="en-US" sz="1050" b="0" i="0" u="none" strike="noStrike" cap="none">
                  <a:solidFill>
                    <a:schemeClr val="dk1"/>
                  </a:solidFill>
                  <a:latin typeface="Calibri"/>
                  <a:ea typeface="Calibri"/>
                  <a:cs typeface="Calibri"/>
                  <a:sym typeface="Calibri"/>
                </a:rPr>
              </a:br>
              <a:r>
                <a:rPr lang="en-US" sz="1050" b="0" i="0" u="none" strike="noStrike" cap="none">
                  <a:solidFill>
                    <a:schemeClr val="dk1"/>
                  </a:solidFill>
                  <a:latin typeface="Calibri"/>
                  <a:ea typeface="Calibri"/>
                  <a:cs typeface="Calibri"/>
                  <a:sym typeface="Calibri"/>
                </a:rPr>
                <a:t>CC Account,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Account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r>
                <a:rPr lang="en-US" sz="1050" b="0" i="0" u="none" strike="noStrike" cap="none">
                  <a:solidFill>
                    <a:schemeClr val="dk1"/>
                  </a:solidFill>
                  <a:latin typeface="Calibri"/>
                  <a:ea typeface="Calibri"/>
                  <a:cs typeface="Calibri"/>
                  <a:sym typeface="Calibri"/>
                </a:rPr>
                <a:t>CC Plan, CC Plan Event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Calibri"/>
                  <a:ea typeface="Calibri"/>
                  <a:cs typeface="Calibri"/>
                  <a:sym typeface="Calibri"/>
                </a:rPr>
                <a:t>CC Plan, CC Plan Event</a:t>
              </a:r>
              <a:endParaRPr sz="1400" b="0" i="0" u="none" strike="noStrike" cap="none">
                <a:solidFill>
                  <a:srgbClr val="000000"/>
                </a:solidFill>
                <a:latin typeface="Arial"/>
                <a:ea typeface="Arial"/>
                <a:cs typeface="Arial"/>
                <a:sym typeface="Arial"/>
              </a:endParaRPr>
            </a:p>
          </p:txBody>
        </p:sp>
      </p:grpSp>
      <p:cxnSp>
        <p:nvCxnSpPr>
          <p:cNvPr id="2289" name="Google Shape;2289;p88"/>
          <p:cNvCxnSpPr>
            <a:stCxn id="2262" idx="2"/>
            <a:endCxn id="2290" idx="3"/>
          </p:cNvCxnSpPr>
          <p:nvPr/>
        </p:nvCxnSpPr>
        <p:spPr>
          <a:xfrm rot="5400000">
            <a:off x="2982202" y="1421166"/>
            <a:ext cx="452700" cy="1176300"/>
          </a:xfrm>
          <a:prstGeom prst="bentConnector2">
            <a:avLst/>
          </a:prstGeom>
          <a:noFill/>
          <a:ln w="50800" cap="flat" cmpd="sng">
            <a:solidFill>
              <a:srgbClr val="D0CECE"/>
            </a:solidFill>
            <a:prstDash val="solid"/>
            <a:miter lim="800000"/>
            <a:headEnd type="triangle" w="med" len="med"/>
            <a:tailEnd type="none" w="sm" len="sm"/>
          </a:ln>
        </p:spPr>
      </p:cxnSp>
      <p:sp>
        <p:nvSpPr>
          <p:cNvPr id="2291" name="Google Shape;2291;p88"/>
          <p:cNvSpPr txBox="1"/>
          <p:nvPr/>
        </p:nvSpPr>
        <p:spPr>
          <a:xfrm>
            <a:off x="2620415" y="1992134"/>
            <a:ext cx="221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2292" name="Google Shape;2292;p88"/>
          <p:cNvCxnSpPr/>
          <p:nvPr/>
        </p:nvCxnSpPr>
        <p:spPr>
          <a:xfrm>
            <a:off x="6334777" y="3104168"/>
            <a:ext cx="1394400" cy="593400"/>
          </a:xfrm>
          <a:prstGeom prst="bentConnector3">
            <a:avLst>
              <a:gd name="adj1" fmla="val -183"/>
            </a:avLst>
          </a:prstGeom>
          <a:noFill/>
          <a:ln w="50800" cap="flat" cmpd="sng">
            <a:solidFill>
              <a:srgbClr val="D0CECE"/>
            </a:solidFill>
            <a:prstDash val="solid"/>
            <a:miter lim="800000"/>
            <a:headEnd type="none" w="sm" len="sm"/>
            <a:tailEnd type="triangle" w="med" len="med"/>
          </a:ln>
        </p:spPr>
      </p:cxnSp>
      <p:cxnSp>
        <p:nvCxnSpPr>
          <p:cNvPr id="2293" name="Google Shape;2293;p88"/>
          <p:cNvCxnSpPr/>
          <p:nvPr/>
        </p:nvCxnSpPr>
        <p:spPr>
          <a:xfrm rot="10800000">
            <a:off x="2650566" y="2851184"/>
            <a:ext cx="2624959" cy="0"/>
          </a:xfrm>
          <a:prstGeom prst="straightConnector1">
            <a:avLst/>
          </a:prstGeom>
          <a:noFill/>
          <a:ln w="50800" cap="flat" cmpd="sng">
            <a:solidFill>
              <a:srgbClr val="D0CECE"/>
            </a:solidFill>
            <a:prstDash val="solid"/>
            <a:miter lim="800000"/>
            <a:headEnd type="none" w="sm" len="sm"/>
            <a:tailEnd type="triangle" w="med" len="med"/>
          </a:ln>
        </p:spPr>
      </p:cxnSp>
      <p:sp>
        <p:nvSpPr>
          <p:cNvPr id="2294" name="Google Shape;2294;p88"/>
          <p:cNvSpPr txBox="1"/>
          <p:nvPr/>
        </p:nvSpPr>
        <p:spPr>
          <a:xfrm>
            <a:off x="3099267" y="2825266"/>
            <a:ext cx="8728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Produces</a:t>
            </a:r>
            <a:endParaRPr sz="1400" b="0" i="0" u="none" strike="noStrike" cap="none">
              <a:solidFill>
                <a:srgbClr val="000000"/>
              </a:solidFill>
              <a:latin typeface="Arial"/>
              <a:ea typeface="Arial"/>
              <a:cs typeface="Arial"/>
              <a:sym typeface="Arial"/>
            </a:endParaRPr>
          </a:p>
        </p:txBody>
      </p:sp>
      <p:sp>
        <p:nvSpPr>
          <p:cNvPr id="2295" name="Google Shape;2295;p88"/>
          <p:cNvSpPr txBox="1"/>
          <p:nvPr/>
        </p:nvSpPr>
        <p:spPr>
          <a:xfrm>
            <a:off x="6395590" y="3380337"/>
            <a:ext cx="1174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Subscribes to</a:t>
            </a:r>
            <a:endParaRPr sz="1400" b="0" i="0" u="none" strike="noStrike" cap="none">
              <a:solidFill>
                <a:srgbClr val="000000"/>
              </a:solidFill>
              <a:latin typeface="Arial"/>
              <a:ea typeface="Arial"/>
              <a:cs typeface="Arial"/>
              <a:sym typeface="Arial"/>
            </a:endParaRPr>
          </a:p>
        </p:txBody>
      </p:sp>
      <p:cxnSp>
        <p:nvCxnSpPr>
          <p:cNvPr id="2296" name="Google Shape;2296;p88"/>
          <p:cNvCxnSpPr>
            <a:stCxn id="2275" idx="3"/>
          </p:cNvCxnSpPr>
          <p:nvPr/>
        </p:nvCxnSpPr>
        <p:spPr>
          <a:xfrm>
            <a:off x="2643093" y="4221136"/>
            <a:ext cx="5086200" cy="7500"/>
          </a:xfrm>
          <a:prstGeom prst="straightConnector1">
            <a:avLst/>
          </a:prstGeom>
          <a:noFill/>
          <a:ln w="50800" cap="flat" cmpd="sng">
            <a:solidFill>
              <a:srgbClr val="D0CECE"/>
            </a:solidFill>
            <a:prstDash val="solid"/>
            <a:miter lim="800000"/>
            <a:headEnd type="none" w="sm" len="sm"/>
            <a:tailEnd type="triangle" w="med" len="med"/>
          </a:ln>
        </p:spPr>
      </p:cxnSp>
      <p:sp>
        <p:nvSpPr>
          <p:cNvPr id="2297" name="Google Shape;2297;p88"/>
          <p:cNvSpPr txBox="1"/>
          <p:nvPr/>
        </p:nvSpPr>
        <p:spPr>
          <a:xfrm>
            <a:off x="3468113" y="3917045"/>
            <a:ext cx="1174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Subscribes to</a:t>
            </a:r>
            <a:endParaRPr sz="1400" b="0" i="0" u="none" strike="noStrike" cap="none">
              <a:solidFill>
                <a:srgbClr val="000000"/>
              </a:solidFill>
              <a:latin typeface="Arial"/>
              <a:ea typeface="Arial"/>
              <a:cs typeface="Arial"/>
              <a:sym typeface="Arial"/>
            </a:endParaRPr>
          </a:p>
        </p:txBody>
      </p:sp>
      <p:cxnSp>
        <p:nvCxnSpPr>
          <p:cNvPr id="2298" name="Google Shape;2298;p88"/>
          <p:cNvCxnSpPr>
            <a:stCxn id="2279" idx="1"/>
            <a:endCxn id="2276" idx="3"/>
          </p:cNvCxnSpPr>
          <p:nvPr/>
        </p:nvCxnSpPr>
        <p:spPr>
          <a:xfrm flipH="1">
            <a:off x="2643085" y="5139186"/>
            <a:ext cx="2850900" cy="900"/>
          </a:xfrm>
          <a:prstGeom prst="bentConnector3">
            <a:avLst>
              <a:gd name="adj1" fmla="val 50000"/>
            </a:avLst>
          </a:prstGeom>
          <a:noFill/>
          <a:ln w="50800" cap="flat" cmpd="sng">
            <a:solidFill>
              <a:srgbClr val="D0CECE"/>
            </a:solidFill>
            <a:prstDash val="solid"/>
            <a:miter lim="800000"/>
            <a:headEnd type="triangle" w="med" len="med"/>
            <a:tailEnd type="none" w="sm" len="sm"/>
          </a:ln>
        </p:spPr>
      </p:cxnSp>
      <p:sp>
        <p:nvSpPr>
          <p:cNvPr id="2299" name="Google Shape;2299;p88"/>
          <p:cNvSpPr txBox="1"/>
          <p:nvPr/>
        </p:nvSpPr>
        <p:spPr>
          <a:xfrm>
            <a:off x="3186060" y="4821065"/>
            <a:ext cx="1174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Produces</a:t>
            </a:r>
            <a:endParaRPr sz="1400" b="0" i="0" u="none" strike="noStrike" cap="none">
              <a:solidFill>
                <a:srgbClr val="000000"/>
              </a:solidFill>
              <a:latin typeface="Arial"/>
              <a:ea typeface="Arial"/>
              <a:cs typeface="Arial"/>
              <a:sym typeface="Arial"/>
            </a:endParaRPr>
          </a:p>
        </p:txBody>
      </p:sp>
      <p:cxnSp>
        <p:nvCxnSpPr>
          <p:cNvPr id="2300" name="Google Shape;2300;p88"/>
          <p:cNvCxnSpPr>
            <a:stCxn id="2278" idx="1"/>
            <a:endCxn id="2301" idx="3"/>
          </p:cNvCxnSpPr>
          <p:nvPr/>
        </p:nvCxnSpPr>
        <p:spPr>
          <a:xfrm flipH="1">
            <a:off x="4680087" y="5828821"/>
            <a:ext cx="813900" cy="693000"/>
          </a:xfrm>
          <a:prstGeom prst="bentConnector3">
            <a:avLst>
              <a:gd name="adj1" fmla="val 49996"/>
            </a:avLst>
          </a:prstGeom>
          <a:noFill/>
          <a:ln w="50800" cap="flat" cmpd="sng">
            <a:solidFill>
              <a:srgbClr val="D0CECE"/>
            </a:solidFill>
            <a:prstDash val="solid"/>
            <a:miter lim="800000"/>
            <a:headEnd type="none" w="sm" len="sm"/>
            <a:tailEnd type="triangle" w="med" len="med"/>
          </a:ln>
        </p:spPr>
      </p:cxnSp>
      <p:sp>
        <p:nvSpPr>
          <p:cNvPr id="2302" name="Google Shape;2302;p88"/>
          <p:cNvSpPr txBox="1"/>
          <p:nvPr/>
        </p:nvSpPr>
        <p:spPr>
          <a:xfrm>
            <a:off x="626410" y="335322"/>
            <a:ext cx="8129767" cy="7571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3E4043"/>
              </a:buClr>
              <a:buSzPts val="2400"/>
              <a:buFont typeface="Calibri"/>
              <a:buNone/>
            </a:pPr>
            <a:r>
              <a:rPr lang="en-US" sz="2400" b="1" i="0" u="none" strike="noStrike" cap="none">
                <a:solidFill>
                  <a:srgbClr val="3E4043"/>
                </a:solidFill>
                <a:latin typeface="Calibri"/>
                <a:ea typeface="Calibri"/>
                <a:cs typeface="Calibri"/>
                <a:sym typeface="Calibri"/>
              </a:rPr>
              <a:t>Extend your Domain Model by incorporating Services and Events for each Bounded Context</a:t>
            </a:r>
            <a:endParaRPr sz="1400" b="0" i="0" u="none" strike="noStrike" cap="none">
              <a:solidFill>
                <a:srgbClr val="000000"/>
              </a:solidFill>
              <a:latin typeface="Arial"/>
              <a:ea typeface="Arial"/>
              <a:cs typeface="Arial"/>
              <a:sym typeface="Arial"/>
            </a:endParaRPr>
          </a:p>
        </p:txBody>
      </p:sp>
      <p:cxnSp>
        <p:nvCxnSpPr>
          <p:cNvPr id="2303" name="Google Shape;2303;p88"/>
          <p:cNvCxnSpPr>
            <a:stCxn id="2304" idx="0"/>
            <a:endCxn id="2282" idx="1"/>
          </p:cNvCxnSpPr>
          <p:nvPr/>
        </p:nvCxnSpPr>
        <p:spPr>
          <a:xfrm rot="-5400000">
            <a:off x="8528192" y="2305885"/>
            <a:ext cx="1165200" cy="478500"/>
          </a:xfrm>
          <a:prstGeom prst="bentConnector2">
            <a:avLst/>
          </a:prstGeom>
          <a:noFill/>
          <a:ln w="50800" cap="flat" cmpd="sng">
            <a:solidFill>
              <a:srgbClr val="D0CECE"/>
            </a:solidFill>
            <a:prstDash val="solid"/>
            <a:miter lim="800000"/>
            <a:headEnd type="triangle" w="med" len="med"/>
            <a:tailEnd type="none" w="sm" len="sm"/>
          </a:ln>
        </p:spPr>
      </p:cxnSp>
      <p:cxnSp>
        <p:nvCxnSpPr>
          <p:cNvPr id="2305" name="Google Shape;2305;p88"/>
          <p:cNvCxnSpPr>
            <a:stCxn id="2306" idx="1"/>
          </p:cNvCxnSpPr>
          <p:nvPr/>
        </p:nvCxnSpPr>
        <p:spPr>
          <a:xfrm flipH="1">
            <a:off x="9954506" y="3746459"/>
            <a:ext cx="816000" cy="600"/>
          </a:xfrm>
          <a:prstGeom prst="bentConnector3">
            <a:avLst>
              <a:gd name="adj1" fmla="val 50005"/>
            </a:avLst>
          </a:prstGeom>
          <a:noFill/>
          <a:ln w="50800" cap="flat" cmpd="sng">
            <a:solidFill>
              <a:srgbClr val="D0CECE"/>
            </a:solidFill>
            <a:prstDash val="solid"/>
            <a:miter lim="800000"/>
            <a:headEnd type="triangle" w="med" len="med"/>
            <a:tailEnd type="none" w="sm" len="sm"/>
          </a:ln>
        </p:spPr>
      </p:cxnSp>
      <p:sp>
        <p:nvSpPr>
          <p:cNvPr id="2307" name="Google Shape;2307;p88"/>
          <p:cNvSpPr txBox="1"/>
          <p:nvPr/>
        </p:nvSpPr>
        <p:spPr>
          <a:xfrm rot="-5400000">
            <a:off x="8284097" y="2284268"/>
            <a:ext cx="9128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Produces</a:t>
            </a:r>
            <a:endParaRPr sz="1400" b="0" i="0" u="none" strike="noStrike" cap="none">
              <a:solidFill>
                <a:srgbClr val="000000"/>
              </a:solidFill>
              <a:latin typeface="Arial"/>
              <a:ea typeface="Arial"/>
              <a:cs typeface="Arial"/>
              <a:sym typeface="Arial"/>
            </a:endParaRPr>
          </a:p>
        </p:txBody>
      </p:sp>
      <p:sp>
        <p:nvSpPr>
          <p:cNvPr id="2308" name="Google Shape;2308;p88"/>
          <p:cNvSpPr txBox="1"/>
          <p:nvPr/>
        </p:nvSpPr>
        <p:spPr>
          <a:xfrm>
            <a:off x="2894987" y="5558874"/>
            <a:ext cx="151747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a:t>
            </a:r>
            <a:endParaRPr sz="1400" b="0" i="0" u="none" strike="noStrike" cap="none">
              <a:solidFill>
                <a:srgbClr val="000000"/>
              </a:solidFill>
              <a:latin typeface="Arial"/>
              <a:ea typeface="Arial"/>
              <a:cs typeface="Arial"/>
              <a:sym typeface="Arial"/>
            </a:endParaRPr>
          </a:p>
        </p:txBody>
      </p:sp>
      <p:sp>
        <p:nvSpPr>
          <p:cNvPr id="2309" name="Google Shape;2309;p88"/>
          <p:cNvSpPr txBox="1"/>
          <p:nvPr/>
        </p:nvSpPr>
        <p:spPr>
          <a:xfrm>
            <a:off x="3860795" y="1851205"/>
            <a:ext cx="144520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 Account</a:t>
            </a:r>
            <a:endParaRPr sz="1400" b="0" i="0" u="none" strike="noStrike" cap="none">
              <a:solidFill>
                <a:srgbClr val="000000"/>
              </a:solidFill>
              <a:latin typeface="Arial"/>
              <a:ea typeface="Arial"/>
              <a:cs typeface="Arial"/>
              <a:sym typeface="Arial"/>
            </a:endParaRPr>
          </a:p>
        </p:txBody>
      </p:sp>
      <p:sp>
        <p:nvSpPr>
          <p:cNvPr id="2310" name="Google Shape;2310;p88"/>
          <p:cNvSpPr txBox="1"/>
          <p:nvPr/>
        </p:nvSpPr>
        <p:spPr>
          <a:xfrm>
            <a:off x="9803840" y="4504716"/>
            <a:ext cx="14199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AEABAB"/>
                </a:solidFill>
                <a:latin typeface="Calibri"/>
                <a:ea typeface="Calibri"/>
                <a:cs typeface="Calibri"/>
                <a:sym typeface="Calibri"/>
              </a:rPr>
              <a:t>Credit Card Plan</a:t>
            </a:r>
            <a:endParaRPr sz="1400" b="0" i="0" u="none" strike="noStrike" cap="none">
              <a:solidFill>
                <a:srgbClr val="000000"/>
              </a:solidFill>
              <a:latin typeface="Arial"/>
              <a:ea typeface="Arial"/>
              <a:cs typeface="Arial"/>
              <a:sym typeface="Arial"/>
            </a:endParaRPr>
          </a:p>
        </p:txBody>
      </p:sp>
      <p:grpSp>
        <p:nvGrpSpPr>
          <p:cNvPr id="2311" name="Google Shape;2311;p88"/>
          <p:cNvGrpSpPr/>
          <p:nvPr/>
        </p:nvGrpSpPr>
        <p:grpSpPr>
          <a:xfrm>
            <a:off x="3433681" y="1066721"/>
            <a:ext cx="1249492" cy="716245"/>
            <a:chOff x="1923690" y="1932317"/>
            <a:chExt cx="3071007" cy="742970"/>
          </a:xfrm>
        </p:grpSpPr>
        <p:sp>
          <p:nvSpPr>
            <p:cNvPr id="2262" name="Google Shape;2262;p88"/>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312" name="Google Shape;2312;p88"/>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Account</a:t>
              </a:r>
              <a:endParaRPr sz="1800" b="0" i="0" u="none" strike="noStrike" cap="none">
                <a:solidFill>
                  <a:schemeClr val="dk1"/>
                </a:solidFill>
                <a:latin typeface="Calibri"/>
                <a:ea typeface="Calibri"/>
                <a:cs typeface="Calibri"/>
                <a:sym typeface="Calibri"/>
              </a:endParaRPr>
            </a:p>
          </p:txBody>
        </p:sp>
        <p:sp>
          <p:nvSpPr>
            <p:cNvPr id="2313" name="Google Shape;2313;p88"/>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314" name="Google Shape;2314;p88"/>
          <p:cNvGrpSpPr/>
          <p:nvPr/>
        </p:nvGrpSpPr>
        <p:grpSpPr>
          <a:xfrm>
            <a:off x="665461" y="1066876"/>
            <a:ext cx="1249492" cy="716245"/>
            <a:chOff x="1923690" y="1932317"/>
            <a:chExt cx="3071007" cy="742970"/>
          </a:xfrm>
        </p:grpSpPr>
        <p:sp>
          <p:nvSpPr>
            <p:cNvPr id="2315" name="Google Shape;2315;p88"/>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316" name="Google Shape;2316;p88"/>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Customer</a:t>
              </a:r>
              <a:endParaRPr sz="1800" b="0" i="0" u="none" strike="noStrike" cap="none">
                <a:solidFill>
                  <a:schemeClr val="dk1"/>
                </a:solidFill>
                <a:latin typeface="Calibri"/>
                <a:ea typeface="Calibri"/>
                <a:cs typeface="Calibri"/>
                <a:sym typeface="Calibri"/>
              </a:endParaRPr>
            </a:p>
          </p:txBody>
        </p:sp>
        <p:sp>
          <p:nvSpPr>
            <p:cNvPr id="2263" name="Google Shape;2263;p88"/>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317" name="Google Shape;2317;p88"/>
          <p:cNvGrpSpPr/>
          <p:nvPr/>
        </p:nvGrpSpPr>
        <p:grpSpPr>
          <a:xfrm>
            <a:off x="741786" y="6035068"/>
            <a:ext cx="1249492" cy="716245"/>
            <a:chOff x="1923690" y="1932317"/>
            <a:chExt cx="3071007" cy="742970"/>
          </a:xfrm>
        </p:grpSpPr>
        <p:sp>
          <p:nvSpPr>
            <p:cNvPr id="2318" name="Google Shape;2318;p88"/>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319" name="Google Shape;2319;p88"/>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Credit Card</a:t>
              </a:r>
              <a:endParaRPr sz="1800" b="0" i="0" u="none" strike="noStrike" cap="none">
                <a:solidFill>
                  <a:schemeClr val="dk1"/>
                </a:solidFill>
                <a:latin typeface="Calibri"/>
                <a:ea typeface="Calibri"/>
                <a:cs typeface="Calibri"/>
                <a:sym typeface="Calibri"/>
              </a:endParaRPr>
            </a:p>
          </p:txBody>
        </p:sp>
        <p:sp>
          <p:nvSpPr>
            <p:cNvPr id="2268" name="Google Shape;2268;p88"/>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320" name="Google Shape;2320;p88"/>
          <p:cNvGrpSpPr/>
          <p:nvPr/>
        </p:nvGrpSpPr>
        <p:grpSpPr>
          <a:xfrm>
            <a:off x="10743074" y="5450400"/>
            <a:ext cx="1249492" cy="716245"/>
            <a:chOff x="1923690" y="1932317"/>
            <a:chExt cx="3071007" cy="742970"/>
          </a:xfrm>
        </p:grpSpPr>
        <p:sp>
          <p:nvSpPr>
            <p:cNvPr id="2321" name="Google Shape;2321;p88"/>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259" name="Google Shape;2259;p88"/>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CC Plan Feat.</a:t>
              </a:r>
              <a:endParaRPr sz="1600" b="0" i="0" u="none" strike="noStrike" cap="none">
                <a:solidFill>
                  <a:schemeClr val="dk1"/>
                </a:solidFill>
                <a:latin typeface="Calibri"/>
                <a:ea typeface="Calibri"/>
                <a:cs typeface="Calibri"/>
                <a:sym typeface="Calibri"/>
              </a:endParaRPr>
            </a:p>
          </p:txBody>
        </p:sp>
        <p:sp>
          <p:nvSpPr>
            <p:cNvPr id="2322" name="Google Shape;2322;p88"/>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323" name="Google Shape;2323;p88"/>
          <p:cNvGrpSpPr/>
          <p:nvPr/>
        </p:nvGrpSpPr>
        <p:grpSpPr>
          <a:xfrm>
            <a:off x="10770506" y="3259437"/>
            <a:ext cx="1249492" cy="716245"/>
            <a:chOff x="1923690" y="1932317"/>
            <a:chExt cx="3071007" cy="742970"/>
          </a:xfrm>
        </p:grpSpPr>
        <p:sp>
          <p:nvSpPr>
            <p:cNvPr id="2306" name="Google Shape;2306;p88"/>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324" name="Google Shape;2324;p88"/>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CC Plan</a:t>
              </a:r>
              <a:endParaRPr sz="1800" b="0" i="0" u="none" strike="noStrike" cap="none">
                <a:solidFill>
                  <a:schemeClr val="dk1"/>
                </a:solidFill>
                <a:latin typeface="Calibri"/>
                <a:ea typeface="Calibri"/>
                <a:cs typeface="Calibri"/>
                <a:sym typeface="Calibri"/>
              </a:endParaRPr>
            </a:p>
          </p:txBody>
        </p:sp>
        <p:sp>
          <p:nvSpPr>
            <p:cNvPr id="2325" name="Google Shape;2325;p88"/>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326" name="Google Shape;2326;p88"/>
          <p:cNvGrpSpPr/>
          <p:nvPr/>
        </p:nvGrpSpPr>
        <p:grpSpPr>
          <a:xfrm>
            <a:off x="3430655" y="6034684"/>
            <a:ext cx="1249492" cy="716245"/>
            <a:chOff x="1923690" y="1932317"/>
            <a:chExt cx="3071007" cy="742970"/>
          </a:xfrm>
        </p:grpSpPr>
        <p:sp>
          <p:nvSpPr>
            <p:cNvPr id="2267" name="Google Shape;2267;p88"/>
            <p:cNvSpPr/>
            <p:nvPr/>
          </p:nvSpPr>
          <p:spPr>
            <a:xfrm>
              <a:off x="1923690" y="2199736"/>
              <a:ext cx="1784467"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dk1"/>
                </a:solidFill>
                <a:latin typeface="Calibri"/>
                <a:ea typeface="Calibri"/>
                <a:cs typeface="Calibri"/>
                <a:sym typeface="Calibri"/>
              </a:endParaRPr>
            </a:p>
          </p:txBody>
        </p:sp>
        <p:sp>
          <p:nvSpPr>
            <p:cNvPr id="2327" name="Google Shape;2327;p88"/>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CC Transaction</a:t>
              </a:r>
              <a:endParaRPr sz="1600" b="0" i="0" u="none" strike="noStrike" cap="none">
                <a:solidFill>
                  <a:schemeClr val="dk1"/>
                </a:solidFill>
                <a:latin typeface="Calibri"/>
                <a:ea typeface="Calibri"/>
                <a:cs typeface="Calibri"/>
                <a:sym typeface="Calibri"/>
              </a:endParaRPr>
            </a:p>
          </p:txBody>
        </p:sp>
        <p:sp>
          <p:nvSpPr>
            <p:cNvPr id="2301" name="Google Shape;2301;p88"/>
            <p:cNvSpPr/>
            <p:nvPr/>
          </p:nvSpPr>
          <p:spPr>
            <a:xfrm>
              <a:off x="3708162" y="2199736"/>
              <a:ext cx="1286535" cy="475551"/>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grpSp>
        <p:nvGrpSpPr>
          <p:cNvPr id="2328" name="Google Shape;2328;p88"/>
          <p:cNvGrpSpPr/>
          <p:nvPr/>
        </p:nvGrpSpPr>
        <p:grpSpPr>
          <a:xfrm>
            <a:off x="335882" y="2069428"/>
            <a:ext cx="2284536" cy="1380262"/>
            <a:chOff x="1923690" y="1932317"/>
            <a:chExt cx="3126462" cy="1143078"/>
          </a:xfrm>
        </p:grpSpPr>
        <p:sp>
          <p:nvSpPr>
            <p:cNvPr id="2329" name="Google Shape;2329;p88"/>
            <p:cNvSpPr/>
            <p:nvPr/>
          </p:nvSpPr>
          <p:spPr>
            <a:xfrm>
              <a:off x="1923693" y="2206596"/>
              <a:ext cx="1319742" cy="868799"/>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For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Event Type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	</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050"/>
                <a:buFont typeface="Calibri"/>
                <a:buNone/>
              </a:pPr>
              <a:endParaRPr sz="1050" b="0" i="0" u="none" strike="noStrike" cap="none">
                <a:solidFill>
                  <a:schemeClr val="lt1"/>
                </a:solidFill>
                <a:latin typeface="Calibri"/>
                <a:ea typeface="Calibri"/>
                <a:cs typeface="Calibri"/>
                <a:sym typeface="Calibri"/>
              </a:endParaRPr>
            </a:p>
          </p:txBody>
        </p:sp>
        <p:sp>
          <p:nvSpPr>
            <p:cNvPr id="2290" name="Google Shape;2290;p88"/>
            <p:cNvSpPr/>
            <p:nvPr/>
          </p:nvSpPr>
          <p:spPr>
            <a:xfrm>
              <a:off x="1923690" y="1932317"/>
              <a:ext cx="3126462" cy="275100"/>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CC Account Event</a:t>
              </a:r>
              <a:endParaRPr sz="1800" b="0" i="0" u="none" strike="noStrike" cap="none">
                <a:solidFill>
                  <a:schemeClr val="lt1"/>
                </a:solidFill>
                <a:latin typeface="Calibri"/>
                <a:ea typeface="Calibri"/>
                <a:cs typeface="Calibri"/>
                <a:sym typeface="Calibri"/>
              </a:endParaRPr>
            </a:p>
          </p:txBody>
        </p:sp>
        <p:sp>
          <p:nvSpPr>
            <p:cNvPr id="2330" name="Google Shape;2330;p88"/>
            <p:cNvSpPr/>
            <p:nvPr/>
          </p:nvSpPr>
          <p:spPr>
            <a:xfrm>
              <a:off x="3243439" y="2206596"/>
              <a:ext cx="1806713" cy="868797"/>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CC Account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Created, Available, Removed </a:t>
              </a:r>
              <a:endParaRPr sz="1400" b="0" i="0" u="none" strike="noStrike" cap="none">
                <a:solidFill>
                  <a:srgbClr val="000000"/>
                </a:solidFill>
                <a:latin typeface="Arial"/>
                <a:ea typeface="Arial"/>
                <a:cs typeface="Arial"/>
                <a:sym typeface="Arial"/>
              </a:endParaRPr>
            </a:p>
          </p:txBody>
        </p:sp>
      </p:grpSp>
      <p:grpSp>
        <p:nvGrpSpPr>
          <p:cNvPr id="2331" name="Google Shape;2331;p88"/>
          <p:cNvGrpSpPr/>
          <p:nvPr/>
        </p:nvGrpSpPr>
        <p:grpSpPr>
          <a:xfrm>
            <a:off x="7729274" y="3127735"/>
            <a:ext cx="2284536" cy="1380262"/>
            <a:chOff x="1923690" y="1932317"/>
            <a:chExt cx="3126462" cy="1143078"/>
          </a:xfrm>
        </p:grpSpPr>
        <p:sp>
          <p:nvSpPr>
            <p:cNvPr id="2332" name="Google Shape;2332;p88"/>
            <p:cNvSpPr/>
            <p:nvPr/>
          </p:nvSpPr>
          <p:spPr>
            <a:xfrm>
              <a:off x="1923693" y="2206596"/>
              <a:ext cx="1319742" cy="868799"/>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Affects a CC Plan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Event Type</a:t>
              </a:r>
              <a:endParaRPr sz="1050" b="0" i="0" u="none" strike="noStrike" cap="none">
                <a:solidFill>
                  <a:schemeClr val="lt1"/>
                </a:solidFill>
                <a:latin typeface="Calibri"/>
                <a:ea typeface="Calibri"/>
                <a:cs typeface="Calibri"/>
                <a:sym typeface="Calibri"/>
              </a:endParaRPr>
            </a:p>
          </p:txBody>
        </p:sp>
        <p:sp>
          <p:nvSpPr>
            <p:cNvPr id="2304" name="Google Shape;2304;p88"/>
            <p:cNvSpPr/>
            <p:nvPr/>
          </p:nvSpPr>
          <p:spPr>
            <a:xfrm>
              <a:off x="1923690" y="1932317"/>
              <a:ext cx="3126462" cy="275100"/>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0" i="0" u="none" strike="noStrike" cap="none">
                  <a:solidFill>
                    <a:schemeClr val="lt1"/>
                  </a:solidFill>
                  <a:latin typeface="Calibri"/>
                  <a:ea typeface="Calibri"/>
                  <a:cs typeface="Calibri"/>
                  <a:sym typeface="Calibri"/>
                </a:rPr>
                <a:t>Credit Card Plan Event</a:t>
              </a:r>
              <a:endParaRPr sz="1800" b="0" i="0" u="none" strike="noStrike" cap="none">
                <a:solidFill>
                  <a:schemeClr val="lt1"/>
                </a:solidFill>
                <a:latin typeface="Calibri"/>
                <a:ea typeface="Calibri"/>
                <a:cs typeface="Calibri"/>
                <a:sym typeface="Calibri"/>
              </a:endParaRPr>
            </a:p>
          </p:txBody>
        </p:sp>
        <p:sp>
          <p:nvSpPr>
            <p:cNvPr id="2333" name="Google Shape;2333;p88"/>
            <p:cNvSpPr/>
            <p:nvPr/>
          </p:nvSpPr>
          <p:spPr>
            <a:xfrm>
              <a:off x="3243439" y="2206596"/>
              <a:ext cx="1806713" cy="868797"/>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Credit Card Plan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Rate Change, </a:t>
              </a:r>
              <a:br>
                <a:rPr lang="en-US" sz="1050" b="0" i="0" u="none" strike="noStrike" cap="none">
                  <a:solidFill>
                    <a:schemeClr val="lt1"/>
                  </a:solidFill>
                  <a:latin typeface="Calibri"/>
                  <a:ea typeface="Calibri"/>
                  <a:cs typeface="Calibri"/>
                  <a:sym typeface="Calibri"/>
                </a:rPr>
              </a:br>
              <a:r>
                <a:rPr lang="en-US" sz="1050" b="0" i="0" u="none" strike="noStrike" cap="none">
                  <a:solidFill>
                    <a:schemeClr val="lt1"/>
                  </a:solidFill>
                  <a:latin typeface="Calibri"/>
                  <a:ea typeface="Calibri"/>
                  <a:cs typeface="Calibri"/>
                  <a:sym typeface="Calibri"/>
                </a:rPr>
                <a:t>Created, Retired</a:t>
              </a:r>
              <a:endParaRPr sz="1400" b="0" i="0" u="none" strike="noStrike" cap="none">
                <a:solidFill>
                  <a:srgbClr val="000000"/>
                </a:solidFill>
                <a:latin typeface="Arial"/>
                <a:ea typeface="Arial"/>
                <a:cs typeface="Arial"/>
                <a:sym typeface="Arial"/>
              </a:endParaRPr>
            </a:p>
          </p:txBody>
        </p:sp>
      </p:grpSp>
      <p:sp>
        <p:nvSpPr>
          <p:cNvPr id="2334" name="Google Shape;2334;p88"/>
          <p:cNvSpPr txBox="1"/>
          <p:nvPr/>
        </p:nvSpPr>
        <p:spPr>
          <a:xfrm>
            <a:off x="10537058" y="3375839"/>
            <a:ext cx="221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2335" name="Google Shape;2335;p88"/>
          <p:cNvSpPr txBox="1"/>
          <p:nvPr/>
        </p:nvSpPr>
        <p:spPr>
          <a:xfrm>
            <a:off x="9988713" y="3443878"/>
            <a:ext cx="221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336" name="Google Shape;2336;p88"/>
          <p:cNvSpPr txBox="1"/>
          <p:nvPr/>
        </p:nvSpPr>
        <p:spPr>
          <a:xfrm>
            <a:off x="5245797" y="5554690"/>
            <a:ext cx="221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2337" name="Google Shape;2337;p88"/>
          <p:cNvCxnSpPr>
            <a:endCxn id="2286" idx="2"/>
          </p:cNvCxnSpPr>
          <p:nvPr/>
        </p:nvCxnSpPr>
        <p:spPr>
          <a:xfrm rot="5400000" flipH="1">
            <a:off x="5011539" y="4035518"/>
            <a:ext cx="1869000" cy="6300"/>
          </a:xfrm>
          <a:prstGeom prst="bentConnector3">
            <a:avLst>
              <a:gd name="adj1" fmla="val 50002"/>
            </a:avLst>
          </a:prstGeom>
          <a:noFill/>
          <a:ln w="50800" cap="flat" cmpd="sng">
            <a:solidFill>
              <a:srgbClr val="D0CECE"/>
            </a:solidFill>
            <a:prstDash val="solid"/>
            <a:miter lim="800000"/>
            <a:headEnd type="triangle" w="med" len="med"/>
            <a:tailEnd type="none" w="sm" len="sm"/>
          </a:ln>
        </p:spPr>
      </p:cxnSp>
      <p:sp>
        <p:nvSpPr>
          <p:cNvPr id="2338" name="Google Shape;2338;p88"/>
          <p:cNvSpPr txBox="1"/>
          <p:nvPr/>
        </p:nvSpPr>
        <p:spPr>
          <a:xfrm rot="-5400000">
            <a:off x="5195602" y="3487334"/>
            <a:ext cx="1174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57070"/>
                </a:solidFill>
                <a:latin typeface="Calibri"/>
                <a:ea typeface="Calibri"/>
                <a:cs typeface="Calibri"/>
                <a:sym typeface="Calibri"/>
              </a:rPr>
              <a:t>Subscribes to</a:t>
            </a:r>
            <a:endParaRPr sz="1400" b="0" i="0" u="none" strike="noStrike" cap="none">
              <a:solidFill>
                <a:srgbClr val="000000"/>
              </a:solidFill>
              <a:latin typeface="Arial"/>
              <a:ea typeface="Arial"/>
              <a:cs typeface="Arial"/>
              <a:sym typeface="Arial"/>
            </a:endParaRPr>
          </a:p>
        </p:txBody>
      </p:sp>
      <p:grpSp>
        <p:nvGrpSpPr>
          <p:cNvPr id="2339" name="Google Shape;2339;p88"/>
          <p:cNvGrpSpPr/>
          <p:nvPr/>
        </p:nvGrpSpPr>
        <p:grpSpPr>
          <a:xfrm>
            <a:off x="8672678" y="311086"/>
            <a:ext cx="3235967" cy="6154501"/>
            <a:chOff x="8772589" y="343694"/>
            <a:chExt cx="3235967" cy="6154501"/>
          </a:xfrm>
        </p:grpSpPr>
        <p:sp>
          <p:nvSpPr>
            <p:cNvPr id="2340" name="Google Shape;2340;p88"/>
            <p:cNvSpPr/>
            <p:nvPr/>
          </p:nvSpPr>
          <p:spPr>
            <a:xfrm>
              <a:off x="8772589" y="343694"/>
              <a:ext cx="3235967" cy="615450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41" name="Google Shape;2341;p88"/>
            <p:cNvGrpSpPr/>
            <p:nvPr/>
          </p:nvGrpSpPr>
          <p:grpSpPr>
            <a:xfrm>
              <a:off x="8907417" y="787374"/>
              <a:ext cx="2985452" cy="1569372"/>
              <a:chOff x="376613" y="1486149"/>
              <a:chExt cx="2452916" cy="1569372"/>
            </a:xfrm>
          </p:grpSpPr>
          <p:sp>
            <p:nvSpPr>
              <p:cNvPr id="2342" name="Google Shape;2342;p88"/>
              <p:cNvSpPr/>
              <p:nvPr/>
            </p:nvSpPr>
            <p:spPr>
              <a:xfrm>
                <a:off x="444219" y="1551883"/>
                <a:ext cx="1073293" cy="450130"/>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Update Plan Features</a:t>
                </a:r>
                <a:endParaRPr sz="1200" b="0" i="0" u="none" strike="noStrike" cap="none">
                  <a:solidFill>
                    <a:schemeClr val="lt1"/>
                  </a:solidFill>
                  <a:latin typeface="Calibri"/>
                  <a:ea typeface="Calibri"/>
                  <a:cs typeface="Calibri"/>
                  <a:sym typeface="Calibri"/>
                </a:endParaRPr>
              </a:p>
            </p:txBody>
          </p:sp>
          <p:sp>
            <p:nvSpPr>
              <p:cNvPr id="2343" name="Google Shape;2343;p88"/>
              <p:cNvSpPr/>
              <p:nvPr/>
            </p:nvSpPr>
            <p:spPr>
              <a:xfrm>
                <a:off x="1756236" y="2080570"/>
                <a:ext cx="1073293" cy="45013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New Credit Card Plan Created</a:t>
                </a:r>
                <a:endParaRPr sz="1200" b="0" i="0" u="none" strike="noStrike" cap="none">
                  <a:solidFill>
                    <a:schemeClr val="lt1"/>
                  </a:solidFill>
                  <a:latin typeface="Calibri"/>
                  <a:ea typeface="Calibri"/>
                  <a:cs typeface="Calibri"/>
                  <a:sym typeface="Calibri"/>
                </a:endParaRPr>
              </a:p>
            </p:txBody>
          </p:sp>
          <p:sp>
            <p:nvSpPr>
              <p:cNvPr id="2344" name="Google Shape;2344;p88"/>
              <p:cNvSpPr/>
              <p:nvPr/>
            </p:nvSpPr>
            <p:spPr>
              <a:xfrm>
                <a:off x="1716905" y="2018951"/>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345" name="Google Shape;2345;p88"/>
              <p:cNvSpPr/>
              <p:nvPr/>
            </p:nvSpPr>
            <p:spPr>
              <a:xfrm>
                <a:off x="379073" y="1486149"/>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346" name="Google Shape;2346;p88"/>
              <p:cNvSpPr/>
              <p:nvPr/>
            </p:nvSpPr>
            <p:spPr>
              <a:xfrm>
                <a:off x="441760" y="2080570"/>
                <a:ext cx="1073293" cy="450130"/>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Create New Credit Card Plan</a:t>
                </a:r>
                <a:endParaRPr sz="1200" b="0" i="0" u="none" strike="noStrike" cap="none">
                  <a:solidFill>
                    <a:schemeClr val="lt1"/>
                  </a:solidFill>
                  <a:latin typeface="Calibri"/>
                  <a:ea typeface="Calibri"/>
                  <a:cs typeface="Calibri"/>
                  <a:sym typeface="Calibri"/>
                </a:endParaRPr>
              </a:p>
            </p:txBody>
          </p:sp>
          <p:sp>
            <p:nvSpPr>
              <p:cNvPr id="2347" name="Google Shape;2347;p88"/>
              <p:cNvSpPr/>
              <p:nvPr/>
            </p:nvSpPr>
            <p:spPr>
              <a:xfrm>
                <a:off x="376613" y="2026855"/>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348" name="Google Shape;2348;p88"/>
              <p:cNvSpPr/>
              <p:nvPr/>
            </p:nvSpPr>
            <p:spPr>
              <a:xfrm>
                <a:off x="1756236" y="1551883"/>
                <a:ext cx="1073293" cy="45013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Credit Card Rate Changed</a:t>
                </a:r>
                <a:endParaRPr sz="1200" b="0" i="0" u="none" strike="noStrike" cap="none">
                  <a:solidFill>
                    <a:schemeClr val="lt1"/>
                  </a:solidFill>
                  <a:latin typeface="Calibri"/>
                  <a:ea typeface="Calibri"/>
                  <a:cs typeface="Calibri"/>
                  <a:sym typeface="Calibri"/>
                </a:endParaRPr>
              </a:p>
            </p:txBody>
          </p:sp>
          <p:sp>
            <p:nvSpPr>
              <p:cNvPr id="2349" name="Google Shape;2349;p88"/>
              <p:cNvSpPr/>
              <p:nvPr/>
            </p:nvSpPr>
            <p:spPr>
              <a:xfrm>
                <a:off x="1716905" y="1486149"/>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350" name="Google Shape;2350;p88"/>
              <p:cNvSpPr/>
              <p:nvPr/>
            </p:nvSpPr>
            <p:spPr>
              <a:xfrm>
                <a:off x="1756236" y="2605391"/>
                <a:ext cx="1073293" cy="45013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Credit Card Plan </a:t>
                </a:r>
                <a:br>
                  <a:rPr lang="en-US" sz="1200" b="0" i="0" u="none" strike="noStrike" cap="none">
                    <a:solidFill>
                      <a:schemeClr val="lt1"/>
                    </a:solidFill>
                    <a:latin typeface="Calibri"/>
                    <a:ea typeface="Calibri"/>
                    <a:cs typeface="Calibri"/>
                    <a:sym typeface="Calibri"/>
                  </a:rPr>
                </a:br>
                <a:r>
                  <a:rPr lang="en-US" sz="1200" b="0" i="0" u="none" strike="noStrike" cap="none">
                    <a:solidFill>
                      <a:schemeClr val="lt1"/>
                    </a:solidFill>
                    <a:latin typeface="Calibri"/>
                    <a:ea typeface="Calibri"/>
                    <a:cs typeface="Calibri"/>
                    <a:sym typeface="Calibri"/>
                  </a:rPr>
                  <a:t>Retired</a:t>
                </a:r>
                <a:endParaRPr sz="1200" b="0" i="0" u="none" strike="noStrike" cap="none">
                  <a:solidFill>
                    <a:schemeClr val="lt1"/>
                  </a:solidFill>
                  <a:latin typeface="Calibri"/>
                  <a:ea typeface="Calibri"/>
                  <a:cs typeface="Calibri"/>
                  <a:sym typeface="Calibri"/>
                </a:endParaRPr>
              </a:p>
            </p:txBody>
          </p:sp>
          <p:sp>
            <p:nvSpPr>
              <p:cNvPr id="2351" name="Google Shape;2351;p88"/>
              <p:cNvSpPr/>
              <p:nvPr/>
            </p:nvSpPr>
            <p:spPr>
              <a:xfrm>
                <a:off x="1716905" y="2543772"/>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352" name="Google Shape;2352;p88"/>
              <p:cNvSpPr/>
              <p:nvPr/>
            </p:nvSpPr>
            <p:spPr>
              <a:xfrm>
                <a:off x="441760" y="2605391"/>
                <a:ext cx="1073293" cy="450130"/>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Retire </a:t>
                </a:r>
                <a:br>
                  <a:rPr lang="en-US" sz="1200" b="0" i="0" u="none" strike="noStrike" cap="none">
                    <a:solidFill>
                      <a:schemeClr val="lt1"/>
                    </a:solidFill>
                    <a:latin typeface="Calibri"/>
                    <a:ea typeface="Calibri"/>
                    <a:cs typeface="Calibri"/>
                    <a:sym typeface="Calibri"/>
                  </a:rPr>
                </a:br>
                <a:r>
                  <a:rPr lang="en-US" sz="1200" b="0" i="0" u="none" strike="noStrike" cap="none">
                    <a:solidFill>
                      <a:schemeClr val="lt1"/>
                    </a:solidFill>
                    <a:latin typeface="Calibri"/>
                    <a:ea typeface="Calibri"/>
                    <a:cs typeface="Calibri"/>
                    <a:sym typeface="Calibri"/>
                  </a:rPr>
                  <a:t>Plan</a:t>
                </a:r>
                <a:endParaRPr sz="1200" b="0" i="0" u="none" strike="noStrike" cap="none">
                  <a:solidFill>
                    <a:schemeClr val="lt1"/>
                  </a:solidFill>
                  <a:latin typeface="Calibri"/>
                  <a:ea typeface="Calibri"/>
                  <a:cs typeface="Calibri"/>
                  <a:sym typeface="Calibri"/>
                </a:endParaRPr>
              </a:p>
            </p:txBody>
          </p:sp>
          <p:sp>
            <p:nvSpPr>
              <p:cNvPr id="2353" name="Google Shape;2353;p88"/>
              <p:cNvSpPr/>
              <p:nvPr/>
            </p:nvSpPr>
            <p:spPr>
              <a:xfrm>
                <a:off x="376613" y="2551676"/>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354" name="Google Shape;2354;p88"/>
              <p:cNvSpPr/>
              <p:nvPr/>
            </p:nvSpPr>
            <p:spPr>
              <a:xfrm rot="5400000">
                <a:off x="1457893" y="1741071"/>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55" name="Google Shape;2355;p88"/>
              <p:cNvSpPr/>
              <p:nvPr/>
            </p:nvSpPr>
            <p:spPr>
              <a:xfrm rot="5400000">
                <a:off x="1457893" y="2277826"/>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56" name="Google Shape;2356;p88"/>
              <p:cNvSpPr/>
              <p:nvPr/>
            </p:nvSpPr>
            <p:spPr>
              <a:xfrm rot="5400000">
                <a:off x="1457893" y="2802647"/>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grpSp>
          <p:nvGrpSpPr>
            <p:cNvPr id="2357" name="Google Shape;2357;p88"/>
            <p:cNvGrpSpPr/>
            <p:nvPr/>
          </p:nvGrpSpPr>
          <p:grpSpPr>
            <a:xfrm>
              <a:off x="8907417" y="2778689"/>
              <a:ext cx="2985452" cy="1569372"/>
              <a:chOff x="376613" y="1486149"/>
              <a:chExt cx="2452916" cy="1569372"/>
            </a:xfrm>
          </p:grpSpPr>
          <p:sp>
            <p:nvSpPr>
              <p:cNvPr id="2358" name="Google Shape;2358;p88"/>
              <p:cNvSpPr/>
              <p:nvPr/>
            </p:nvSpPr>
            <p:spPr>
              <a:xfrm>
                <a:off x="444219" y="1551883"/>
                <a:ext cx="1073293" cy="450130"/>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Sign Up Customer for CC Plan</a:t>
                </a:r>
                <a:endParaRPr sz="1200" b="0" i="0" u="none" strike="noStrike" cap="none">
                  <a:solidFill>
                    <a:schemeClr val="lt1"/>
                  </a:solidFill>
                  <a:latin typeface="Calibri"/>
                  <a:ea typeface="Calibri"/>
                  <a:cs typeface="Calibri"/>
                  <a:sym typeface="Calibri"/>
                </a:endParaRPr>
              </a:p>
            </p:txBody>
          </p:sp>
          <p:sp>
            <p:nvSpPr>
              <p:cNvPr id="2359" name="Google Shape;2359;p88"/>
              <p:cNvSpPr/>
              <p:nvPr/>
            </p:nvSpPr>
            <p:spPr>
              <a:xfrm>
                <a:off x="1756236" y="2080570"/>
                <a:ext cx="1073293" cy="45013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CC Plan Available </a:t>
                </a:r>
                <a:br>
                  <a:rPr lang="en-US" sz="1200" b="0" i="0" u="none" strike="noStrike" cap="none">
                    <a:solidFill>
                      <a:schemeClr val="lt1"/>
                    </a:solidFill>
                    <a:latin typeface="Calibri"/>
                    <a:ea typeface="Calibri"/>
                    <a:cs typeface="Calibri"/>
                    <a:sym typeface="Calibri"/>
                  </a:rPr>
                </a:br>
                <a:r>
                  <a:rPr lang="en-US" sz="1200" b="0" i="0" u="none" strike="noStrike" cap="none">
                    <a:solidFill>
                      <a:schemeClr val="lt1"/>
                    </a:solidFill>
                    <a:latin typeface="Calibri"/>
                    <a:ea typeface="Calibri"/>
                    <a:cs typeface="Calibri"/>
                    <a:sym typeface="Calibri"/>
                  </a:rPr>
                  <a:t>for all Customer</a:t>
                </a:r>
                <a:endParaRPr sz="1200" b="0" i="0" u="none" strike="noStrike" cap="none">
                  <a:solidFill>
                    <a:schemeClr val="lt1"/>
                  </a:solidFill>
                  <a:latin typeface="Calibri"/>
                  <a:ea typeface="Calibri"/>
                  <a:cs typeface="Calibri"/>
                  <a:sym typeface="Calibri"/>
                </a:endParaRPr>
              </a:p>
            </p:txBody>
          </p:sp>
          <p:sp>
            <p:nvSpPr>
              <p:cNvPr id="2360" name="Google Shape;2360;p88"/>
              <p:cNvSpPr/>
              <p:nvPr/>
            </p:nvSpPr>
            <p:spPr>
              <a:xfrm>
                <a:off x="1716905" y="2018951"/>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361" name="Google Shape;2361;p88"/>
              <p:cNvSpPr/>
              <p:nvPr/>
            </p:nvSpPr>
            <p:spPr>
              <a:xfrm>
                <a:off x="379073" y="1486149"/>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362" name="Google Shape;2362;p88"/>
              <p:cNvSpPr/>
              <p:nvPr/>
            </p:nvSpPr>
            <p:spPr>
              <a:xfrm>
                <a:off x="441760" y="2080570"/>
                <a:ext cx="1073293" cy="450130"/>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Make CC Plan Available for Cust.</a:t>
                </a:r>
                <a:endParaRPr sz="1200" b="0" i="0" u="none" strike="noStrike" cap="none">
                  <a:solidFill>
                    <a:schemeClr val="lt1"/>
                  </a:solidFill>
                  <a:latin typeface="Calibri"/>
                  <a:ea typeface="Calibri"/>
                  <a:cs typeface="Calibri"/>
                  <a:sym typeface="Calibri"/>
                </a:endParaRPr>
              </a:p>
            </p:txBody>
          </p:sp>
          <p:sp>
            <p:nvSpPr>
              <p:cNvPr id="2363" name="Google Shape;2363;p88"/>
              <p:cNvSpPr/>
              <p:nvPr/>
            </p:nvSpPr>
            <p:spPr>
              <a:xfrm>
                <a:off x="376613" y="2026855"/>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sp>
            <p:nvSpPr>
              <p:cNvPr id="2364" name="Google Shape;2364;p88"/>
              <p:cNvSpPr/>
              <p:nvPr/>
            </p:nvSpPr>
            <p:spPr>
              <a:xfrm>
                <a:off x="1756236" y="1551883"/>
                <a:ext cx="1073293" cy="45013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Credit Card </a:t>
                </a:r>
                <a:br>
                  <a:rPr lang="en-US" sz="1200" b="0" i="0" u="none" strike="noStrike" cap="none">
                    <a:solidFill>
                      <a:schemeClr val="lt1"/>
                    </a:solidFill>
                    <a:latin typeface="Calibri"/>
                    <a:ea typeface="Calibri"/>
                    <a:cs typeface="Calibri"/>
                    <a:sym typeface="Calibri"/>
                  </a:rPr>
                </a:br>
                <a:r>
                  <a:rPr lang="en-US" sz="1200" b="0" i="0" u="none" strike="noStrike" cap="none">
                    <a:solidFill>
                      <a:schemeClr val="lt1"/>
                    </a:solidFill>
                    <a:latin typeface="Calibri"/>
                    <a:ea typeface="Calibri"/>
                    <a:cs typeface="Calibri"/>
                    <a:sym typeface="Calibri"/>
                  </a:rPr>
                  <a:t>Account Created</a:t>
                </a:r>
                <a:endParaRPr sz="1200" b="0" i="0" u="none" strike="noStrike" cap="none">
                  <a:solidFill>
                    <a:schemeClr val="lt1"/>
                  </a:solidFill>
                  <a:latin typeface="Calibri"/>
                  <a:ea typeface="Calibri"/>
                  <a:cs typeface="Calibri"/>
                  <a:sym typeface="Calibri"/>
                </a:endParaRPr>
              </a:p>
            </p:txBody>
          </p:sp>
          <p:sp>
            <p:nvSpPr>
              <p:cNvPr id="2365" name="Google Shape;2365;p88"/>
              <p:cNvSpPr/>
              <p:nvPr/>
            </p:nvSpPr>
            <p:spPr>
              <a:xfrm>
                <a:off x="1716905" y="1486149"/>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366" name="Google Shape;2366;p88"/>
              <p:cNvSpPr/>
              <p:nvPr/>
            </p:nvSpPr>
            <p:spPr>
              <a:xfrm>
                <a:off x="1756236" y="2605391"/>
                <a:ext cx="1073293" cy="45013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CC Plan removed for all new Customers</a:t>
                </a:r>
                <a:endParaRPr sz="1200" b="0" i="0" u="none" strike="noStrike" cap="none">
                  <a:solidFill>
                    <a:schemeClr val="lt1"/>
                  </a:solidFill>
                  <a:latin typeface="Calibri"/>
                  <a:ea typeface="Calibri"/>
                  <a:cs typeface="Calibri"/>
                  <a:sym typeface="Calibri"/>
                </a:endParaRPr>
              </a:p>
            </p:txBody>
          </p:sp>
          <p:sp>
            <p:nvSpPr>
              <p:cNvPr id="2367" name="Google Shape;2367;p88"/>
              <p:cNvSpPr/>
              <p:nvPr/>
            </p:nvSpPr>
            <p:spPr>
              <a:xfrm>
                <a:off x="1716905" y="2543772"/>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368" name="Google Shape;2368;p88"/>
              <p:cNvSpPr/>
              <p:nvPr/>
            </p:nvSpPr>
            <p:spPr>
              <a:xfrm>
                <a:off x="441760" y="2605391"/>
                <a:ext cx="1073293" cy="450130"/>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Remove CC Plan from plans available</a:t>
                </a:r>
                <a:endParaRPr sz="1200" b="0" i="0" u="none" strike="noStrike" cap="none">
                  <a:solidFill>
                    <a:schemeClr val="lt1"/>
                  </a:solidFill>
                  <a:latin typeface="Calibri"/>
                  <a:ea typeface="Calibri"/>
                  <a:cs typeface="Calibri"/>
                  <a:sym typeface="Calibri"/>
                </a:endParaRPr>
              </a:p>
            </p:txBody>
          </p:sp>
          <p:sp>
            <p:nvSpPr>
              <p:cNvPr id="2369" name="Google Shape;2369;p88"/>
              <p:cNvSpPr/>
              <p:nvPr/>
            </p:nvSpPr>
            <p:spPr>
              <a:xfrm>
                <a:off x="376613" y="2551676"/>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sp>
            <p:nvSpPr>
              <p:cNvPr id="2370" name="Google Shape;2370;p88"/>
              <p:cNvSpPr/>
              <p:nvPr/>
            </p:nvSpPr>
            <p:spPr>
              <a:xfrm rot="5400000">
                <a:off x="1457893" y="1741071"/>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71" name="Google Shape;2371;p88"/>
              <p:cNvSpPr/>
              <p:nvPr/>
            </p:nvSpPr>
            <p:spPr>
              <a:xfrm rot="5400000">
                <a:off x="1457893" y="2277826"/>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72" name="Google Shape;2372;p88"/>
              <p:cNvSpPr/>
              <p:nvPr/>
            </p:nvSpPr>
            <p:spPr>
              <a:xfrm rot="5400000">
                <a:off x="1457893" y="2802647"/>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grpSp>
          <p:nvGrpSpPr>
            <p:cNvPr id="2373" name="Google Shape;2373;p88"/>
            <p:cNvGrpSpPr/>
            <p:nvPr/>
          </p:nvGrpSpPr>
          <p:grpSpPr>
            <a:xfrm>
              <a:off x="8907417" y="4770004"/>
              <a:ext cx="2985452" cy="1569372"/>
              <a:chOff x="376613" y="1486149"/>
              <a:chExt cx="2452916" cy="1569372"/>
            </a:xfrm>
          </p:grpSpPr>
          <p:sp>
            <p:nvSpPr>
              <p:cNvPr id="2374" name="Google Shape;2374;p88"/>
              <p:cNvSpPr/>
              <p:nvPr/>
            </p:nvSpPr>
            <p:spPr>
              <a:xfrm>
                <a:off x="444219" y="1551883"/>
                <a:ext cx="1073293" cy="450130"/>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Modify CC </a:t>
                </a:r>
                <a:br>
                  <a:rPr lang="en-US" sz="1200" b="0" i="0" u="none" strike="noStrike" cap="none">
                    <a:solidFill>
                      <a:schemeClr val="lt1"/>
                    </a:solidFill>
                    <a:latin typeface="Calibri"/>
                    <a:ea typeface="Calibri"/>
                    <a:cs typeface="Calibri"/>
                    <a:sym typeface="Calibri"/>
                  </a:rPr>
                </a:br>
                <a:r>
                  <a:rPr lang="en-US" sz="1200" b="0" i="0" u="none" strike="noStrike" cap="none">
                    <a:solidFill>
                      <a:schemeClr val="lt1"/>
                    </a:solidFill>
                    <a:latin typeface="Calibri"/>
                    <a:ea typeface="Calibri"/>
                    <a:cs typeface="Calibri"/>
                    <a:sym typeface="Calibri"/>
                  </a:rPr>
                  <a:t>Account Rate</a:t>
                </a:r>
                <a:endParaRPr sz="1200" b="0" i="0" u="none" strike="noStrike" cap="none">
                  <a:solidFill>
                    <a:schemeClr val="lt1"/>
                  </a:solidFill>
                  <a:latin typeface="Calibri"/>
                  <a:ea typeface="Calibri"/>
                  <a:cs typeface="Calibri"/>
                  <a:sym typeface="Calibri"/>
                </a:endParaRPr>
              </a:p>
            </p:txBody>
          </p:sp>
          <p:sp>
            <p:nvSpPr>
              <p:cNvPr id="2375" name="Google Shape;2375;p88"/>
              <p:cNvSpPr/>
              <p:nvPr/>
            </p:nvSpPr>
            <p:spPr>
              <a:xfrm>
                <a:off x="1756236" y="2080570"/>
                <a:ext cx="1073293" cy="45013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CC &amp; Activation Code Sent to Cust.</a:t>
                </a:r>
                <a:endParaRPr sz="1200" b="0" i="0" u="none" strike="noStrike" cap="none">
                  <a:solidFill>
                    <a:schemeClr val="lt1"/>
                  </a:solidFill>
                  <a:latin typeface="Calibri"/>
                  <a:ea typeface="Calibri"/>
                  <a:cs typeface="Calibri"/>
                  <a:sym typeface="Calibri"/>
                </a:endParaRPr>
              </a:p>
            </p:txBody>
          </p:sp>
          <p:sp>
            <p:nvSpPr>
              <p:cNvPr id="2376" name="Google Shape;2376;p88"/>
              <p:cNvSpPr/>
              <p:nvPr/>
            </p:nvSpPr>
            <p:spPr>
              <a:xfrm>
                <a:off x="1716905" y="2018951"/>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377" name="Google Shape;2377;p88"/>
              <p:cNvSpPr/>
              <p:nvPr/>
            </p:nvSpPr>
            <p:spPr>
              <a:xfrm>
                <a:off x="379073" y="1486149"/>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sp>
            <p:nvSpPr>
              <p:cNvPr id="2378" name="Google Shape;2378;p88"/>
              <p:cNvSpPr/>
              <p:nvPr/>
            </p:nvSpPr>
            <p:spPr>
              <a:xfrm>
                <a:off x="441760" y="2080570"/>
                <a:ext cx="1073293" cy="450130"/>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Mail CC &amp; Activation Code to Customer</a:t>
                </a:r>
                <a:endParaRPr sz="1200" b="0" i="0" u="none" strike="noStrike" cap="none">
                  <a:solidFill>
                    <a:schemeClr val="lt1"/>
                  </a:solidFill>
                  <a:latin typeface="Calibri"/>
                  <a:ea typeface="Calibri"/>
                  <a:cs typeface="Calibri"/>
                  <a:sym typeface="Calibri"/>
                </a:endParaRPr>
              </a:p>
            </p:txBody>
          </p:sp>
          <p:sp>
            <p:nvSpPr>
              <p:cNvPr id="2379" name="Google Shape;2379;p88"/>
              <p:cNvSpPr/>
              <p:nvPr/>
            </p:nvSpPr>
            <p:spPr>
              <a:xfrm>
                <a:off x="376613" y="2026855"/>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sp>
            <p:nvSpPr>
              <p:cNvPr id="2380" name="Google Shape;2380;p88"/>
              <p:cNvSpPr/>
              <p:nvPr/>
            </p:nvSpPr>
            <p:spPr>
              <a:xfrm>
                <a:off x="1756236" y="1551883"/>
                <a:ext cx="1073293" cy="45013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CC Rate </a:t>
                </a:r>
                <a:br>
                  <a:rPr lang="en-US" sz="1200" b="0" i="0" u="none" strike="noStrike" cap="none">
                    <a:solidFill>
                      <a:schemeClr val="lt1"/>
                    </a:solidFill>
                    <a:latin typeface="Calibri"/>
                    <a:ea typeface="Calibri"/>
                    <a:cs typeface="Calibri"/>
                    <a:sym typeface="Calibri"/>
                  </a:rPr>
                </a:br>
                <a:r>
                  <a:rPr lang="en-US" sz="1200" b="0" i="0" u="none" strike="noStrike" cap="none">
                    <a:solidFill>
                      <a:schemeClr val="lt1"/>
                    </a:solidFill>
                    <a:latin typeface="Calibri"/>
                    <a:ea typeface="Calibri"/>
                    <a:cs typeface="Calibri"/>
                    <a:sym typeface="Calibri"/>
                  </a:rPr>
                  <a:t>updated for account</a:t>
                </a:r>
                <a:endParaRPr sz="1200" b="0" i="0" u="none" strike="noStrike" cap="none">
                  <a:solidFill>
                    <a:schemeClr val="lt1"/>
                  </a:solidFill>
                  <a:latin typeface="Calibri"/>
                  <a:ea typeface="Calibri"/>
                  <a:cs typeface="Calibri"/>
                  <a:sym typeface="Calibri"/>
                </a:endParaRPr>
              </a:p>
            </p:txBody>
          </p:sp>
          <p:sp>
            <p:nvSpPr>
              <p:cNvPr id="2381" name="Google Shape;2381;p88"/>
              <p:cNvSpPr/>
              <p:nvPr/>
            </p:nvSpPr>
            <p:spPr>
              <a:xfrm>
                <a:off x="1716905" y="1486149"/>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382" name="Google Shape;2382;p88"/>
              <p:cNvSpPr/>
              <p:nvPr/>
            </p:nvSpPr>
            <p:spPr>
              <a:xfrm>
                <a:off x="1756236" y="2605391"/>
                <a:ext cx="1073293" cy="45013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CC Transaction Completed</a:t>
                </a:r>
                <a:endParaRPr sz="1200" b="0" i="0" u="none" strike="noStrike" cap="none">
                  <a:solidFill>
                    <a:schemeClr val="lt1"/>
                  </a:solidFill>
                  <a:latin typeface="Calibri"/>
                  <a:ea typeface="Calibri"/>
                  <a:cs typeface="Calibri"/>
                  <a:sym typeface="Calibri"/>
                </a:endParaRPr>
              </a:p>
            </p:txBody>
          </p:sp>
          <p:sp>
            <p:nvSpPr>
              <p:cNvPr id="2383" name="Google Shape;2383;p88"/>
              <p:cNvSpPr/>
              <p:nvPr/>
            </p:nvSpPr>
            <p:spPr>
              <a:xfrm>
                <a:off x="1716905" y="2543772"/>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384" name="Google Shape;2384;p88"/>
              <p:cNvSpPr/>
              <p:nvPr/>
            </p:nvSpPr>
            <p:spPr>
              <a:xfrm>
                <a:off x="441760" y="2605391"/>
                <a:ext cx="1073293" cy="450130"/>
              </a:xfrm>
              <a:prstGeom prst="rect">
                <a:avLst/>
              </a:prstGeom>
              <a:solidFill>
                <a:srgbClr val="00B050"/>
              </a:solidFill>
              <a:ln w="12700" cap="flat" cmpd="sng">
                <a:solidFill>
                  <a:srgbClr val="42719B"/>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Use Credit Card</a:t>
                </a:r>
                <a:endParaRPr sz="1200" b="0" i="0" u="none" strike="noStrike" cap="none">
                  <a:solidFill>
                    <a:schemeClr val="lt1"/>
                  </a:solidFill>
                  <a:latin typeface="Calibri"/>
                  <a:ea typeface="Calibri"/>
                  <a:cs typeface="Calibri"/>
                  <a:sym typeface="Calibri"/>
                </a:endParaRPr>
              </a:p>
            </p:txBody>
          </p:sp>
          <p:sp>
            <p:nvSpPr>
              <p:cNvPr id="2385" name="Google Shape;2385;p88"/>
              <p:cNvSpPr/>
              <p:nvPr/>
            </p:nvSpPr>
            <p:spPr>
              <a:xfrm>
                <a:off x="376613" y="2551676"/>
                <a:ext cx="244507" cy="244507"/>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2386" name="Google Shape;2386;p88"/>
              <p:cNvSpPr/>
              <p:nvPr/>
            </p:nvSpPr>
            <p:spPr>
              <a:xfrm rot="5400000">
                <a:off x="1457893" y="1741071"/>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87" name="Google Shape;2387;p88"/>
              <p:cNvSpPr/>
              <p:nvPr/>
            </p:nvSpPr>
            <p:spPr>
              <a:xfrm rot="5400000">
                <a:off x="1457893" y="2277826"/>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88" name="Google Shape;2388;p88"/>
              <p:cNvSpPr/>
              <p:nvPr/>
            </p:nvSpPr>
            <p:spPr>
              <a:xfrm rot="5400000">
                <a:off x="1457893" y="2802647"/>
                <a:ext cx="361446" cy="85045"/>
              </a:xfrm>
              <a:prstGeom prst="triangl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cxnSp>
          <p:nvCxnSpPr>
            <p:cNvPr id="2389" name="Google Shape;2389;p88"/>
            <p:cNvCxnSpPr/>
            <p:nvPr/>
          </p:nvCxnSpPr>
          <p:spPr>
            <a:xfrm>
              <a:off x="8964847" y="602326"/>
              <a:ext cx="2919046" cy="0"/>
            </a:xfrm>
            <a:prstGeom prst="straightConnector1">
              <a:avLst/>
            </a:prstGeom>
            <a:noFill/>
            <a:ln w="28575" cap="flat" cmpd="sng">
              <a:solidFill>
                <a:schemeClr val="dk1"/>
              </a:solidFill>
              <a:prstDash val="solid"/>
              <a:miter lim="800000"/>
              <a:headEnd type="none" w="sm" len="sm"/>
              <a:tailEnd type="none" w="sm" len="sm"/>
            </a:ln>
          </p:spPr>
        </p:cxnSp>
        <p:cxnSp>
          <p:nvCxnSpPr>
            <p:cNvPr id="2390" name="Google Shape;2390;p88"/>
            <p:cNvCxnSpPr/>
            <p:nvPr/>
          </p:nvCxnSpPr>
          <p:spPr>
            <a:xfrm>
              <a:off x="8964847" y="2571803"/>
              <a:ext cx="2919046" cy="0"/>
            </a:xfrm>
            <a:prstGeom prst="straightConnector1">
              <a:avLst/>
            </a:prstGeom>
            <a:noFill/>
            <a:ln w="28575" cap="flat" cmpd="sng">
              <a:solidFill>
                <a:schemeClr val="dk1"/>
              </a:solidFill>
              <a:prstDash val="solid"/>
              <a:miter lim="800000"/>
              <a:headEnd type="none" w="sm" len="sm"/>
              <a:tailEnd type="none" w="sm" len="sm"/>
            </a:ln>
          </p:spPr>
        </p:cxnSp>
        <p:cxnSp>
          <p:nvCxnSpPr>
            <p:cNvPr id="2391" name="Google Shape;2391;p88"/>
            <p:cNvCxnSpPr/>
            <p:nvPr/>
          </p:nvCxnSpPr>
          <p:spPr>
            <a:xfrm>
              <a:off x="8964847" y="4576449"/>
              <a:ext cx="2919046" cy="0"/>
            </a:xfrm>
            <a:prstGeom prst="straightConnector1">
              <a:avLst/>
            </a:prstGeom>
            <a:noFill/>
            <a:ln w="28575" cap="flat" cmpd="sng">
              <a:solidFill>
                <a:schemeClr val="dk1"/>
              </a:solidFill>
              <a:prstDash val="solid"/>
              <a:miter lim="800000"/>
              <a:headEnd type="none" w="sm" len="sm"/>
              <a:tailEnd type="none" w="sm" len="sm"/>
            </a:ln>
          </p:spPr>
        </p:cxnSp>
        <p:sp>
          <p:nvSpPr>
            <p:cNvPr id="2392" name="Google Shape;2392;p88"/>
            <p:cNvSpPr txBox="1"/>
            <p:nvPr/>
          </p:nvSpPr>
          <p:spPr>
            <a:xfrm>
              <a:off x="9787451" y="441488"/>
              <a:ext cx="1361271"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Credit Card Plan</a:t>
              </a:r>
              <a:endParaRPr sz="1400" b="0" i="0" u="none" strike="noStrike" cap="none">
                <a:solidFill>
                  <a:srgbClr val="000000"/>
                </a:solidFill>
                <a:latin typeface="Arial"/>
                <a:ea typeface="Arial"/>
                <a:cs typeface="Arial"/>
                <a:sym typeface="Arial"/>
              </a:endParaRPr>
            </a:p>
          </p:txBody>
        </p:sp>
        <p:sp>
          <p:nvSpPr>
            <p:cNvPr id="2393" name="Google Shape;2393;p88"/>
            <p:cNvSpPr txBox="1"/>
            <p:nvPr/>
          </p:nvSpPr>
          <p:spPr>
            <a:xfrm>
              <a:off x="9647164" y="2410965"/>
              <a:ext cx="164186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Credit Card Account</a:t>
              </a:r>
              <a:endParaRPr sz="1400" b="0" i="0" u="none" strike="noStrike" cap="none">
                <a:solidFill>
                  <a:srgbClr val="000000"/>
                </a:solidFill>
                <a:latin typeface="Arial"/>
                <a:ea typeface="Arial"/>
                <a:cs typeface="Arial"/>
                <a:sym typeface="Arial"/>
              </a:endParaRPr>
            </a:p>
          </p:txBody>
        </p:sp>
        <p:sp>
          <p:nvSpPr>
            <p:cNvPr id="2394" name="Google Shape;2394;p88"/>
            <p:cNvSpPr txBox="1"/>
            <p:nvPr/>
          </p:nvSpPr>
          <p:spPr>
            <a:xfrm>
              <a:off x="9965385" y="4427334"/>
              <a:ext cx="1005403"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Credit Card</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90"/>
          <p:cNvSpPr txBox="1">
            <a:spLocks noGrp="1"/>
          </p:cNvSpPr>
          <p:nvPr>
            <p:ph type="title"/>
          </p:nvPr>
        </p:nvSpPr>
        <p:spPr>
          <a:xfrm>
            <a:off x="630936" y="2357464"/>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Spec By Example</a:t>
            </a:r>
            <a:endParaRPr/>
          </a:p>
        </p:txBody>
      </p:sp>
      <p:sp>
        <p:nvSpPr>
          <p:cNvPr id="2400" name="Google Shape;2400;p90"/>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Calibri"/>
                <a:ea typeface="Calibri"/>
                <a:cs typeface="Calibri"/>
                <a:sym typeface="Calibri"/>
              </a:rPr>
              <a:t>92</a:t>
            </a:fld>
            <a:endParaRPr sz="1200" b="0" i="0" u="none" strike="noStrike" cap="none">
              <a:solidFill>
                <a:srgbClr val="FFFFFF"/>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sp>
        <p:nvSpPr>
          <p:cNvPr id="2405" name="Google Shape;2405;p91"/>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Build Spec In Language using Sequence of Stories</a:t>
            </a:r>
            <a:endParaRPr/>
          </a:p>
        </p:txBody>
      </p:sp>
      <p:sp>
        <p:nvSpPr>
          <p:cNvPr id="2406" name="Google Shape;2406;p91"/>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93</a:t>
            </a:fld>
            <a:endParaRPr sz="1200" b="0" i="0" u="none" strike="noStrike" cap="none">
              <a:solidFill>
                <a:srgbClr val="3E4043"/>
              </a:solidFill>
              <a:latin typeface="Calibri"/>
              <a:ea typeface="Calibri"/>
              <a:cs typeface="Calibri"/>
              <a:sym typeface="Calibri"/>
            </a:endParaRPr>
          </a:p>
        </p:txBody>
      </p:sp>
      <p:sp>
        <p:nvSpPr>
          <p:cNvPr id="2407" name="Google Shape;2407;p91"/>
          <p:cNvSpPr txBox="1"/>
          <p:nvPr/>
        </p:nvSpPr>
        <p:spPr>
          <a:xfrm>
            <a:off x="626411" y="852570"/>
            <a:ext cx="10895029" cy="338554"/>
          </a:xfrm>
          <a:prstGeom prst="rect">
            <a:avLst/>
          </a:prstGeom>
          <a:solidFill>
            <a:srgbClr val="0020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Calibri"/>
                <a:ea typeface="Calibri"/>
                <a:cs typeface="Calibri"/>
                <a:sym typeface="Calibri"/>
              </a:rPr>
              <a:t>Scenario: Create a New “Teen Choice Plan” with Voice 500 Mins, 3000 SMS/MMS, 1 GB Data</a:t>
            </a:r>
            <a:endParaRPr sz="1400" b="0" i="0" u="none" strike="noStrike" cap="none">
              <a:solidFill>
                <a:srgbClr val="000000"/>
              </a:solidFill>
              <a:latin typeface="Arial"/>
              <a:ea typeface="Arial"/>
              <a:cs typeface="Arial"/>
              <a:sym typeface="Arial"/>
            </a:endParaRPr>
          </a:p>
        </p:txBody>
      </p:sp>
      <p:sp>
        <p:nvSpPr>
          <p:cNvPr id="2408" name="Google Shape;2408;p91"/>
          <p:cNvSpPr/>
          <p:nvPr/>
        </p:nvSpPr>
        <p:spPr>
          <a:xfrm>
            <a:off x="1319819" y="2134944"/>
            <a:ext cx="765879" cy="765879"/>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Define Product Catalogue</a:t>
            </a:r>
            <a:endParaRPr sz="1400" b="0" i="0" u="none" strike="noStrike" cap="none">
              <a:solidFill>
                <a:srgbClr val="000000"/>
              </a:solidFill>
              <a:latin typeface="Arial"/>
              <a:ea typeface="Arial"/>
              <a:cs typeface="Arial"/>
              <a:sym typeface="Arial"/>
            </a:endParaRPr>
          </a:p>
        </p:txBody>
      </p:sp>
      <p:sp>
        <p:nvSpPr>
          <p:cNvPr id="2409" name="Google Shape;2409;p91"/>
          <p:cNvSpPr/>
          <p:nvPr/>
        </p:nvSpPr>
        <p:spPr>
          <a:xfrm>
            <a:off x="1319819" y="1247406"/>
            <a:ext cx="765879" cy="765879"/>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Product Managers</a:t>
            </a:r>
            <a:endParaRPr sz="1400" b="0" i="0" u="none" strike="noStrike" cap="none">
              <a:solidFill>
                <a:srgbClr val="000000"/>
              </a:solidFill>
              <a:latin typeface="Arial"/>
              <a:ea typeface="Arial"/>
              <a:cs typeface="Arial"/>
              <a:sym typeface="Arial"/>
            </a:endParaRPr>
          </a:p>
        </p:txBody>
      </p:sp>
      <p:grpSp>
        <p:nvGrpSpPr>
          <p:cNvPr id="2410" name="Google Shape;2410;p91"/>
          <p:cNvGrpSpPr/>
          <p:nvPr/>
        </p:nvGrpSpPr>
        <p:grpSpPr>
          <a:xfrm>
            <a:off x="630183" y="1191124"/>
            <a:ext cx="491188" cy="4921000"/>
            <a:chOff x="630183" y="936336"/>
            <a:chExt cx="491188" cy="4921000"/>
          </a:xfrm>
        </p:grpSpPr>
        <p:cxnSp>
          <p:nvCxnSpPr>
            <p:cNvPr id="2411" name="Google Shape;2411;p91"/>
            <p:cNvCxnSpPr/>
            <p:nvPr/>
          </p:nvCxnSpPr>
          <p:spPr>
            <a:xfrm>
              <a:off x="1121371" y="936336"/>
              <a:ext cx="0" cy="4921000"/>
            </a:xfrm>
            <a:prstGeom prst="straightConnector1">
              <a:avLst/>
            </a:prstGeom>
            <a:noFill/>
            <a:ln w="9525" cap="flat" cmpd="sng">
              <a:solidFill>
                <a:schemeClr val="accent1"/>
              </a:solidFill>
              <a:prstDash val="solid"/>
              <a:miter lim="800000"/>
              <a:headEnd type="none" w="sm" len="sm"/>
              <a:tailEnd type="none" w="sm" len="sm"/>
            </a:ln>
          </p:spPr>
        </p:cxnSp>
        <p:sp>
          <p:nvSpPr>
            <p:cNvPr id="2412" name="Google Shape;2412;p91"/>
            <p:cNvSpPr/>
            <p:nvPr/>
          </p:nvSpPr>
          <p:spPr>
            <a:xfrm>
              <a:off x="630183" y="2955408"/>
              <a:ext cx="410166" cy="410166"/>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Story</a:t>
              </a:r>
              <a:endParaRPr sz="1400" b="0" i="0" u="none" strike="noStrike" cap="none">
                <a:solidFill>
                  <a:srgbClr val="000000"/>
                </a:solidFill>
                <a:latin typeface="Arial"/>
                <a:ea typeface="Arial"/>
                <a:cs typeface="Arial"/>
                <a:sym typeface="Arial"/>
              </a:endParaRPr>
            </a:p>
          </p:txBody>
        </p:sp>
        <p:sp>
          <p:nvSpPr>
            <p:cNvPr id="2413" name="Google Shape;2413;p91"/>
            <p:cNvSpPr/>
            <p:nvPr/>
          </p:nvSpPr>
          <p:spPr>
            <a:xfrm>
              <a:off x="630183" y="2052623"/>
              <a:ext cx="410166" cy="410166"/>
            </a:xfrm>
            <a:prstGeom prst="rect">
              <a:avLst/>
            </a:prstGeom>
            <a:solidFill>
              <a:srgbClr val="FF51E5"/>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Calibri"/>
                  <a:ea typeface="Calibri"/>
                  <a:cs typeface="Calibri"/>
                  <a:sym typeface="Calibri"/>
                </a:rPr>
                <a:t>Feature</a:t>
              </a:r>
              <a:endParaRPr sz="1400" b="0" i="0" u="none" strike="noStrike" cap="none">
                <a:solidFill>
                  <a:srgbClr val="000000"/>
                </a:solidFill>
                <a:latin typeface="Arial"/>
                <a:ea typeface="Arial"/>
                <a:cs typeface="Arial"/>
                <a:sym typeface="Arial"/>
              </a:endParaRPr>
            </a:p>
          </p:txBody>
        </p:sp>
        <p:sp>
          <p:nvSpPr>
            <p:cNvPr id="2414" name="Google Shape;2414;p91"/>
            <p:cNvSpPr/>
            <p:nvPr/>
          </p:nvSpPr>
          <p:spPr>
            <a:xfrm>
              <a:off x="630183" y="1170474"/>
              <a:ext cx="410166" cy="410166"/>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Calibri"/>
                  <a:ea typeface="Calibri"/>
                  <a:cs typeface="Calibri"/>
                  <a:sym typeface="Calibri"/>
                </a:rPr>
                <a:t>Persona</a:t>
              </a:r>
              <a:endParaRPr sz="1400" b="0" i="0" u="none" strike="noStrike" cap="none">
                <a:solidFill>
                  <a:srgbClr val="000000"/>
                </a:solidFill>
                <a:latin typeface="Arial"/>
                <a:ea typeface="Arial"/>
                <a:cs typeface="Arial"/>
                <a:sym typeface="Arial"/>
              </a:endParaRPr>
            </a:p>
          </p:txBody>
        </p:sp>
        <p:sp>
          <p:nvSpPr>
            <p:cNvPr id="2415" name="Google Shape;2415;p91"/>
            <p:cNvSpPr/>
            <p:nvPr/>
          </p:nvSpPr>
          <p:spPr>
            <a:xfrm>
              <a:off x="707380" y="1686239"/>
              <a:ext cx="255772" cy="255772"/>
            </a:xfrm>
            <a:prstGeom prst="rect">
              <a:avLst/>
            </a:prstGeom>
            <a:noFill/>
            <a:ln w="12700" cap="flat" cmpd="sng">
              <a:solidFill>
                <a:srgbClr val="7F7F7F"/>
              </a:solidFill>
              <a:prstDash val="dash"/>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7F7F7F"/>
                  </a:solidFill>
                  <a:latin typeface="Calibri"/>
                  <a:ea typeface="Calibri"/>
                  <a:cs typeface="Calibri"/>
                  <a:sym typeface="Calibri"/>
                </a:rPr>
                <a:t>Epic</a:t>
              </a:r>
              <a:endParaRPr sz="800" b="0" i="0" u="none" strike="noStrike" cap="none">
                <a:solidFill>
                  <a:srgbClr val="7F7F7F"/>
                </a:solidFill>
                <a:latin typeface="Calibri"/>
                <a:ea typeface="Calibri"/>
                <a:cs typeface="Calibri"/>
                <a:sym typeface="Calibri"/>
              </a:endParaRPr>
            </a:p>
          </p:txBody>
        </p:sp>
      </p:grpSp>
      <p:grpSp>
        <p:nvGrpSpPr>
          <p:cNvPr id="2416" name="Google Shape;2416;p91"/>
          <p:cNvGrpSpPr/>
          <p:nvPr/>
        </p:nvGrpSpPr>
        <p:grpSpPr>
          <a:xfrm>
            <a:off x="1319819" y="3031535"/>
            <a:ext cx="3584596" cy="765879"/>
            <a:chOff x="2433217" y="1874423"/>
            <a:chExt cx="3584596" cy="765879"/>
          </a:xfrm>
        </p:grpSpPr>
        <p:sp>
          <p:nvSpPr>
            <p:cNvPr id="2417" name="Google Shape;2417;p91"/>
            <p:cNvSpPr/>
            <p:nvPr/>
          </p:nvSpPr>
          <p:spPr>
            <a:xfrm>
              <a:off x="3372789" y="1874423"/>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Associate Chargeable Items to a </a:t>
              </a:r>
              <a:r>
                <a:rPr lang="en-US" sz="1200" b="0" i="0" u="sng" strike="noStrike" cap="none">
                  <a:solidFill>
                    <a:srgbClr val="000000"/>
                  </a:solidFill>
                  <a:latin typeface="Calibri"/>
                  <a:ea typeface="Calibri"/>
                  <a:cs typeface="Calibri"/>
                  <a:sym typeface="Calibri"/>
                </a:rPr>
                <a:t>Product</a:t>
              </a:r>
              <a:endParaRPr sz="1400" b="0" i="0" u="none" strike="noStrike" cap="none">
                <a:solidFill>
                  <a:srgbClr val="000000"/>
                </a:solidFill>
                <a:latin typeface="Arial"/>
                <a:ea typeface="Arial"/>
                <a:cs typeface="Arial"/>
                <a:sym typeface="Arial"/>
              </a:endParaRPr>
            </a:p>
          </p:txBody>
        </p:sp>
        <p:sp>
          <p:nvSpPr>
            <p:cNvPr id="2418" name="Google Shape;2418;p91"/>
            <p:cNvSpPr/>
            <p:nvPr/>
          </p:nvSpPr>
          <p:spPr>
            <a:xfrm>
              <a:off x="4312361" y="1874423"/>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Create a </a:t>
              </a:r>
              <a:r>
                <a:rPr lang="en-US" sz="1200" b="0" i="0" u="sng" strike="noStrike" cap="none">
                  <a:solidFill>
                    <a:srgbClr val="000000"/>
                  </a:solidFill>
                  <a:latin typeface="Calibri"/>
                  <a:ea typeface="Calibri"/>
                  <a:cs typeface="Calibri"/>
                  <a:sym typeface="Calibri"/>
                </a:rPr>
                <a:t>Price Item </a:t>
              </a:r>
              <a:r>
                <a:rPr lang="en-US" sz="1200" b="0" i="0" u="none" strike="noStrike" cap="none">
                  <a:solidFill>
                    <a:srgbClr val="000000"/>
                  </a:solidFill>
                  <a:latin typeface="Calibri"/>
                  <a:ea typeface="Calibri"/>
                  <a:cs typeface="Calibri"/>
                  <a:sym typeface="Calibri"/>
                </a:rPr>
                <a:t>for a </a:t>
              </a:r>
              <a:r>
                <a:rPr lang="en-US" sz="1200" b="0" i="0" u="sng" strike="noStrike" cap="none">
                  <a:solidFill>
                    <a:srgbClr val="000000"/>
                  </a:solidFill>
                  <a:latin typeface="Calibri"/>
                  <a:ea typeface="Calibri"/>
                  <a:cs typeface="Calibri"/>
                  <a:sym typeface="Calibri"/>
                </a:rPr>
                <a:t>Plan</a:t>
              </a:r>
              <a:endParaRPr sz="1400" b="0" i="0" u="none" strike="noStrike" cap="none">
                <a:solidFill>
                  <a:srgbClr val="000000"/>
                </a:solidFill>
                <a:latin typeface="Arial"/>
                <a:ea typeface="Arial"/>
                <a:cs typeface="Arial"/>
                <a:sym typeface="Arial"/>
              </a:endParaRPr>
            </a:p>
          </p:txBody>
        </p:sp>
        <p:sp>
          <p:nvSpPr>
            <p:cNvPr id="2419" name="Google Shape;2419;p91"/>
            <p:cNvSpPr/>
            <p:nvPr/>
          </p:nvSpPr>
          <p:spPr>
            <a:xfrm>
              <a:off x="2433217" y="1874423"/>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Define </a:t>
              </a:r>
              <a:r>
                <a:rPr lang="en-US" sz="1200" b="0" i="0" u="sng" strike="noStrike" cap="none">
                  <a:solidFill>
                    <a:srgbClr val="000000"/>
                  </a:solidFill>
                  <a:latin typeface="Calibri"/>
                  <a:ea typeface="Calibri"/>
                  <a:cs typeface="Calibri"/>
                  <a:sym typeface="Calibri"/>
                </a:rPr>
                <a:t>Chargeable Items</a:t>
              </a:r>
              <a:endParaRPr sz="1400" b="0" i="0" u="none" strike="noStrike" cap="none">
                <a:solidFill>
                  <a:srgbClr val="000000"/>
                </a:solidFill>
                <a:latin typeface="Arial"/>
                <a:ea typeface="Arial"/>
                <a:cs typeface="Arial"/>
                <a:sym typeface="Arial"/>
              </a:endParaRPr>
            </a:p>
          </p:txBody>
        </p:sp>
        <p:sp>
          <p:nvSpPr>
            <p:cNvPr id="2420" name="Google Shape;2420;p91"/>
            <p:cNvSpPr/>
            <p:nvPr/>
          </p:nvSpPr>
          <p:spPr>
            <a:xfrm>
              <a:off x="5251934" y="1874423"/>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Associate </a:t>
              </a:r>
              <a:r>
                <a:rPr lang="en-US" sz="1200" b="0" i="0" u="sng" strike="noStrike" cap="none">
                  <a:solidFill>
                    <a:srgbClr val="000000"/>
                  </a:solidFill>
                  <a:latin typeface="Calibri"/>
                  <a:ea typeface="Calibri"/>
                  <a:cs typeface="Calibri"/>
                  <a:sym typeface="Calibri"/>
                </a:rPr>
                <a:t>Plan </a:t>
              </a:r>
              <a:r>
                <a:rPr lang="en-US" sz="1200" b="0" i="0" u="none" strike="noStrike" cap="none">
                  <a:solidFill>
                    <a:srgbClr val="000000"/>
                  </a:solidFill>
                  <a:latin typeface="Calibri"/>
                  <a:ea typeface="Calibri"/>
                  <a:cs typeface="Calibri"/>
                  <a:sym typeface="Calibri"/>
                </a:rPr>
                <a:t>to a </a:t>
              </a:r>
              <a:r>
                <a:rPr lang="en-US" sz="1200" b="0" i="0" u="sng" strike="noStrike" cap="none">
                  <a:solidFill>
                    <a:srgbClr val="000000"/>
                  </a:solidFill>
                  <a:latin typeface="Calibri"/>
                  <a:ea typeface="Calibri"/>
                  <a:cs typeface="Calibri"/>
                  <a:sym typeface="Calibri"/>
                </a:rPr>
                <a:t>Product</a:t>
              </a:r>
              <a:endParaRPr sz="1400" b="0" i="0" u="none" strike="noStrike" cap="none">
                <a:solidFill>
                  <a:srgbClr val="000000"/>
                </a:solidFill>
                <a:latin typeface="Arial"/>
                <a:ea typeface="Arial"/>
                <a:cs typeface="Arial"/>
                <a:sym typeface="Arial"/>
              </a:endParaRPr>
            </a:p>
          </p:txBody>
        </p:sp>
      </p:grpSp>
      <p:sp>
        <p:nvSpPr>
          <p:cNvPr id="2421" name="Google Shape;2421;p91"/>
          <p:cNvSpPr/>
          <p:nvPr/>
        </p:nvSpPr>
        <p:spPr>
          <a:xfrm>
            <a:off x="1272173" y="2967472"/>
            <a:ext cx="3710314" cy="8809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22" name="Google Shape;2422;p91"/>
          <p:cNvSpPr/>
          <p:nvPr/>
        </p:nvSpPr>
        <p:spPr>
          <a:xfrm>
            <a:off x="2259391"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Associate Chargeable Items to a </a:t>
            </a:r>
            <a:r>
              <a:rPr lang="en-US" sz="1200" b="0" i="0" u="sng" strike="noStrike" cap="none">
                <a:solidFill>
                  <a:srgbClr val="000000"/>
                </a:solidFill>
                <a:latin typeface="Calibri"/>
                <a:ea typeface="Calibri"/>
                <a:cs typeface="Calibri"/>
                <a:sym typeface="Calibri"/>
              </a:rPr>
              <a:t>Product</a:t>
            </a:r>
            <a:endParaRPr sz="1400" b="0" i="0" u="none" strike="noStrike" cap="none">
              <a:solidFill>
                <a:srgbClr val="000000"/>
              </a:solidFill>
              <a:latin typeface="Arial"/>
              <a:ea typeface="Arial"/>
              <a:cs typeface="Arial"/>
              <a:sym typeface="Arial"/>
            </a:endParaRPr>
          </a:p>
        </p:txBody>
      </p:sp>
      <p:sp>
        <p:nvSpPr>
          <p:cNvPr id="2423" name="Google Shape;2423;p91"/>
          <p:cNvSpPr/>
          <p:nvPr/>
        </p:nvSpPr>
        <p:spPr>
          <a:xfrm>
            <a:off x="3198963"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Create a </a:t>
            </a:r>
            <a:r>
              <a:rPr lang="en-US" sz="1200" b="0" i="0" u="sng" strike="noStrike" cap="none">
                <a:solidFill>
                  <a:srgbClr val="000000"/>
                </a:solidFill>
                <a:latin typeface="Calibri"/>
                <a:ea typeface="Calibri"/>
                <a:cs typeface="Calibri"/>
                <a:sym typeface="Calibri"/>
              </a:rPr>
              <a:t>Price Item </a:t>
            </a:r>
            <a:r>
              <a:rPr lang="en-US" sz="1200" b="0" i="0" u="none" strike="noStrike" cap="none">
                <a:solidFill>
                  <a:srgbClr val="000000"/>
                </a:solidFill>
                <a:latin typeface="Calibri"/>
                <a:ea typeface="Calibri"/>
                <a:cs typeface="Calibri"/>
                <a:sym typeface="Calibri"/>
              </a:rPr>
              <a:t>for a Plan</a:t>
            </a:r>
            <a:endParaRPr sz="1400" b="0" i="0" u="none" strike="noStrike" cap="none">
              <a:solidFill>
                <a:srgbClr val="000000"/>
              </a:solidFill>
              <a:latin typeface="Arial"/>
              <a:ea typeface="Arial"/>
              <a:cs typeface="Arial"/>
              <a:sym typeface="Arial"/>
            </a:endParaRPr>
          </a:p>
        </p:txBody>
      </p:sp>
      <p:sp>
        <p:nvSpPr>
          <p:cNvPr id="2424" name="Google Shape;2424;p91"/>
          <p:cNvSpPr/>
          <p:nvPr/>
        </p:nvSpPr>
        <p:spPr>
          <a:xfrm>
            <a:off x="1319819"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Define </a:t>
            </a:r>
            <a:r>
              <a:rPr lang="en-US" sz="1200" b="0" i="0" u="sng" strike="noStrike" cap="none">
                <a:solidFill>
                  <a:srgbClr val="000000"/>
                </a:solidFill>
                <a:latin typeface="Calibri"/>
                <a:ea typeface="Calibri"/>
                <a:cs typeface="Calibri"/>
                <a:sym typeface="Calibri"/>
              </a:rPr>
              <a:t>Chargeable Items</a:t>
            </a:r>
            <a:endParaRPr sz="1400" b="0" i="0" u="none" strike="noStrike" cap="none">
              <a:solidFill>
                <a:srgbClr val="000000"/>
              </a:solidFill>
              <a:latin typeface="Arial"/>
              <a:ea typeface="Arial"/>
              <a:cs typeface="Arial"/>
              <a:sym typeface="Arial"/>
            </a:endParaRPr>
          </a:p>
        </p:txBody>
      </p:sp>
      <p:sp>
        <p:nvSpPr>
          <p:cNvPr id="2425" name="Google Shape;2425;p91"/>
          <p:cNvSpPr/>
          <p:nvPr/>
        </p:nvSpPr>
        <p:spPr>
          <a:xfrm>
            <a:off x="4138536" y="3032340"/>
            <a:ext cx="765879" cy="765879"/>
          </a:xfrm>
          <a:prstGeom prst="rect">
            <a:avLst/>
          </a:prstGeom>
          <a:solidFill>
            <a:srgbClr val="FFF2CC"/>
          </a:solidFill>
          <a:ln w="12700" cap="flat" cmpd="sng">
            <a:solidFill>
              <a:srgbClr val="42719B"/>
            </a:solidFill>
            <a:prstDash val="solid"/>
            <a:miter lim="800000"/>
            <a:headEnd type="none" w="sm" len="sm"/>
            <a:tailEnd type="none" w="sm" len="sm"/>
          </a:ln>
        </p:spPr>
        <p:txBody>
          <a:bodyPr spcFirstLastPara="1" wrap="square" lIns="27425" tIns="27425" rIns="27425" bIns="27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Associate Price Item to a </a:t>
            </a:r>
            <a:r>
              <a:rPr lang="en-US" sz="1200" b="0" i="0" u="sng" strike="noStrike" cap="none">
                <a:solidFill>
                  <a:srgbClr val="000000"/>
                </a:solidFill>
                <a:latin typeface="Calibri"/>
                <a:ea typeface="Calibri"/>
                <a:cs typeface="Calibri"/>
                <a:sym typeface="Calibri"/>
              </a:rPr>
              <a:t>Plan</a:t>
            </a:r>
            <a:endParaRPr sz="1400" b="0" i="0" u="none" strike="noStrike" cap="none">
              <a:solidFill>
                <a:srgbClr val="000000"/>
              </a:solidFill>
              <a:latin typeface="Arial"/>
              <a:ea typeface="Arial"/>
              <a:cs typeface="Arial"/>
              <a:sym typeface="Arial"/>
            </a:endParaRPr>
          </a:p>
        </p:txBody>
      </p:sp>
      <p:sp>
        <p:nvSpPr>
          <p:cNvPr id="2426" name="Google Shape;2426;p91"/>
          <p:cNvSpPr/>
          <p:nvPr/>
        </p:nvSpPr>
        <p:spPr>
          <a:xfrm>
            <a:off x="5220212" y="1348997"/>
            <a:ext cx="6096000" cy="1815882"/>
          </a:xfrm>
          <a:prstGeom prst="rect">
            <a:avLst/>
          </a:prstGeom>
          <a:noFill/>
          <a:ln>
            <a:noFill/>
          </a:ln>
        </p:spPr>
        <p:txBody>
          <a:bodyPr spcFirstLastPara="1" wrap="square" lIns="91425" tIns="45700" rIns="91425" bIns="45700" anchor="t" anchorCtr="0">
            <a:noAutofit/>
          </a:bodyPr>
          <a:lstStyle/>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GIVEN: 	</a:t>
            </a:r>
            <a:r>
              <a:rPr lang="en-US" sz="1600" b="0" i="0" u="none" strike="noStrike" cap="none">
                <a:solidFill>
                  <a:srgbClr val="000000"/>
                </a:solidFill>
                <a:latin typeface="Calibri"/>
                <a:ea typeface="Calibri"/>
                <a:cs typeface="Calibri"/>
                <a:sym typeface="Calibri"/>
              </a:rPr>
              <a:t>a </a:t>
            </a:r>
            <a:r>
              <a:rPr lang="en-US" sz="1600" b="1" i="0" u="none" strike="noStrike" cap="none">
                <a:solidFill>
                  <a:srgbClr val="000000"/>
                </a:solidFill>
                <a:latin typeface="Calibri"/>
                <a:ea typeface="Calibri"/>
                <a:cs typeface="Calibri"/>
                <a:sym typeface="Calibri"/>
              </a:rPr>
              <a:t>Product Manager</a:t>
            </a:r>
            <a:r>
              <a:rPr lang="en-US" sz="1600" b="0" i="0" u="none" strike="noStrike" cap="none">
                <a:solidFill>
                  <a:srgbClr val="000000"/>
                </a:solidFill>
                <a:latin typeface="Calibri"/>
                <a:ea typeface="Calibri"/>
                <a:cs typeface="Calibri"/>
                <a:sym typeface="Calibri"/>
              </a:rPr>
              <a:t> has </a:t>
            </a:r>
            <a:r>
              <a:rPr lang="en-US" sz="1600" b="1" i="0" u="none" strike="noStrike" cap="none">
                <a:solidFill>
                  <a:srgbClr val="000000"/>
                </a:solidFill>
                <a:latin typeface="Calibri"/>
                <a:ea typeface="Calibri"/>
                <a:cs typeface="Calibri"/>
                <a:sym typeface="Calibri"/>
              </a:rPr>
              <a:t>Authorization </a:t>
            </a:r>
            <a:r>
              <a:rPr lang="en-US" sz="1600" b="0" i="0" u="none" strike="noStrike" cap="none">
                <a:solidFill>
                  <a:srgbClr val="000000"/>
                </a:solidFill>
                <a:latin typeface="Calibri"/>
                <a:ea typeface="Calibri"/>
                <a:cs typeface="Calibri"/>
                <a:sym typeface="Calibri"/>
              </a:rPr>
              <a:t>to create </a:t>
            </a:r>
            <a:r>
              <a:rPr lang="en-US" sz="1600" b="1" i="0" u="none" strike="noStrike" cap="none">
                <a:solidFill>
                  <a:srgbClr val="000000"/>
                </a:solidFill>
                <a:latin typeface="Calibri"/>
                <a:ea typeface="Calibri"/>
                <a:cs typeface="Calibri"/>
                <a:sym typeface="Calibri"/>
              </a:rPr>
              <a:t>Chargeable 	Items</a:t>
            </a:r>
            <a:endParaRPr sz="1600" b="1" i="1"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WHEN: 	</a:t>
            </a:r>
            <a:r>
              <a:rPr lang="en-US" sz="1600" b="0" i="0" u="none" strike="noStrike" cap="none">
                <a:solidFill>
                  <a:srgbClr val="000000"/>
                </a:solidFill>
                <a:latin typeface="Calibri"/>
                <a:ea typeface="Calibri"/>
                <a:cs typeface="Calibri"/>
                <a:sym typeface="Calibri"/>
              </a:rPr>
              <a:t>a </a:t>
            </a:r>
            <a:r>
              <a:rPr lang="en-US" sz="1600" b="1" i="0" u="none" strike="noStrike" cap="none">
                <a:solidFill>
                  <a:srgbClr val="000000"/>
                </a:solidFill>
                <a:latin typeface="Calibri"/>
                <a:ea typeface="Calibri"/>
                <a:cs typeface="Calibri"/>
                <a:sym typeface="Calibri"/>
              </a:rPr>
              <a:t>Product Manager</a:t>
            </a:r>
            <a:r>
              <a:rPr lang="en-US" sz="1600" b="0" i="0" u="none" strike="noStrike" cap="none">
                <a:solidFill>
                  <a:srgbClr val="000000"/>
                </a:solidFill>
                <a:latin typeface="Calibri"/>
                <a:ea typeface="Calibri"/>
                <a:cs typeface="Calibri"/>
                <a:sym typeface="Calibri"/>
              </a:rPr>
              <a:t> creates a valid </a:t>
            </a:r>
            <a:r>
              <a:rPr lang="en-US" sz="1600" b="1" i="0" u="none" strike="noStrike" cap="none">
                <a:solidFill>
                  <a:srgbClr val="000000"/>
                </a:solidFill>
                <a:latin typeface="Calibri"/>
                <a:ea typeface="Calibri"/>
                <a:cs typeface="Calibri"/>
                <a:sym typeface="Calibri"/>
              </a:rPr>
              <a:t>Chargeable Item </a:t>
            </a:r>
            <a:r>
              <a:rPr lang="en-US" sz="1600" b="0" i="0" u="none" strike="noStrike" cap="none">
                <a:solidFill>
                  <a:srgbClr val="000000"/>
                </a:solidFill>
                <a:latin typeface="Calibri"/>
                <a:ea typeface="Calibri"/>
                <a:cs typeface="Calibri"/>
                <a:sym typeface="Calibri"/>
              </a:rPr>
              <a:t>with an 	effective date</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THEN: 	</a:t>
            </a:r>
            <a:r>
              <a:rPr lang="en-US" sz="1600" b="0" i="0" u="none" strike="noStrike" cap="none">
                <a:solidFill>
                  <a:srgbClr val="000000"/>
                </a:solidFill>
                <a:latin typeface="Calibri"/>
                <a:ea typeface="Calibri"/>
                <a:cs typeface="Calibri"/>
                <a:sym typeface="Calibri"/>
              </a:rPr>
              <a:t>the </a:t>
            </a:r>
            <a:r>
              <a:rPr lang="en-US" sz="1600" b="1" i="0" u="none" strike="noStrike" cap="none">
                <a:solidFill>
                  <a:srgbClr val="000000"/>
                </a:solidFill>
                <a:latin typeface="Calibri"/>
                <a:ea typeface="Calibri"/>
                <a:cs typeface="Calibri"/>
                <a:sym typeface="Calibri"/>
              </a:rPr>
              <a:t>Chargeable Item</a:t>
            </a:r>
            <a:r>
              <a:rPr lang="en-US" sz="1600" b="0" i="0" u="none" strike="noStrike" cap="none">
                <a:solidFill>
                  <a:srgbClr val="000000"/>
                </a:solidFill>
                <a:latin typeface="Calibri"/>
                <a:ea typeface="Calibri"/>
                <a:cs typeface="Calibri"/>
                <a:sym typeface="Calibri"/>
              </a:rPr>
              <a:t> is submitted to the chargeable item list</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AND: the </a:t>
            </a:r>
            <a:r>
              <a:rPr lang="en-US" sz="1600" b="1" i="0" u="none" strike="noStrike" cap="none">
                <a:solidFill>
                  <a:srgbClr val="000000"/>
                </a:solidFill>
                <a:latin typeface="Calibri"/>
                <a:ea typeface="Calibri"/>
                <a:cs typeface="Calibri"/>
                <a:sym typeface="Calibri"/>
              </a:rPr>
              <a:t>Chargeable Item</a:t>
            </a:r>
            <a:r>
              <a:rPr lang="en-US" sz="1600" b="0" i="0" u="none" strike="noStrike" cap="none">
                <a:solidFill>
                  <a:srgbClr val="000000"/>
                </a:solidFill>
                <a:latin typeface="Calibri"/>
                <a:ea typeface="Calibri"/>
                <a:cs typeface="Calibri"/>
                <a:sym typeface="Calibri"/>
              </a:rPr>
              <a:t> becomes available to be assigned 	to a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		Product</a:t>
            </a:r>
            <a:endParaRPr sz="1400" b="0" i="0" u="none" strike="noStrike" cap="none">
              <a:solidFill>
                <a:srgbClr val="000000"/>
              </a:solidFill>
              <a:latin typeface="Arial"/>
              <a:ea typeface="Arial"/>
              <a:cs typeface="Arial"/>
              <a:sym typeface="Arial"/>
            </a:endParaRPr>
          </a:p>
        </p:txBody>
      </p:sp>
      <p:sp>
        <p:nvSpPr>
          <p:cNvPr id="2427" name="Google Shape;2427;p91"/>
          <p:cNvSpPr/>
          <p:nvPr/>
        </p:nvSpPr>
        <p:spPr>
          <a:xfrm>
            <a:off x="5219838" y="3334735"/>
            <a:ext cx="6096000" cy="830997"/>
          </a:xfrm>
          <a:prstGeom prst="rect">
            <a:avLst/>
          </a:prstGeom>
          <a:noFill/>
          <a:ln>
            <a:noFill/>
          </a:ln>
        </p:spPr>
        <p:txBody>
          <a:bodyPr spcFirstLastPara="1" wrap="square" lIns="91425" tIns="45700" rIns="91425" bIns="45700" anchor="t" anchorCtr="0">
            <a:noAutofit/>
          </a:bodyPr>
          <a:lstStyle/>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WHEN: 	</a:t>
            </a:r>
            <a:r>
              <a:rPr lang="en-US" sz="1600" b="0" i="0" u="none" strike="noStrike" cap="none">
                <a:solidFill>
                  <a:srgbClr val="000000"/>
                </a:solidFill>
                <a:latin typeface="Calibri"/>
                <a:ea typeface="Calibri"/>
                <a:cs typeface="Calibri"/>
                <a:sym typeface="Calibri"/>
              </a:rPr>
              <a:t>a </a:t>
            </a:r>
            <a:r>
              <a:rPr lang="en-US" sz="1600" b="1" i="0" u="none" strike="noStrike" cap="none">
                <a:solidFill>
                  <a:srgbClr val="000000"/>
                </a:solidFill>
                <a:latin typeface="Calibri"/>
                <a:ea typeface="Calibri"/>
                <a:cs typeface="Calibri"/>
                <a:sym typeface="Calibri"/>
              </a:rPr>
              <a:t>Product Manager </a:t>
            </a:r>
            <a:r>
              <a:rPr lang="en-US" sz="1600" b="0" i="0" u="none" strike="noStrike" cap="none">
                <a:solidFill>
                  <a:srgbClr val="000000"/>
                </a:solidFill>
                <a:latin typeface="Calibri"/>
                <a:ea typeface="Calibri"/>
                <a:cs typeface="Calibri"/>
                <a:sym typeface="Calibri"/>
              </a:rPr>
              <a:t>creates a </a:t>
            </a:r>
            <a:r>
              <a:rPr lang="en-US" sz="1600" b="1" i="0" u="none" strike="noStrike" cap="none">
                <a:solidFill>
                  <a:srgbClr val="000000"/>
                </a:solidFill>
                <a:latin typeface="Calibri"/>
                <a:ea typeface="Calibri"/>
                <a:cs typeface="Calibri"/>
                <a:sym typeface="Calibri"/>
              </a:rPr>
              <a:t>Product</a:t>
            </a:r>
            <a:r>
              <a:rPr lang="en-US" sz="1600" b="0" i="0" u="none" strike="noStrike" cap="none">
                <a:solidFill>
                  <a:srgbClr val="000000"/>
                </a:solidFill>
                <a:latin typeface="Calibri"/>
                <a:ea typeface="Calibri"/>
                <a:cs typeface="Calibri"/>
                <a:sym typeface="Calibri"/>
              </a:rPr>
              <a:t> using at least one </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valid </a:t>
            </a:r>
            <a:r>
              <a:rPr lang="en-US" sz="1600" b="1" i="0" u="none" strike="noStrike" cap="none">
                <a:solidFill>
                  <a:srgbClr val="000000"/>
                </a:solidFill>
                <a:latin typeface="Calibri"/>
                <a:ea typeface="Calibri"/>
                <a:cs typeface="Calibri"/>
                <a:sym typeface="Calibri"/>
              </a:rPr>
              <a:t>Chargeable</a:t>
            </a:r>
            <a:r>
              <a:rPr lang="en-US" sz="1600" b="0" i="0" u="none" strike="noStrike" cap="none">
                <a:solidFill>
                  <a:srgbClr val="000000"/>
                </a:solidFill>
                <a:latin typeface="Calibri"/>
                <a:ea typeface="Calibri"/>
                <a:cs typeface="Calibri"/>
                <a:sym typeface="Calibri"/>
              </a:rPr>
              <a:t> </a:t>
            </a:r>
            <a:r>
              <a:rPr lang="en-US" sz="1600" b="1" i="0" u="none" strike="noStrike" cap="none">
                <a:solidFill>
                  <a:srgbClr val="000000"/>
                </a:solidFill>
                <a:latin typeface="Calibri"/>
                <a:ea typeface="Calibri"/>
                <a:cs typeface="Calibri"/>
                <a:sym typeface="Calibri"/>
              </a:rPr>
              <a:t>Item</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THEN: 	</a:t>
            </a:r>
            <a:r>
              <a:rPr lang="en-US" sz="1600" b="0" i="0" u="none" strike="noStrike" cap="none">
                <a:solidFill>
                  <a:srgbClr val="000000"/>
                </a:solidFill>
                <a:latin typeface="Calibri"/>
                <a:ea typeface="Calibri"/>
                <a:cs typeface="Calibri"/>
                <a:sym typeface="Calibri"/>
              </a:rPr>
              <a:t>the </a:t>
            </a:r>
            <a:r>
              <a:rPr lang="en-US" sz="1600" b="1" i="0" u="none" strike="noStrike" cap="none">
                <a:solidFill>
                  <a:srgbClr val="000000"/>
                </a:solidFill>
                <a:latin typeface="Calibri"/>
                <a:ea typeface="Calibri"/>
                <a:cs typeface="Calibri"/>
                <a:sym typeface="Calibri"/>
              </a:rPr>
              <a:t>Product </a:t>
            </a:r>
            <a:r>
              <a:rPr lang="en-US" sz="1600" b="0" i="0" u="none" strike="noStrike" cap="none">
                <a:solidFill>
                  <a:srgbClr val="000000"/>
                </a:solidFill>
                <a:latin typeface="Calibri"/>
                <a:ea typeface="Calibri"/>
                <a:cs typeface="Calibri"/>
                <a:sym typeface="Calibri"/>
              </a:rPr>
              <a:t>is submitted to the product list</a:t>
            </a:r>
            <a:endParaRPr sz="1400" b="0" i="0" u="none" strike="noStrike" cap="none">
              <a:solidFill>
                <a:srgbClr val="000000"/>
              </a:solidFill>
              <a:latin typeface="Arial"/>
              <a:ea typeface="Arial"/>
              <a:cs typeface="Arial"/>
              <a:sym typeface="Arial"/>
            </a:endParaRPr>
          </a:p>
        </p:txBody>
      </p:sp>
      <p:sp>
        <p:nvSpPr>
          <p:cNvPr id="2428" name="Google Shape;2428;p91"/>
          <p:cNvSpPr/>
          <p:nvPr/>
        </p:nvSpPr>
        <p:spPr>
          <a:xfrm>
            <a:off x="5219838" y="4335588"/>
            <a:ext cx="6096000" cy="1077218"/>
          </a:xfrm>
          <a:prstGeom prst="rect">
            <a:avLst/>
          </a:prstGeom>
          <a:noFill/>
          <a:ln>
            <a:noFill/>
          </a:ln>
        </p:spPr>
        <p:txBody>
          <a:bodyPr spcFirstLastPara="1" wrap="square" lIns="91425" tIns="45700" rIns="91425" bIns="45700" anchor="t" anchorCtr="0">
            <a:noAutofit/>
          </a:bodyPr>
          <a:lstStyle/>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WHEN: 	</a:t>
            </a:r>
            <a:r>
              <a:rPr lang="en-US" sz="1600" b="0" i="0" u="none" strike="noStrike" cap="none">
                <a:solidFill>
                  <a:srgbClr val="000000"/>
                </a:solidFill>
                <a:latin typeface="Calibri"/>
                <a:ea typeface="Calibri"/>
                <a:cs typeface="Calibri"/>
                <a:sym typeface="Calibri"/>
              </a:rPr>
              <a:t>a </a:t>
            </a:r>
            <a:r>
              <a:rPr lang="en-US" sz="1600" b="1" i="0" u="none" strike="noStrike" cap="none">
                <a:solidFill>
                  <a:srgbClr val="000000"/>
                </a:solidFill>
                <a:latin typeface="Calibri"/>
                <a:ea typeface="Calibri"/>
                <a:cs typeface="Calibri"/>
                <a:sym typeface="Calibri"/>
              </a:rPr>
              <a:t>Product Manager </a:t>
            </a:r>
            <a:r>
              <a:rPr lang="en-US" sz="1600" b="0" i="0" u="none" strike="noStrike" cap="none">
                <a:solidFill>
                  <a:srgbClr val="000000"/>
                </a:solidFill>
                <a:latin typeface="Calibri"/>
                <a:ea typeface="Calibri"/>
                <a:cs typeface="Calibri"/>
                <a:sym typeface="Calibri"/>
              </a:rPr>
              <a:t>creates a </a:t>
            </a:r>
            <a:r>
              <a:rPr lang="en-US" sz="1600" b="1" i="0" u="none" strike="noStrike" cap="none">
                <a:solidFill>
                  <a:srgbClr val="000000"/>
                </a:solidFill>
                <a:latin typeface="Calibri"/>
                <a:ea typeface="Calibri"/>
                <a:cs typeface="Calibri"/>
                <a:sym typeface="Calibri"/>
              </a:rPr>
              <a:t>Price Item</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AND: associates it to a </a:t>
            </a:r>
            <a:r>
              <a:rPr lang="en-US" sz="1600" b="1" i="0" u="none" strike="noStrike" cap="none">
                <a:solidFill>
                  <a:srgbClr val="000000"/>
                </a:solidFill>
                <a:latin typeface="Calibri"/>
                <a:ea typeface="Calibri"/>
                <a:cs typeface="Calibri"/>
                <a:sym typeface="Calibri"/>
              </a:rPr>
              <a:t>Plan </a:t>
            </a:r>
            <a:r>
              <a:rPr lang="en-US" sz="1600" b="0" i="0" u="none" strike="noStrike" cap="none">
                <a:solidFill>
                  <a:srgbClr val="000000"/>
                </a:solidFill>
                <a:latin typeface="Calibri"/>
                <a:ea typeface="Calibri"/>
                <a:cs typeface="Calibri"/>
                <a:sym typeface="Calibri"/>
              </a:rPr>
              <a:t>with an effective date</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AND: Product Manager associates the </a:t>
            </a:r>
            <a:r>
              <a:rPr lang="en-US" sz="1600" b="1" i="0" u="none" strike="noStrike" cap="none">
                <a:solidFill>
                  <a:srgbClr val="000000"/>
                </a:solidFill>
                <a:latin typeface="Calibri"/>
                <a:ea typeface="Calibri"/>
                <a:cs typeface="Calibri"/>
                <a:sym typeface="Calibri"/>
              </a:rPr>
              <a:t>Plan</a:t>
            </a:r>
            <a:r>
              <a:rPr lang="en-US" sz="1600" b="0" i="0" u="none" strike="noStrike" cap="none">
                <a:solidFill>
                  <a:srgbClr val="000000"/>
                </a:solidFill>
                <a:latin typeface="Calibri"/>
                <a:ea typeface="Calibri"/>
                <a:cs typeface="Calibri"/>
                <a:sym typeface="Calibri"/>
              </a:rPr>
              <a:t> with a </a:t>
            </a:r>
            <a:r>
              <a:rPr lang="en-US" sz="1600" b="1" i="0" u="none" strike="noStrike" cap="none">
                <a:solidFill>
                  <a:srgbClr val="000000"/>
                </a:solidFill>
                <a:latin typeface="Calibri"/>
                <a:ea typeface="Calibri"/>
                <a:cs typeface="Calibri"/>
                <a:sym typeface="Calibri"/>
              </a:rPr>
              <a:t>Product</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THEN: 	</a:t>
            </a:r>
            <a:r>
              <a:rPr lang="en-US" sz="1600" b="0" i="0" u="none" strike="noStrike" cap="none">
                <a:solidFill>
                  <a:srgbClr val="000000"/>
                </a:solidFill>
                <a:latin typeface="Calibri"/>
                <a:ea typeface="Calibri"/>
                <a:cs typeface="Calibri"/>
                <a:sym typeface="Calibri"/>
              </a:rPr>
              <a:t>the </a:t>
            </a:r>
            <a:r>
              <a:rPr lang="en-US" sz="1600" b="1" i="0" u="none" strike="noStrike" cap="none">
                <a:solidFill>
                  <a:srgbClr val="000000"/>
                </a:solidFill>
                <a:latin typeface="Calibri"/>
                <a:ea typeface="Calibri"/>
                <a:cs typeface="Calibri"/>
                <a:sym typeface="Calibri"/>
              </a:rPr>
              <a:t>Plan </a:t>
            </a:r>
            <a:r>
              <a:rPr lang="en-US" sz="1600" b="0" i="0" u="none" strike="noStrike" cap="none">
                <a:solidFill>
                  <a:srgbClr val="000000"/>
                </a:solidFill>
                <a:latin typeface="Calibri"/>
                <a:ea typeface="Calibri"/>
                <a:cs typeface="Calibri"/>
                <a:sym typeface="Calibri"/>
              </a:rPr>
              <a:t>is submitted to the plan list</a:t>
            </a:r>
            <a:endParaRPr sz="1600" b="0" i="1" u="none" strike="noStrike" cap="none">
              <a:solidFill>
                <a:srgbClr val="000000"/>
              </a:solidFill>
              <a:latin typeface="Calibri"/>
              <a:ea typeface="Calibri"/>
              <a:cs typeface="Calibri"/>
              <a:sym typeface="Calibri"/>
            </a:endParaRPr>
          </a:p>
        </p:txBody>
      </p:sp>
      <p:pic>
        <p:nvPicPr>
          <p:cNvPr id="2429" name="Google Shape;2429;p91"/>
          <p:cNvPicPr preferRelativeResize="0"/>
          <p:nvPr/>
        </p:nvPicPr>
        <p:blipFill rotWithShape="1">
          <a:blip r:embed="rId3">
            <a:alphaModFix/>
          </a:blip>
          <a:srcRect/>
          <a:stretch/>
        </p:blipFill>
        <p:spPr>
          <a:xfrm>
            <a:off x="9728440" y="385410"/>
            <a:ext cx="442102" cy="582036"/>
          </a:xfrm>
          <a:prstGeom prst="rect">
            <a:avLst/>
          </a:prstGeom>
          <a:noFill/>
          <a:ln>
            <a:noFill/>
          </a:ln>
        </p:spPr>
      </p:pic>
      <p:pic>
        <p:nvPicPr>
          <p:cNvPr id="2430" name="Google Shape;2430;p91"/>
          <p:cNvPicPr preferRelativeResize="0"/>
          <p:nvPr/>
        </p:nvPicPr>
        <p:blipFill rotWithShape="1">
          <a:blip r:embed="rId4">
            <a:alphaModFix/>
          </a:blip>
          <a:srcRect/>
          <a:stretch/>
        </p:blipFill>
        <p:spPr>
          <a:xfrm>
            <a:off x="10361522" y="387118"/>
            <a:ext cx="440896" cy="582447"/>
          </a:xfrm>
          <a:prstGeom prst="rect">
            <a:avLst/>
          </a:prstGeom>
          <a:noFill/>
          <a:ln>
            <a:noFill/>
          </a:ln>
        </p:spPr>
      </p:pic>
      <p:pic>
        <p:nvPicPr>
          <p:cNvPr id="2431" name="Google Shape;2431;p91"/>
          <p:cNvPicPr preferRelativeResize="0"/>
          <p:nvPr/>
        </p:nvPicPr>
        <p:blipFill rotWithShape="1">
          <a:blip r:embed="rId5">
            <a:alphaModFix/>
          </a:blip>
          <a:srcRect/>
          <a:stretch/>
        </p:blipFill>
        <p:spPr>
          <a:xfrm>
            <a:off x="10993398" y="385410"/>
            <a:ext cx="441545" cy="582036"/>
          </a:xfrm>
          <a:prstGeom prst="rect">
            <a:avLst/>
          </a:prstGeom>
          <a:noFill/>
          <a:ln>
            <a:noFill/>
          </a:ln>
        </p:spPr>
      </p:pic>
      <p:grpSp>
        <p:nvGrpSpPr>
          <p:cNvPr id="2432" name="Google Shape;2432;p91"/>
          <p:cNvGrpSpPr/>
          <p:nvPr/>
        </p:nvGrpSpPr>
        <p:grpSpPr>
          <a:xfrm>
            <a:off x="1371490" y="4058292"/>
            <a:ext cx="3398297" cy="2115498"/>
            <a:chOff x="5128886" y="1690766"/>
            <a:chExt cx="6398832" cy="3983382"/>
          </a:xfrm>
        </p:grpSpPr>
        <p:grpSp>
          <p:nvGrpSpPr>
            <p:cNvPr id="2433" name="Google Shape;2433;p91"/>
            <p:cNvGrpSpPr/>
            <p:nvPr/>
          </p:nvGrpSpPr>
          <p:grpSpPr>
            <a:xfrm>
              <a:off x="5133288" y="1690766"/>
              <a:ext cx="2746025" cy="1608252"/>
              <a:chOff x="1923690" y="1932317"/>
              <a:chExt cx="3071004" cy="1526875"/>
            </a:xfrm>
          </p:grpSpPr>
          <p:sp>
            <p:nvSpPr>
              <p:cNvPr id="2434" name="Google Shape;2434;p91"/>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Has a description</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Has been priced through Plans</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p:txBody>
          </p:sp>
          <p:sp>
            <p:nvSpPr>
              <p:cNvPr id="2435" name="Google Shape;2435;p91"/>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Product</a:t>
                </a:r>
                <a:endParaRPr sz="800" b="0" i="0" u="none" strike="noStrike" cap="none">
                  <a:solidFill>
                    <a:srgbClr val="000000"/>
                  </a:solidFill>
                  <a:latin typeface="Arial"/>
                  <a:ea typeface="Arial"/>
                  <a:cs typeface="Arial"/>
                  <a:sym typeface="Arial"/>
                </a:endParaRPr>
              </a:p>
            </p:txBody>
          </p:sp>
          <p:sp>
            <p:nvSpPr>
              <p:cNvPr id="2436" name="Google Shape;2436;p91"/>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Plan</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p:txBody>
          </p:sp>
        </p:grpSp>
        <p:grpSp>
          <p:nvGrpSpPr>
            <p:cNvPr id="2437" name="Google Shape;2437;p91"/>
            <p:cNvGrpSpPr/>
            <p:nvPr/>
          </p:nvGrpSpPr>
          <p:grpSpPr>
            <a:xfrm>
              <a:off x="5133288" y="4018991"/>
              <a:ext cx="2746025" cy="1608252"/>
              <a:chOff x="1923690" y="1932317"/>
              <a:chExt cx="3071004" cy="1526875"/>
            </a:xfrm>
          </p:grpSpPr>
          <p:sp>
            <p:nvSpPr>
              <p:cNvPr id="2438" name="Google Shape;2438;p91"/>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Is a Price for a Product</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p:txBody>
          </p:sp>
          <p:sp>
            <p:nvSpPr>
              <p:cNvPr id="2439" name="Google Shape;2439;p91"/>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Plan</a:t>
                </a:r>
                <a:endParaRPr sz="800" b="0" i="0" u="none" strike="noStrike" cap="none">
                  <a:solidFill>
                    <a:srgbClr val="000000"/>
                  </a:solidFill>
                  <a:latin typeface="Arial"/>
                  <a:ea typeface="Arial"/>
                  <a:cs typeface="Arial"/>
                  <a:sym typeface="Arial"/>
                </a:endParaRPr>
              </a:p>
            </p:txBody>
          </p:sp>
          <p:sp>
            <p:nvSpPr>
              <p:cNvPr id="2440" name="Google Shape;2440;p91"/>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Product </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p:txBody>
          </p:sp>
        </p:grpSp>
        <p:grpSp>
          <p:nvGrpSpPr>
            <p:cNvPr id="2441" name="Google Shape;2441;p91"/>
            <p:cNvGrpSpPr/>
            <p:nvPr/>
          </p:nvGrpSpPr>
          <p:grpSpPr>
            <a:xfrm>
              <a:off x="8781693" y="1693281"/>
              <a:ext cx="2746025" cy="1608252"/>
              <a:chOff x="1923690" y="1932317"/>
              <a:chExt cx="3071004" cy="1526875"/>
            </a:xfrm>
          </p:grpSpPr>
          <p:sp>
            <p:nvSpPr>
              <p:cNvPr id="2442" name="Google Shape;2442;p91"/>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Has a Description</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Is a Chargeable Service for a Product </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p:txBody>
          </p:sp>
          <p:sp>
            <p:nvSpPr>
              <p:cNvPr id="2443" name="Google Shape;2443;p91"/>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Chargeable Item</a:t>
                </a:r>
                <a:endParaRPr sz="800" b="0" i="0" u="none" strike="noStrike" cap="none">
                  <a:solidFill>
                    <a:srgbClr val="000000"/>
                  </a:solidFill>
                  <a:latin typeface="Arial"/>
                  <a:ea typeface="Arial"/>
                  <a:cs typeface="Arial"/>
                  <a:sym typeface="Arial"/>
                </a:endParaRPr>
              </a:p>
            </p:txBody>
          </p:sp>
          <p:sp>
            <p:nvSpPr>
              <p:cNvPr id="2444" name="Google Shape;2444;p91"/>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Product </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p:txBody>
          </p:sp>
        </p:grpSp>
        <p:grpSp>
          <p:nvGrpSpPr>
            <p:cNvPr id="2445" name="Google Shape;2445;p91"/>
            <p:cNvGrpSpPr/>
            <p:nvPr/>
          </p:nvGrpSpPr>
          <p:grpSpPr>
            <a:xfrm>
              <a:off x="8781691" y="4065896"/>
              <a:ext cx="2746025" cy="1608252"/>
              <a:chOff x="1923690" y="1932317"/>
              <a:chExt cx="3071004" cy="1526875"/>
            </a:xfrm>
          </p:grpSpPr>
          <p:sp>
            <p:nvSpPr>
              <p:cNvPr id="2446" name="Google Shape;2446;p91"/>
              <p:cNvSpPr/>
              <p:nvPr/>
            </p:nvSpPr>
            <p:spPr>
              <a:xfrm>
                <a:off x="1923691" y="2199736"/>
                <a:ext cx="1889184"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Defines a price for a Chargeable Item</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Is Relevant For A Period Of Time</a:t>
                </a: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Defines A Cost</a:t>
                </a:r>
                <a:endParaRPr sz="1400" b="0" i="0" u="none" strike="noStrike" cap="none">
                  <a:solidFill>
                    <a:srgbClr val="000000"/>
                  </a:solidFill>
                  <a:latin typeface="Arial"/>
                  <a:ea typeface="Arial"/>
                  <a:cs typeface="Arial"/>
                  <a:sym typeface="Arial"/>
                </a:endParaRPr>
              </a:p>
            </p:txBody>
          </p:sp>
          <p:sp>
            <p:nvSpPr>
              <p:cNvPr id="2447" name="Google Shape;2447;p91"/>
              <p:cNvSpPr/>
              <p:nvPr/>
            </p:nvSpPr>
            <p:spPr>
              <a:xfrm>
                <a:off x="1923690" y="1932317"/>
                <a:ext cx="3071003" cy="267419"/>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Price Item</a:t>
                </a:r>
                <a:endParaRPr sz="800" b="0" i="0" u="none" strike="noStrike" cap="none">
                  <a:solidFill>
                    <a:srgbClr val="000000"/>
                  </a:solidFill>
                  <a:latin typeface="Arial"/>
                  <a:ea typeface="Arial"/>
                  <a:cs typeface="Arial"/>
                  <a:sym typeface="Arial"/>
                </a:endParaRPr>
              </a:p>
            </p:txBody>
          </p:sp>
          <p:sp>
            <p:nvSpPr>
              <p:cNvPr id="2448" name="Google Shape;2448;p91"/>
              <p:cNvSpPr/>
              <p:nvPr/>
            </p:nvSpPr>
            <p:spPr>
              <a:xfrm>
                <a:off x="3812875" y="2199736"/>
                <a:ext cx="1181819" cy="1259456"/>
              </a:xfrm>
              <a:prstGeom prst="rect">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Chargeable Item</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Duration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Calibri"/>
                  <a:ea typeface="Calibri"/>
                  <a:cs typeface="Calibri"/>
                  <a:sym typeface="Calibri"/>
                </a:endParaRPr>
              </a:p>
            </p:txBody>
          </p:sp>
        </p:grpSp>
        <p:sp>
          <p:nvSpPr>
            <p:cNvPr id="2449" name="Google Shape;2449;p91"/>
            <p:cNvSpPr/>
            <p:nvPr/>
          </p:nvSpPr>
          <p:spPr>
            <a:xfrm>
              <a:off x="7879309" y="2313608"/>
              <a:ext cx="311109" cy="311109"/>
            </a:xfrm>
            <a:prstGeom prst="diamond">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Calibri"/>
                <a:ea typeface="Calibri"/>
                <a:cs typeface="Calibri"/>
                <a:sym typeface="Calibri"/>
              </a:endParaRPr>
            </a:p>
          </p:txBody>
        </p:sp>
        <p:cxnSp>
          <p:nvCxnSpPr>
            <p:cNvPr id="2450" name="Google Shape;2450;p91"/>
            <p:cNvCxnSpPr>
              <a:stCxn id="2439" idx="0"/>
            </p:cNvCxnSpPr>
            <p:nvPr/>
          </p:nvCxnSpPr>
          <p:spPr>
            <a:xfrm rot="10800000" flipH="1">
              <a:off x="6506300" y="3298991"/>
              <a:ext cx="5700" cy="720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451" name="Google Shape;2451;p91"/>
            <p:cNvCxnSpPr>
              <a:stCxn id="2447" idx="0"/>
            </p:cNvCxnSpPr>
            <p:nvPr/>
          </p:nvCxnSpPr>
          <p:spPr>
            <a:xfrm rot="10800000">
              <a:off x="10154703" y="3273296"/>
              <a:ext cx="0" cy="7926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452" name="Google Shape;2452;p91"/>
            <p:cNvCxnSpPr>
              <a:stCxn id="2449" idx="3"/>
            </p:cNvCxnSpPr>
            <p:nvPr/>
          </p:nvCxnSpPr>
          <p:spPr>
            <a:xfrm>
              <a:off x="8190418" y="2469163"/>
              <a:ext cx="591300" cy="0"/>
            </a:xfrm>
            <a:prstGeom prst="straightConnector1">
              <a:avLst/>
            </a:prstGeom>
            <a:noFill/>
            <a:ln w="38100" cap="flat" cmpd="sng">
              <a:solidFill>
                <a:schemeClr val="accent1"/>
              </a:solidFill>
              <a:prstDash val="solid"/>
              <a:miter lim="800000"/>
              <a:headEnd type="none" w="sm" len="sm"/>
              <a:tailEnd type="triangle" w="med" len="med"/>
            </a:ln>
          </p:spPr>
        </p:cxnSp>
        <p:sp>
          <p:nvSpPr>
            <p:cNvPr id="2453" name="Google Shape;2453;p91"/>
            <p:cNvSpPr/>
            <p:nvPr/>
          </p:nvSpPr>
          <p:spPr>
            <a:xfrm>
              <a:off x="7879309" y="4740195"/>
              <a:ext cx="311109" cy="311109"/>
            </a:xfrm>
            <a:prstGeom prst="diamond">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Calibri"/>
                <a:ea typeface="Calibri"/>
                <a:cs typeface="Calibri"/>
                <a:sym typeface="Calibri"/>
              </a:endParaRPr>
            </a:p>
          </p:txBody>
        </p:sp>
        <p:cxnSp>
          <p:nvCxnSpPr>
            <p:cNvPr id="2454" name="Google Shape;2454;p91"/>
            <p:cNvCxnSpPr>
              <a:stCxn id="2453" idx="3"/>
            </p:cNvCxnSpPr>
            <p:nvPr/>
          </p:nvCxnSpPr>
          <p:spPr>
            <a:xfrm>
              <a:off x="8190418" y="4895749"/>
              <a:ext cx="591300" cy="0"/>
            </a:xfrm>
            <a:prstGeom prst="straightConnector1">
              <a:avLst/>
            </a:prstGeom>
            <a:noFill/>
            <a:ln w="38100" cap="flat" cmpd="sng">
              <a:solidFill>
                <a:schemeClr val="accent1"/>
              </a:solidFill>
              <a:prstDash val="solid"/>
              <a:miter lim="800000"/>
              <a:headEnd type="none" w="sm" len="sm"/>
              <a:tailEnd type="triangle" w="med" len="med"/>
            </a:ln>
          </p:spPr>
        </p:cxnSp>
        <p:sp>
          <p:nvSpPr>
            <p:cNvPr id="2455" name="Google Shape;2455;p91"/>
            <p:cNvSpPr txBox="1"/>
            <p:nvPr/>
          </p:nvSpPr>
          <p:spPr>
            <a:xfrm>
              <a:off x="8470588" y="2095030"/>
              <a:ext cx="30008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a:t>
              </a:r>
              <a:endParaRPr sz="800" b="0" i="0" u="none" strike="noStrike" cap="none">
                <a:solidFill>
                  <a:srgbClr val="000000"/>
                </a:solidFill>
                <a:latin typeface="Arial"/>
                <a:ea typeface="Arial"/>
                <a:cs typeface="Arial"/>
                <a:sym typeface="Arial"/>
              </a:endParaRPr>
            </a:p>
          </p:txBody>
        </p:sp>
        <p:sp>
          <p:nvSpPr>
            <p:cNvPr id="2456" name="Google Shape;2456;p91"/>
            <p:cNvSpPr txBox="1"/>
            <p:nvPr/>
          </p:nvSpPr>
          <p:spPr>
            <a:xfrm>
              <a:off x="8470588" y="4525892"/>
              <a:ext cx="30008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a:t>
              </a:r>
              <a:endParaRPr sz="800" b="0" i="0" u="none" strike="noStrike" cap="none">
                <a:solidFill>
                  <a:srgbClr val="000000"/>
                </a:solidFill>
                <a:latin typeface="Arial"/>
                <a:ea typeface="Arial"/>
                <a:cs typeface="Arial"/>
                <a:sym typeface="Arial"/>
              </a:endParaRPr>
            </a:p>
          </p:txBody>
        </p:sp>
        <p:sp>
          <p:nvSpPr>
            <p:cNvPr id="2457" name="Google Shape;2457;p91"/>
            <p:cNvSpPr txBox="1"/>
            <p:nvPr/>
          </p:nvSpPr>
          <p:spPr>
            <a:xfrm>
              <a:off x="9756370" y="3247593"/>
              <a:ext cx="301687" cy="861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1</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a:t>
              </a:r>
              <a:endParaRPr sz="800" b="0" i="0" u="none" strike="noStrike" cap="none">
                <a:solidFill>
                  <a:srgbClr val="000000"/>
                </a:solidFill>
                <a:latin typeface="Arial"/>
                <a:ea typeface="Arial"/>
                <a:cs typeface="Arial"/>
                <a:sym typeface="Arial"/>
              </a:endParaRPr>
            </a:p>
          </p:txBody>
        </p:sp>
        <p:sp>
          <p:nvSpPr>
            <p:cNvPr id="2458" name="Google Shape;2458;p91"/>
            <p:cNvSpPr txBox="1"/>
            <p:nvPr/>
          </p:nvSpPr>
          <p:spPr>
            <a:xfrm>
              <a:off x="6094502" y="3247593"/>
              <a:ext cx="301687" cy="861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1</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a:t>
              </a:r>
              <a:endParaRPr sz="800" b="0" i="0" u="none" strike="noStrike" cap="none">
                <a:solidFill>
                  <a:srgbClr val="000000"/>
                </a:solidFill>
                <a:latin typeface="Arial"/>
                <a:ea typeface="Arial"/>
                <a:cs typeface="Arial"/>
                <a:sym typeface="Arial"/>
              </a:endParaRPr>
            </a:p>
          </p:txBody>
        </p:sp>
        <p:sp>
          <p:nvSpPr>
            <p:cNvPr id="2459" name="Google Shape;2459;p91"/>
            <p:cNvSpPr/>
            <p:nvPr/>
          </p:nvSpPr>
          <p:spPr>
            <a:xfrm>
              <a:off x="5135329" y="2738934"/>
              <a:ext cx="1677477" cy="463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Is charged based on Chargeable Items</a:t>
              </a:r>
              <a:endParaRPr sz="500" b="0" i="0" u="none" strike="noStrike" cap="none">
                <a:solidFill>
                  <a:srgbClr val="000000"/>
                </a:solidFill>
                <a:latin typeface="Arial"/>
                <a:ea typeface="Arial"/>
                <a:cs typeface="Arial"/>
                <a:sym typeface="Arial"/>
              </a:endParaRPr>
            </a:p>
          </p:txBody>
        </p:sp>
        <p:sp>
          <p:nvSpPr>
            <p:cNvPr id="2460" name="Google Shape;2460;p91"/>
            <p:cNvSpPr/>
            <p:nvPr/>
          </p:nvSpPr>
          <p:spPr>
            <a:xfrm>
              <a:off x="6812807" y="2738934"/>
              <a:ext cx="1066502" cy="463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Chargeable Items</a:t>
              </a:r>
              <a:endParaRPr sz="500" b="0" i="0" u="none" strike="noStrike" cap="none">
                <a:solidFill>
                  <a:srgbClr val="000000"/>
                </a:solidFill>
                <a:latin typeface="Arial"/>
                <a:ea typeface="Arial"/>
                <a:cs typeface="Arial"/>
                <a:sym typeface="Arial"/>
              </a:endParaRPr>
            </a:p>
          </p:txBody>
        </p:sp>
        <p:sp>
          <p:nvSpPr>
            <p:cNvPr id="2461" name="Google Shape;2461;p91"/>
            <p:cNvSpPr/>
            <p:nvPr/>
          </p:nvSpPr>
          <p:spPr>
            <a:xfrm>
              <a:off x="5128886" y="4588989"/>
              <a:ext cx="1682495" cy="463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Is a Collection of Price Items</a:t>
              </a:r>
              <a:endParaRPr sz="500" b="0" i="0" u="none" strike="noStrike" cap="none">
                <a:solidFill>
                  <a:srgbClr val="000000"/>
                </a:solidFill>
                <a:latin typeface="Arial"/>
                <a:ea typeface="Arial"/>
                <a:cs typeface="Arial"/>
                <a:sym typeface="Arial"/>
              </a:endParaRPr>
            </a:p>
          </p:txBody>
        </p:sp>
        <p:sp>
          <p:nvSpPr>
            <p:cNvPr id="2462" name="Google Shape;2462;p91"/>
            <p:cNvSpPr/>
            <p:nvPr/>
          </p:nvSpPr>
          <p:spPr>
            <a:xfrm>
              <a:off x="6822402" y="4588989"/>
              <a:ext cx="894045" cy="3187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Calibri"/>
                  <a:ea typeface="Calibri"/>
                  <a:cs typeface="Calibri"/>
                  <a:sym typeface="Calibri"/>
                </a:rPr>
                <a:t>Price Items</a:t>
              </a:r>
              <a:endParaRPr sz="5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6"/>
                                        </p:tgtEl>
                                        <p:attrNameLst>
                                          <p:attrName>style.visibility</p:attrName>
                                        </p:attrNameLst>
                                      </p:cBhvr>
                                      <p:to>
                                        <p:strVal val="visible"/>
                                      </p:to>
                                    </p:set>
                                    <p:animEffect transition="in" filter="fade">
                                      <p:cBhvr>
                                        <p:cTn id="7" dur="500"/>
                                        <p:tgtEl>
                                          <p:spTgt spid="24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7"/>
                                        </p:tgtEl>
                                        <p:attrNameLst>
                                          <p:attrName>style.visibility</p:attrName>
                                        </p:attrNameLst>
                                      </p:cBhvr>
                                      <p:to>
                                        <p:strVal val="visible"/>
                                      </p:to>
                                    </p:set>
                                    <p:animEffect transition="in" filter="fade">
                                      <p:cBhvr>
                                        <p:cTn id="12" dur="500"/>
                                        <p:tgtEl>
                                          <p:spTgt spid="24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8"/>
                                        </p:tgtEl>
                                        <p:attrNameLst>
                                          <p:attrName>style.visibility</p:attrName>
                                        </p:attrNameLst>
                                      </p:cBhvr>
                                      <p:to>
                                        <p:strVal val="visible"/>
                                      </p:to>
                                    </p:set>
                                    <p:animEffect transition="in" filter="fade">
                                      <p:cBhvr>
                                        <p:cTn id="17" dur="500"/>
                                        <p:tgtEl>
                                          <p:spTgt spid="2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92"/>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Now To Extend Spec in Lang. Into Spec By Example</a:t>
            </a:r>
            <a:endParaRPr/>
          </a:p>
        </p:txBody>
      </p:sp>
      <p:sp>
        <p:nvSpPr>
          <p:cNvPr id="2468" name="Google Shape;2468;p92"/>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94</a:t>
            </a:fld>
            <a:endParaRPr sz="1200" b="0" i="0" u="none" strike="noStrike" cap="none">
              <a:solidFill>
                <a:srgbClr val="3E4043"/>
              </a:solidFill>
              <a:latin typeface="Calibri"/>
              <a:ea typeface="Calibri"/>
              <a:cs typeface="Calibri"/>
              <a:sym typeface="Calibri"/>
            </a:endParaRPr>
          </a:p>
        </p:txBody>
      </p:sp>
      <p:graphicFrame>
        <p:nvGraphicFramePr>
          <p:cNvPr id="2469" name="Google Shape;2469;p92"/>
          <p:cNvGraphicFramePr/>
          <p:nvPr/>
        </p:nvGraphicFramePr>
        <p:xfrm>
          <a:off x="1371786" y="1708372"/>
          <a:ext cx="4415000" cy="609620"/>
        </p:xfrm>
        <a:graphic>
          <a:graphicData uri="http://schemas.openxmlformats.org/drawingml/2006/table">
            <a:tbl>
              <a:tblPr>
                <a:noFill/>
                <a:tableStyleId>{58753A1A-6EFB-4BDD-BFD4-A984F56DEE71}</a:tableStyleId>
              </a:tblPr>
              <a:tblGrid>
                <a:gridCol w="2207500">
                  <a:extLst>
                    <a:ext uri="{9D8B030D-6E8A-4147-A177-3AD203B41FA5}">
                      <a16:colId xmlns:a16="http://schemas.microsoft.com/office/drawing/2014/main" val="20000"/>
                    </a:ext>
                  </a:extLst>
                </a:gridCol>
                <a:gridCol w="2207500">
                  <a:extLst>
                    <a:ext uri="{9D8B030D-6E8A-4147-A177-3AD203B41FA5}">
                      <a16:colId xmlns:a16="http://schemas.microsoft.com/office/drawing/2014/main" val="20001"/>
                    </a:ext>
                  </a:extLst>
                </a:gridCol>
              </a:tblGrid>
              <a:tr h="222675">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Product Manager 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Authorization Type</a:t>
                      </a:r>
                      <a:endParaRPr sz="1800" u="none" strike="noStrike" cap="none"/>
                    </a:p>
                  </a:txBody>
                  <a:tcPr marL="91450" marR="91450" marT="45725" marB="45725"/>
                </a:tc>
                <a:extLst>
                  <a:ext uri="{0D108BD9-81ED-4DB2-BD59-A6C34878D82A}">
                    <a16:rowId xmlns:a16="http://schemas.microsoft.com/office/drawing/2014/main" val="10000"/>
                  </a:ext>
                </a:extLst>
              </a:tr>
              <a:tr h="222675">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jsmith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Admin</a:t>
                      </a:r>
                      <a:endParaRPr sz="1800" u="none" strike="noStrike" cap="none"/>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2470" name="Google Shape;2470;p92"/>
          <p:cNvGraphicFramePr/>
          <p:nvPr/>
        </p:nvGraphicFramePr>
        <p:xfrm>
          <a:off x="1371786" y="3379311"/>
          <a:ext cx="7371975" cy="1219240"/>
        </p:xfrm>
        <a:graphic>
          <a:graphicData uri="http://schemas.openxmlformats.org/drawingml/2006/table">
            <a:tbl>
              <a:tblPr>
                <a:noFill/>
                <a:tableStyleId>{58753A1A-6EFB-4BDD-BFD4-A984F56DEE71}</a:tableStyleId>
              </a:tblPr>
              <a:tblGrid>
                <a:gridCol w="2457325">
                  <a:extLst>
                    <a:ext uri="{9D8B030D-6E8A-4147-A177-3AD203B41FA5}">
                      <a16:colId xmlns:a16="http://schemas.microsoft.com/office/drawing/2014/main" val="20000"/>
                    </a:ext>
                  </a:extLst>
                </a:gridCol>
                <a:gridCol w="2457325">
                  <a:extLst>
                    <a:ext uri="{9D8B030D-6E8A-4147-A177-3AD203B41FA5}">
                      <a16:colId xmlns:a16="http://schemas.microsoft.com/office/drawing/2014/main" val="20001"/>
                    </a:ext>
                  </a:extLst>
                </a:gridCol>
                <a:gridCol w="2457325">
                  <a:extLst>
                    <a:ext uri="{9D8B030D-6E8A-4147-A177-3AD203B41FA5}">
                      <a16:colId xmlns:a16="http://schemas.microsoft.com/office/drawing/2014/main" val="20002"/>
                    </a:ext>
                  </a:extLst>
                </a:gridCol>
              </a:tblGrid>
              <a:tr h="244000">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Chargeable Item Code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Chargeable Item Desc.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Effective Date</a:t>
                      </a:r>
                      <a:endParaRPr sz="1400" u="none" strike="noStrike" cap="none"/>
                    </a:p>
                  </a:txBody>
                  <a:tcPr marL="91450" marR="91450" marT="45725" marB="45725"/>
                </a:tc>
                <a:extLst>
                  <a:ext uri="{0D108BD9-81ED-4DB2-BD59-A6C34878D82A}">
                    <a16:rowId xmlns:a16="http://schemas.microsoft.com/office/drawing/2014/main" val="10000"/>
                  </a:ext>
                </a:extLst>
              </a:tr>
              <a:tr h="244000">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9001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Voice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11/01/2017</a:t>
                      </a:r>
                      <a:endParaRPr sz="1800" u="none" strike="noStrike" cap="none"/>
                    </a:p>
                  </a:txBody>
                  <a:tcPr marL="91450" marR="91450" marT="45725" marB="45725"/>
                </a:tc>
                <a:extLst>
                  <a:ext uri="{0D108BD9-81ED-4DB2-BD59-A6C34878D82A}">
                    <a16:rowId xmlns:a16="http://schemas.microsoft.com/office/drawing/2014/main" val="10001"/>
                  </a:ext>
                </a:extLst>
              </a:tr>
              <a:tr h="244000">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9002</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SMS/MMS</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11/01/2017</a:t>
                      </a:r>
                      <a:endParaRPr sz="1800" u="none" strike="noStrike" cap="none"/>
                    </a:p>
                  </a:txBody>
                  <a:tcPr marL="91450" marR="91450" marT="45725" marB="45725"/>
                </a:tc>
                <a:extLst>
                  <a:ext uri="{0D108BD9-81ED-4DB2-BD59-A6C34878D82A}">
                    <a16:rowId xmlns:a16="http://schemas.microsoft.com/office/drawing/2014/main" val="10002"/>
                  </a:ext>
                </a:extLst>
              </a:tr>
              <a:tr h="244000">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9003</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Data</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11/01/2017</a:t>
                      </a:r>
                      <a:endParaRPr sz="18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2471" name="Google Shape;2471;p92"/>
          <p:cNvSpPr txBox="1"/>
          <p:nvPr/>
        </p:nvSpPr>
        <p:spPr>
          <a:xfrm>
            <a:off x="626411" y="852570"/>
            <a:ext cx="10895029" cy="338554"/>
          </a:xfrm>
          <a:prstGeom prst="rect">
            <a:avLst/>
          </a:prstGeom>
          <a:solidFill>
            <a:srgbClr val="0020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Calibri"/>
                <a:ea typeface="Calibri"/>
                <a:cs typeface="Calibri"/>
                <a:sym typeface="Calibri"/>
              </a:rPr>
              <a:t>Scenario: Create a New “Teen Choice Plan” with Voice 500 Mins, 3000 SMS/MMS, 1 GB Data</a:t>
            </a:r>
            <a:endParaRPr sz="1400" b="0" i="0" u="none" strike="noStrike" cap="none">
              <a:solidFill>
                <a:srgbClr val="000000"/>
              </a:solidFill>
              <a:latin typeface="Arial"/>
              <a:ea typeface="Arial"/>
              <a:cs typeface="Arial"/>
              <a:sym typeface="Arial"/>
            </a:endParaRPr>
          </a:p>
        </p:txBody>
      </p:sp>
      <p:sp>
        <p:nvSpPr>
          <p:cNvPr id="2472" name="Google Shape;2472;p92"/>
          <p:cNvSpPr/>
          <p:nvPr/>
        </p:nvSpPr>
        <p:spPr>
          <a:xfrm>
            <a:off x="626411" y="1317208"/>
            <a:ext cx="8443448" cy="2062103"/>
          </a:xfrm>
          <a:prstGeom prst="rect">
            <a:avLst/>
          </a:prstGeom>
          <a:noFill/>
          <a:ln>
            <a:noFill/>
          </a:ln>
        </p:spPr>
        <p:txBody>
          <a:bodyPr spcFirstLastPara="1" wrap="square" lIns="91425" tIns="45700" rIns="91425" bIns="45700" anchor="t" anchorCtr="0">
            <a:noAutofit/>
          </a:bodyPr>
          <a:lstStyle/>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GIVEN: 	</a:t>
            </a:r>
            <a:r>
              <a:rPr lang="en-US" sz="1600" b="0" i="0" u="none" strike="noStrike" cap="none">
                <a:solidFill>
                  <a:srgbClr val="000000"/>
                </a:solidFill>
                <a:latin typeface="Calibri"/>
                <a:ea typeface="Calibri"/>
                <a:cs typeface="Calibri"/>
                <a:sym typeface="Calibri"/>
              </a:rPr>
              <a:t>a </a:t>
            </a:r>
            <a:r>
              <a:rPr lang="en-US" sz="1600" b="1" i="0" u="none" strike="noStrike" cap="none">
                <a:solidFill>
                  <a:srgbClr val="000000"/>
                </a:solidFill>
                <a:latin typeface="Calibri"/>
                <a:ea typeface="Calibri"/>
                <a:cs typeface="Calibri"/>
                <a:sym typeface="Calibri"/>
              </a:rPr>
              <a:t>Product Manager</a:t>
            </a:r>
            <a:r>
              <a:rPr lang="en-US" sz="1600" b="0" i="0" u="none" strike="noStrike" cap="none">
                <a:solidFill>
                  <a:srgbClr val="000000"/>
                </a:solidFill>
                <a:latin typeface="Calibri"/>
                <a:ea typeface="Calibri"/>
                <a:cs typeface="Calibri"/>
                <a:sym typeface="Calibri"/>
              </a:rPr>
              <a:t> has </a:t>
            </a:r>
            <a:r>
              <a:rPr lang="en-US" sz="1600" b="1" i="0" u="none" strike="noStrike" cap="none">
                <a:solidFill>
                  <a:srgbClr val="000000"/>
                </a:solidFill>
                <a:latin typeface="Calibri"/>
                <a:ea typeface="Calibri"/>
                <a:cs typeface="Calibri"/>
                <a:sym typeface="Calibri"/>
              </a:rPr>
              <a:t>Authorization </a:t>
            </a:r>
            <a:r>
              <a:rPr lang="en-US" sz="1600" b="0" i="0" u="none" strike="noStrike" cap="none">
                <a:solidFill>
                  <a:srgbClr val="000000"/>
                </a:solidFill>
                <a:latin typeface="Calibri"/>
                <a:ea typeface="Calibri"/>
                <a:cs typeface="Calibri"/>
                <a:sym typeface="Calibri"/>
              </a:rPr>
              <a:t>to create </a:t>
            </a:r>
            <a:r>
              <a:rPr lang="en-US" sz="1600" b="1" i="0" u="none" strike="noStrike" cap="none">
                <a:solidFill>
                  <a:srgbClr val="000000"/>
                </a:solidFill>
                <a:latin typeface="Calibri"/>
                <a:ea typeface="Calibri"/>
                <a:cs typeface="Calibri"/>
                <a:sym typeface="Calibri"/>
              </a:rPr>
              <a:t>Chargeable Items</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endParaRPr sz="1600" b="1" i="1"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Calibri"/>
              <a:buNone/>
            </a:pPr>
            <a:endParaRPr sz="1600" b="1" i="1"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Calibri"/>
              <a:buNone/>
            </a:pPr>
            <a:endParaRPr sz="1600" b="1" i="1"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Calibri"/>
              <a:buNone/>
            </a:pPr>
            <a:endParaRPr sz="1600" b="1" i="1"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WHEN: 	</a:t>
            </a:r>
            <a:r>
              <a:rPr lang="en-US" sz="1600" b="0" i="0" u="none" strike="noStrike" cap="none">
                <a:solidFill>
                  <a:srgbClr val="000000"/>
                </a:solidFill>
                <a:latin typeface="Calibri"/>
                <a:ea typeface="Calibri"/>
                <a:cs typeface="Calibri"/>
                <a:sym typeface="Calibri"/>
              </a:rPr>
              <a:t>a </a:t>
            </a:r>
            <a:r>
              <a:rPr lang="en-US" sz="1600" b="1" i="0" u="none" strike="noStrike" cap="none">
                <a:solidFill>
                  <a:srgbClr val="000000"/>
                </a:solidFill>
                <a:latin typeface="Calibri"/>
                <a:ea typeface="Calibri"/>
                <a:cs typeface="Calibri"/>
                <a:sym typeface="Calibri"/>
              </a:rPr>
              <a:t>Product Manager</a:t>
            </a:r>
            <a:r>
              <a:rPr lang="en-US" sz="1600" b="0" i="0" u="none" strike="noStrike" cap="none">
                <a:solidFill>
                  <a:srgbClr val="000000"/>
                </a:solidFill>
                <a:latin typeface="Calibri"/>
                <a:ea typeface="Calibri"/>
                <a:cs typeface="Calibri"/>
                <a:sym typeface="Calibri"/>
              </a:rPr>
              <a:t> creates a valid </a:t>
            </a:r>
            <a:r>
              <a:rPr lang="en-US" sz="1600" b="1" i="0" u="none" strike="noStrike" cap="none">
                <a:solidFill>
                  <a:srgbClr val="000000"/>
                </a:solidFill>
                <a:latin typeface="Calibri"/>
                <a:ea typeface="Calibri"/>
                <a:cs typeface="Calibri"/>
                <a:sym typeface="Calibri"/>
              </a:rPr>
              <a:t>Chargeable Item </a:t>
            </a:r>
            <a:r>
              <a:rPr lang="en-US" sz="1600" b="0" i="0" u="none" strike="noStrike" cap="none">
                <a:solidFill>
                  <a:srgbClr val="000000"/>
                </a:solidFill>
                <a:latin typeface="Calibri"/>
                <a:ea typeface="Calibri"/>
                <a:cs typeface="Calibri"/>
                <a:sym typeface="Calibri"/>
              </a:rPr>
              <a:t>with an effective date</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THEN: 	</a:t>
            </a:r>
            <a:r>
              <a:rPr lang="en-US" sz="1600" b="0" i="0" u="none" strike="noStrike" cap="none">
                <a:solidFill>
                  <a:srgbClr val="000000"/>
                </a:solidFill>
                <a:latin typeface="Calibri"/>
                <a:ea typeface="Calibri"/>
                <a:cs typeface="Calibri"/>
                <a:sym typeface="Calibri"/>
              </a:rPr>
              <a:t>the </a:t>
            </a:r>
            <a:r>
              <a:rPr lang="en-US" sz="1600" b="1" i="0" u="none" strike="noStrike" cap="none">
                <a:solidFill>
                  <a:srgbClr val="000000"/>
                </a:solidFill>
                <a:latin typeface="Calibri"/>
                <a:ea typeface="Calibri"/>
                <a:cs typeface="Calibri"/>
                <a:sym typeface="Calibri"/>
              </a:rPr>
              <a:t>Chargeable Item</a:t>
            </a:r>
            <a:r>
              <a:rPr lang="en-US" sz="1600" b="0" i="0" u="none" strike="noStrike" cap="none">
                <a:solidFill>
                  <a:srgbClr val="000000"/>
                </a:solidFill>
                <a:latin typeface="Calibri"/>
                <a:ea typeface="Calibri"/>
                <a:cs typeface="Calibri"/>
                <a:sym typeface="Calibri"/>
              </a:rPr>
              <a:t> is submitted to the chargeable item list</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AND: the </a:t>
            </a:r>
            <a:r>
              <a:rPr lang="en-US" sz="1600" b="1" i="0" u="none" strike="noStrike" cap="none">
                <a:solidFill>
                  <a:srgbClr val="000000"/>
                </a:solidFill>
                <a:latin typeface="Calibri"/>
                <a:ea typeface="Calibri"/>
                <a:cs typeface="Calibri"/>
                <a:sym typeface="Calibri"/>
              </a:rPr>
              <a:t>Chargeable Item</a:t>
            </a:r>
            <a:r>
              <a:rPr lang="en-US" sz="1600" b="0" i="0" u="none" strike="noStrike" cap="none">
                <a:solidFill>
                  <a:srgbClr val="000000"/>
                </a:solidFill>
                <a:latin typeface="Calibri"/>
                <a:ea typeface="Calibri"/>
                <a:cs typeface="Calibri"/>
                <a:sym typeface="Calibri"/>
              </a:rPr>
              <a:t> becomes available to be assigned to a </a:t>
            </a:r>
            <a:r>
              <a:rPr lang="en-US" sz="1600" b="1" i="0" u="none" strike="noStrike" cap="none">
                <a:solidFill>
                  <a:srgbClr val="000000"/>
                </a:solidFill>
                <a:latin typeface="Calibri"/>
                <a:ea typeface="Calibri"/>
                <a:cs typeface="Calibri"/>
                <a:sym typeface="Calibri"/>
              </a:rPr>
              <a:t>Product</a:t>
            </a:r>
            <a:endParaRPr sz="1400" b="0" i="0" u="none" strike="noStrike" cap="none">
              <a:solidFill>
                <a:srgbClr val="000000"/>
              </a:solidFill>
              <a:latin typeface="Arial"/>
              <a:ea typeface="Arial"/>
              <a:cs typeface="Arial"/>
              <a:sym typeface="Arial"/>
            </a:endParaRPr>
          </a:p>
        </p:txBody>
      </p:sp>
      <p:pic>
        <p:nvPicPr>
          <p:cNvPr id="2473" name="Google Shape;2473;p92"/>
          <p:cNvPicPr preferRelativeResize="0"/>
          <p:nvPr/>
        </p:nvPicPr>
        <p:blipFill rotWithShape="1">
          <a:blip r:embed="rId3">
            <a:alphaModFix/>
          </a:blip>
          <a:srcRect/>
          <a:stretch/>
        </p:blipFill>
        <p:spPr>
          <a:xfrm>
            <a:off x="10993398" y="385410"/>
            <a:ext cx="441545" cy="58203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93"/>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E4043"/>
              </a:buClr>
              <a:buSzPts val="3600"/>
              <a:buFont typeface="Calibri"/>
              <a:buNone/>
            </a:pPr>
            <a:r>
              <a:rPr lang="en-US" sz="3600" b="1" i="0" u="none" strike="noStrike" cap="none">
                <a:solidFill>
                  <a:srgbClr val="3E4043"/>
                </a:solidFill>
                <a:latin typeface="Calibri"/>
                <a:ea typeface="Calibri"/>
                <a:cs typeface="Calibri"/>
                <a:sym typeface="Calibri"/>
              </a:rPr>
              <a:t>Now To Extend Spec in Lang. Into Spec By Example </a:t>
            </a:r>
            <a:r>
              <a:rPr lang="en-US" sz="2000" b="1" i="0" u="none" strike="noStrike" cap="none">
                <a:solidFill>
                  <a:srgbClr val="3E4043"/>
                </a:solidFill>
                <a:latin typeface="Calibri"/>
                <a:ea typeface="Calibri"/>
                <a:cs typeface="Calibri"/>
                <a:sym typeface="Calibri"/>
              </a:rPr>
              <a:t>Cont.</a:t>
            </a:r>
            <a:endParaRPr sz="3600" b="1" i="0" u="none" strike="noStrike" cap="none">
              <a:solidFill>
                <a:srgbClr val="3E4043"/>
              </a:solidFill>
              <a:latin typeface="Calibri"/>
              <a:ea typeface="Calibri"/>
              <a:cs typeface="Calibri"/>
              <a:sym typeface="Calibri"/>
            </a:endParaRPr>
          </a:p>
        </p:txBody>
      </p:sp>
      <p:sp>
        <p:nvSpPr>
          <p:cNvPr id="2479" name="Google Shape;2479;p93"/>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3E4043"/>
                </a:solidFill>
                <a:latin typeface="Calibri"/>
                <a:ea typeface="Calibri"/>
                <a:cs typeface="Calibri"/>
                <a:sym typeface="Calibri"/>
              </a:rPr>
              <a:t>95</a:t>
            </a:fld>
            <a:endParaRPr sz="1200" b="0" i="0" u="none" strike="noStrike" cap="none">
              <a:solidFill>
                <a:srgbClr val="3E4043"/>
              </a:solidFill>
              <a:latin typeface="Calibri"/>
              <a:ea typeface="Calibri"/>
              <a:cs typeface="Calibri"/>
              <a:sym typeface="Calibri"/>
            </a:endParaRPr>
          </a:p>
        </p:txBody>
      </p:sp>
      <p:graphicFrame>
        <p:nvGraphicFramePr>
          <p:cNvPr id="2480" name="Google Shape;2480;p93"/>
          <p:cNvGraphicFramePr/>
          <p:nvPr/>
        </p:nvGraphicFramePr>
        <p:xfrm>
          <a:off x="1384994" y="1828791"/>
          <a:ext cx="8885850" cy="1219240"/>
        </p:xfrm>
        <a:graphic>
          <a:graphicData uri="http://schemas.openxmlformats.org/drawingml/2006/table">
            <a:tbl>
              <a:tblPr>
                <a:noFill/>
                <a:tableStyleId>{58753A1A-6EFB-4BDD-BFD4-A984F56DEE71}</a:tableStyleId>
              </a:tblPr>
              <a:tblGrid>
                <a:gridCol w="2961950">
                  <a:extLst>
                    <a:ext uri="{9D8B030D-6E8A-4147-A177-3AD203B41FA5}">
                      <a16:colId xmlns:a16="http://schemas.microsoft.com/office/drawing/2014/main" val="20000"/>
                    </a:ext>
                  </a:extLst>
                </a:gridCol>
                <a:gridCol w="2961950">
                  <a:extLst>
                    <a:ext uri="{9D8B030D-6E8A-4147-A177-3AD203B41FA5}">
                      <a16:colId xmlns:a16="http://schemas.microsoft.com/office/drawing/2014/main" val="20001"/>
                    </a:ext>
                  </a:extLst>
                </a:gridCol>
                <a:gridCol w="2961950">
                  <a:extLst>
                    <a:ext uri="{9D8B030D-6E8A-4147-A177-3AD203B41FA5}">
                      <a16:colId xmlns:a16="http://schemas.microsoft.com/office/drawing/2014/main" val="20002"/>
                    </a:ext>
                  </a:extLst>
                </a:gridCol>
              </a:tblGrid>
              <a:tr h="241750">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Product Code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Product Description</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Chargeable Item Code</a:t>
                      </a:r>
                      <a:endParaRPr sz="1400" u="none" strike="noStrike" cap="none"/>
                    </a:p>
                  </a:txBody>
                  <a:tcPr marL="91450" marR="91450" marT="45725" marB="45725"/>
                </a:tc>
                <a:extLst>
                  <a:ext uri="{0D108BD9-81ED-4DB2-BD59-A6C34878D82A}">
                    <a16:rowId xmlns:a16="http://schemas.microsoft.com/office/drawing/2014/main" val="10000"/>
                  </a:ext>
                </a:extLst>
              </a:tr>
              <a:tr h="232675">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01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Mobile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9001</a:t>
                      </a:r>
                      <a:endParaRPr sz="1800" u="none" strike="noStrike" cap="none"/>
                    </a:p>
                  </a:txBody>
                  <a:tcPr marL="91450" marR="91450" marT="45725" marB="45725"/>
                </a:tc>
                <a:extLst>
                  <a:ext uri="{0D108BD9-81ED-4DB2-BD59-A6C34878D82A}">
                    <a16:rowId xmlns:a16="http://schemas.microsoft.com/office/drawing/2014/main" val="10001"/>
                  </a:ext>
                </a:extLst>
              </a:tr>
              <a:tr h="232675">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01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Mobile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9002</a:t>
                      </a:r>
                      <a:endParaRPr sz="1800" u="none" strike="noStrike" cap="none"/>
                    </a:p>
                  </a:txBody>
                  <a:tcPr marL="91450" marR="91450" marT="45725" marB="45725"/>
                </a:tc>
                <a:extLst>
                  <a:ext uri="{0D108BD9-81ED-4DB2-BD59-A6C34878D82A}">
                    <a16:rowId xmlns:a16="http://schemas.microsoft.com/office/drawing/2014/main" val="10002"/>
                  </a:ext>
                </a:extLst>
              </a:tr>
              <a:tr h="232675">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01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Mobile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9003</a:t>
                      </a:r>
                      <a:endParaRPr sz="1800" u="none" strike="noStrike" cap="none"/>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2481" name="Google Shape;2481;p93"/>
          <p:cNvGraphicFramePr/>
          <p:nvPr/>
        </p:nvGraphicFramePr>
        <p:xfrm>
          <a:off x="1384994" y="4230021"/>
          <a:ext cx="10136450" cy="2499400"/>
        </p:xfrm>
        <a:graphic>
          <a:graphicData uri="http://schemas.openxmlformats.org/drawingml/2006/table">
            <a:tbl>
              <a:tblPr>
                <a:noFill/>
                <a:tableStyleId>{58753A1A-6EFB-4BDD-BFD4-A984F56DEE71}</a:tableStyleId>
              </a:tblPr>
              <a:tblGrid>
                <a:gridCol w="903350">
                  <a:extLst>
                    <a:ext uri="{9D8B030D-6E8A-4147-A177-3AD203B41FA5}">
                      <a16:colId xmlns:a16="http://schemas.microsoft.com/office/drawing/2014/main" val="20000"/>
                    </a:ext>
                  </a:extLst>
                </a:gridCol>
                <a:gridCol w="1538750">
                  <a:extLst>
                    <a:ext uri="{9D8B030D-6E8A-4147-A177-3AD203B41FA5}">
                      <a16:colId xmlns:a16="http://schemas.microsoft.com/office/drawing/2014/main" val="20001"/>
                    </a:ext>
                  </a:extLst>
                </a:gridCol>
                <a:gridCol w="1226825">
                  <a:extLst>
                    <a:ext uri="{9D8B030D-6E8A-4147-A177-3AD203B41FA5}">
                      <a16:colId xmlns:a16="http://schemas.microsoft.com/office/drawing/2014/main" val="20002"/>
                    </a:ext>
                  </a:extLst>
                </a:gridCol>
                <a:gridCol w="1850650">
                  <a:extLst>
                    <a:ext uri="{9D8B030D-6E8A-4147-A177-3AD203B41FA5}">
                      <a16:colId xmlns:a16="http://schemas.microsoft.com/office/drawing/2014/main" val="20003"/>
                    </a:ext>
                  </a:extLst>
                </a:gridCol>
                <a:gridCol w="1418325">
                  <a:extLst>
                    <a:ext uri="{9D8B030D-6E8A-4147-A177-3AD203B41FA5}">
                      <a16:colId xmlns:a16="http://schemas.microsoft.com/office/drawing/2014/main" val="20004"/>
                    </a:ext>
                  </a:extLst>
                </a:gridCol>
                <a:gridCol w="1833125">
                  <a:extLst>
                    <a:ext uri="{9D8B030D-6E8A-4147-A177-3AD203B41FA5}">
                      <a16:colId xmlns:a16="http://schemas.microsoft.com/office/drawing/2014/main" val="20005"/>
                    </a:ext>
                  </a:extLst>
                </a:gridCol>
                <a:gridCol w="1365425">
                  <a:extLst>
                    <a:ext uri="{9D8B030D-6E8A-4147-A177-3AD203B41FA5}">
                      <a16:colId xmlns:a16="http://schemas.microsoft.com/office/drawing/2014/main" val="20006"/>
                    </a:ext>
                  </a:extLst>
                </a:gridCol>
              </a:tblGrid>
              <a:tr h="126325">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Plan ID</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Plan Description</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Product Code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Chargeable Item Code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Price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Calculation Method</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Effective Date</a:t>
                      </a:r>
                      <a:endParaRPr sz="1800" u="none" strike="noStrike" cap="none"/>
                    </a:p>
                  </a:txBody>
                  <a:tcPr marL="91450" marR="91450" marT="45725" marB="45725"/>
                </a:tc>
                <a:extLst>
                  <a:ext uri="{0D108BD9-81ED-4DB2-BD59-A6C34878D82A}">
                    <a16:rowId xmlns:a16="http://schemas.microsoft.com/office/drawing/2014/main" val="10000"/>
                  </a:ext>
                </a:extLst>
              </a:tr>
              <a:tr h="350125">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Teen Choice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01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9001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$0.02 1-500</a:t>
                      </a:r>
                      <a:endParaRPr sz="1800" u="none" strike="noStrike" cap="none"/>
                    </a:p>
                    <a:p>
                      <a:pPr marL="0" marR="0" lvl="0" indent="0" algn="l" rtl="0">
                        <a:lnSpc>
                          <a:spcPct val="100000"/>
                        </a:lnSpc>
                        <a:spcBef>
                          <a:spcPts val="0"/>
                        </a:spcBef>
                        <a:spcAft>
                          <a:spcPts val="0"/>
                        </a:spcAft>
                        <a:buClr>
                          <a:schemeClr val="dk1"/>
                        </a:buClr>
                        <a:buSzPts val="1400"/>
                        <a:buFont typeface="Calibri"/>
                        <a:buNone/>
                      </a:pPr>
                      <a:r>
                        <a:rPr lang="en-US" sz="1400" u="none" strike="noStrike" cap="none"/>
                        <a:t>$0.10 500+</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Tier/Range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12/01/2017</a:t>
                      </a:r>
                      <a:endParaRPr sz="1800" u="none" strike="noStrike" cap="none"/>
                    </a:p>
                  </a:txBody>
                  <a:tcPr marL="91450" marR="91450" marT="45725" marB="45725"/>
                </a:tc>
                <a:extLst>
                  <a:ext uri="{0D108BD9-81ED-4DB2-BD59-A6C34878D82A}">
                    <a16:rowId xmlns:a16="http://schemas.microsoft.com/office/drawing/2014/main" val="10001"/>
                  </a:ext>
                </a:extLst>
              </a:tr>
              <a:tr h="350125">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Teen Choice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01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9002</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$0.0033 1-3000</a:t>
                      </a:r>
                      <a:endParaRPr sz="1800" u="none" strike="noStrike" cap="none"/>
                    </a:p>
                    <a:p>
                      <a:pPr marL="0" marR="0" lvl="0" indent="0" algn="l" rtl="0">
                        <a:lnSpc>
                          <a:spcPct val="100000"/>
                        </a:lnSpc>
                        <a:spcBef>
                          <a:spcPts val="0"/>
                        </a:spcBef>
                        <a:spcAft>
                          <a:spcPts val="0"/>
                        </a:spcAft>
                        <a:buClr>
                          <a:schemeClr val="dk1"/>
                        </a:buClr>
                        <a:buSzPts val="1400"/>
                        <a:buFont typeface="Calibri"/>
                        <a:buNone/>
                      </a:pPr>
                      <a:r>
                        <a:rPr lang="en-US" sz="1400" u="none" strike="noStrike" cap="none"/>
                        <a:t>$0.05 3000+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Tier/Range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12/01/2017</a:t>
                      </a:r>
                      <a:endParaRPr sz="1800" u="none" strike="noStrike" cap="none"/>
                    </a:p>
                  </a:txBody>
                  <a:tcPr marL="91450" marR="91450" marT="45725" marB="45725"/>
                </a:tc>
                <a:extLst>
                  <a:ext uri="{0D108BD9-81ED-4DB2-BD59-A6C34878D82A}">
                    <a16:rowId xmlns:a16="http://schemas.microsoft.com/office/drawing/2014/main" val="10002"/>
                  </a:ext>
                </a:extLst>
              </a:tr>
              <a:tr h="350125">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Teen Choice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01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9003</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$0.0195 1-1024</a:t>
                      </a:r>
                      <a:endParaRPr sz="1800" u="none" strike="noStrike" cap="none"/>
                    </a:p>
                    <a:p>
                      <a:pPr marL="0" marR="0" lvl="0" indent="0" algn="l" rtl="0">
                        <a:lnSpc>
                          <a:spcPct val="100000"/>
                        </a:lnSpc>
                        <a:spcBef>
                          <a:spcPts val="0"/>
                        </a:spcBef>
                        <a:spcAft>
                          <a:spcPts val="0"/>
                        </a:spcAft>
                        <a:buClr>
                          <a:schemeClr val="dk1"/>
                        </a:buClr>
                        <a:buSzPts val="1400"/>
                        <a:buFont typeface="Calibri"/>
                        <a:buNone/>
                      </a:pPr>
                      <a:r>
                        <a:rPr lang="en-US" sz="1400" u="none" strike="noStrike" cap="none"/>
                        <a:t>$0.05 1024+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Tier/Range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Calibri"/>
                        <a:buNone/>
                      </a:pPr>
                      <a:r>
                        <a:rPr lang="en-US" sz="1400" u="none" strike="noStrike" cap="none"/>
                        <a:t>12/01/2017</a:t>
                      </a:r>
                      <a:endParaRPr sz="18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2482" name="Google Shape;2482;p93"/>
          <p:cNvSpPr txBox="1"/>
          <p:nvPr/>
        </p:nvSpPr>
        <p:spPr>
          <a:xfrm>
            <a:off x="626411" y="852570"/>
            <a:ext cx="10895029" cy="338554"/>
          </a:xfrm>
          <a:prstGeom prst="rect">
            <a:avLst/>
          </a:prstGeom>
          <a:solidFill>
            <a:srgbClr val="0020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Calibri"/>
                <a:ea typeface="Calibri"/>
                <a:cs typeface="Calibri"/>
                <a:sym typeface="Calibri"/>
              </a:rPr>
              <a:t>Scenario: Create a New “Teen Choice Plan” with Voice 500 Mins, 3000 SMS/MMS, 1 GB Data</a:t>
            </a:r>
            <a:endParaRPr sz="1400" b="0" i="0" u="none" strike="noStrike" cap="none">
              <a:solidFill>
                <a:srgbClr val="000000"/>
              </a:solidFill>
              <a:latin typeface="Arial"/>
              <a:ea typeface="Arial"/>
              <a:cs typeface="Arial"/>
              <a:sym typeface="Arial"/>
            </a:endParaRPr>
          </a:p>
        </p:txBody>
      </p:sp>
      <p:sp>
        <p:nvSpPr>
          <p:cNvPr id="2483" name="Google Shape;2483;p93"/>
          <p:cNvSpPr/>
          <p:nvPr/>
        </p:nvSpPr>
        <p:spPr>
          <a:xfrm>
            <a:off x="626410" y="1191124"/>
            <a:ext cx="9446761" cy="584775"/>
          </a:xfrm>
          <a:prstGeom prst="rect">
            <a:avLst/>
          </a:prstGeom>
          <a:noFill/>
          <a:ln>
            <a:noFill/>
          </a:ln>
        </p:spPr>
        <p:txBody>
          <a:bodyPr spcFirstLastPara="1" wrap="square" lIns="91425" tIns="45700" rIns="91425" bIns="45700" anchor="t" anchorCtr="0">
            <a:noAutofit/>
          </a:bodyPr>
          <a:lstStyle/>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WHEN: 	</a:t>
            </a:r>
            <a:r>
              <a:rPr lang="en-US" sz="1600" b="0" i="0" u="none" strike="noStrike" cap="none">
                <a:solidFill>
                  <a:srgbClr val="000000"/>
                </a:solidFill>
                <a:latin typeface="Calibri"/>
                <a:ea typeface="Calibri"/>
                <a:cs typeface="Calibri"/>
                <a:sym typeface="Calibri"/>
              </a:rPr>
              <a:t>a </a:t>
            </a:r>
            <a:r>
              <a:rPr lang="en-US" sz="1600" b="1" i="0" u="none" strike="noStrike" cap="none">
                <a:solidFill>
                  <a:srgbClr val="000000"/>
                </a:solidFill>
                <a:latin typeface="Calibri"/>
                <a:ea typeface="Calibri"/>
                <a:cs typeface="Calibri"/>
                <a:sym typeface="Calibri"/>
              </a:rPr>
              <a:t>Product Manager </a:t>
            </a:r>
            <a:r>
              <a:rPr lang="en-US" sz="1600" b="0" i="0" u="none" strike="noStrike" cap="none">
                <a:solidFill>
                  <a:srgbClr val="000000"/>
                </a:solidFill>
                <a:latin typeface="Calibri"/>
                <a:ea typeface="Calibri"/>
                <a:cs typeface="Calibri"/>
                <a:sym typeface="Calibri"/>
              </a:rPr>
              <a:t>creates a </a:t>
            </a:r>
            <a:r>
              <a:rPr lang="en-US" sz="1600" b="1" i="0" u="none" strike="noStrike" cap="none">
                <a:solidFill>
                  <a:srgbClr val="000000"/>
                </a:solidFill>
                <a:latin typeface="Calibri"/>
                <a:ea typeface="Calibri"/>
                <a:cs typeface="Calibri"/>
                <a:sym typeface="Calibri"/>
              </a:rPr>
              <a:t>Product</a:t>
            </a:r>
            <a:r>
              <a:rPr lang="en-US" sz="1600" b="0" i="0" u="none" strike="noStrike" cap="none">
                <a:solidFill>
                  <a:srgbClr val="000000"/>
                </a:solidFill>
                <a:latin typeface="Calibri"/>
                <a:ea typeface="Calibri"/>
                <a:cs typeface="Calibri"/>
                <a:sym typeface="Calibri"/>
              </a:rPr>
              <a:t> using at least one valid </a:t>
            </a:r>
            <a:r>
              <a:rPr lang="en-US" sz="1600" b="1" i="0" u="none" strike="noStrike" cap="none">
                <a:solidFill>
                  <a:srgbClr val="000000"/>
                </a:solidFill>
                <a:latin typeface="Calibri"/>
                <a:ea typeface="Calibri"/>
                <a:cs typeface="Calibri"/>
                <a:sym typeface="Calibri"/>
              </a:rPr>
              <a:t>Chargeable</a:t>
            </a:r>
            <a:r>
              <a:rPr lang="en-US" sz="1600" b="0" i="0" u="none" strike="noStrike" cap="none">
                <a:solidFill>
                  <a:srgbClr val="000000"/>
                </a:solidFill>
                <a:latin typeface="Calibri"/>
                <a:ea typeface="Calibri"/>
                <a:cs typeface="Calibri"/>
                <a:sym typeface="Calibri"/>
              </a:rPr>
              <a:t> </a:t>
            </a:r>
            <a:r>
              <a:rPr lang="en-US" sz="1600" b="1" i="0" u="none" strike="noStrike" cap="none">
                <a:solidFill>
                  <a:srgbClr val="000000"/>
                </a:solidFill>
                <a:latin typeface="Calibri"/>
                <a:ea typeface="Calibri"/>
                <a:cs typeface="Calibri"/>
                <a:sym typeface="Calibri"/>
              </a:rPr>
              <a:t>Item</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THEN: 	</a:t>
            </a:r>
            <a:r>
              <a:rPr lang="en-US" sz="1600" b="0" i="0" u="none" strike="noStrike" cap="none">
                <a:solidFill>
                  <a:srgbClr val="000000"/>
                </a:solidFill>
                <a:latin typeface="Calibri"/>
                <a:ea typeface="Calibri"/>
                <a:cs typeface="Calibri"/>
                <a:sym typeface="Calibri"/>
              </a:rPr>
              <a:t>the </a:t>
            </a:r>
            <a:r>
              <a:rPr lang="en-US" sz="1600" b="1" i="0" u="none" strike="noStrike" cap="none">
                <a:solidFill>
                  <a:srgbClr val="000000"/>
                </a:solidFill>
                <a:latin typeface="Calibri"/>
                <a:ea typeface="Calibri"/>
                <a:cs typeface="Calibri"/>
                <a:sym typeface="Calibri"/>
              </a:rPr>
              <a:t>Product </a:t>
            </a:r>
            <a:r>
              <a:rPr lang="en-US" sz="1600" b="0" i="0" u="none" strike="noStrike" cap="none">
                <a:solidFill>
                  <a:srgbClr val="000000"/>
                </a:solidFill>
                <a:latin typeface="Calibri"/>
                <a:ea typeface="Calibri"/>
                <a:cs typeface="Calibri"/>
                <a:sym typeface="Calibri"/>
              </a:rPr>
              <a:t>is submitted to the product list</a:t>
            </a:r>
            <a:endParaRPr sz="1400" b="0" i="0" u="none" strike="noStrike" cap="none">
              <a:solidFill>
                <a:srgbClr val="000000"/>
              </a:solidFill>
              <a:latin typeface="Arial"/>
              <a:ea typeface="Arial"/>
              <a:cs typeface="Arial"/>
              <a:sym typeface="Arial"/>
            </a:endParaRPr>
          </a:p>
        </p:txBody>
      </p:sp>
      <p:sp>
        <p:nvSpPr>
          <p:cNvPr id="2484" name="Google Shape;2484;p93"/>
          <p:cNvSpPr/>
          <p:nvPr/>
        </p:nvSpPr>
        <p:spPr>
          <a:xfrm>
            <a:off x="626410" y="3068314"/>
            <a:ext cx="8151829" cy="1077218"/>
          </a:xfrm>
          <a:prstGeom prst="rect">
            <a:avLst/>
          </a:prstGeom>
          <a:noFill/>
          <a:ln>
            <a:noFill/>
          </a:ln>
        </p:spPr>
        <p:txBody>
          <a:bodyPr spcFirstLastPara="1" wrap="square" lIns="91425" tIns="45700" rIns="91425" bIns="45700" anchor="t" anchorCtr="0">
            <a:noAutofit/>
          </a:bodyPr>
          <a:lstStyle/>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WHEN: 	</a:t>
            </a:r>
            <a:r>
              <a:rPr lang="en-US" sz="1600" b="0" i="0" u="none" strike="noStrike" cap="none">
                <a:solidFill>
                  <a:srgbClr val="000000"/>
                </a:solidFill>
                <a:latin typeface="Calibri"/>
                <a:ea typeface="Calibri"/>
                <a:cs typeface="Calibri"/>
                <a:sym typeface="Calibri"/>
              </a:rPr>
              <a:t>a </a:t>
            </a:r>
            <a:r>
              <a:rPr lang="en-US" sz="1600" b="1" i="0" u="none" strike="noStrike" cap="none">
                <a:solidFill>
                  <a:srgbClr val="000000"/>
                </a:solidFill>
                <a:latin typeface="Calibri"/>
                <a:ea typeface="Calibri"/>
                <a:cs typeface="Calibri"/>
                <a:sym typeface="Calibri"/>
              </a:rPr>
              <a:t>Product Manager </a:t>
            </a:r>
            <a:r>
              <a:rPr lang="en-US" sz="1600" b="0" i="0" u="none" strike="noStrike" cap="none">
                <a:solidFill>
                  <a:srgbClr val="000000"/>
                </a:solidFill>
                <a:latin typeface="Calibri"/>
                <a:ea typeface="Calibri"/>
                <a:cs typeface="Calibri"/>
                <a:sym typeface="Calibri"/>
              </a:rPr>
              <a:t>creates a </a:t>
            </a:r>
            <a:r>
              <a:rPr lang="en-US" sz="1600" b="1" i="0" u="none" strike="noStrike" cap="none">
                <a:solidFill>
                  <a:srgbClr val="000000"/>
                </a:solidFill>
                <a:latin typeface="Calibri"/>
                <a:ea typeface="Calibri"/>
                <a:cs typeface="Calibri"/>
                <a:sym typeface="Calibri"/>
              </a:rPr>
              <a:t>Price Item</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AND: associates it to a </a:t>
            </a:r>
            <a:r>
              <a:rPr lang="en-US" sz="1600" b="1" i="0" u="none" strike="noStrike" cap="none">
                <a:solidFill>
                  <a:srgbClr val="000000"/>
                </a:solidFill>
                <a:latin typeface="Calibri"/>
                <a:ea typeface="Calibri"/>
                <a:cs typeface="Calibri"/>
                <a:sym typeface="Calibri"/>
              </a:rPr>
              <a:t>Plan </a:t>
            </a:r>
            <a:r>
              <a:rPr lang="en-US" sz="1600" b="0" i="0" u="none" strike="noStrike" cap="none">
                <a:solidFill>
                  <a:srgbClr val="000000"/>
                </a:solidFill>
                <a:latin typeface="Calibri"/>
                <a:ea typeface="Calibri"/>
                <a:cs typeface="Calibri"/>
                <a:sym typeface="Calibri"/>
              </a:rPr>
              <a:t>with an effective date</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AND: Product Manager associates the </a:t>
            </a:r>
            <a:r>
              <a:rPr lang="en-US" sz="1600" b="1" i="0" u="none" strike="noStrike" cap="none">
                <a:solidFill>
                  <a:srgbClr val="000000"/>
                </a:solidFill>
                <a:latin typeface="Calibri"/>
                <a:ea typeface="Calibri"/>
                <a:cs typeface="Calibri"/>
                <a:sym typeface="Calibri"/>
              </a:rPr>
              <a:t>Plan</a:t>
            </a:r>
            <a:r>
              <a:rPr lang="en-US" sz="1600" b="0" i="0" u="none" strike="noStrike" cap="none">
                <a:solidFill>
                  <a:srgbClr val="000000"/>
                </a:solidFill>
                <a:latin typeface="Calibri"/>
                <a:ea typeface="Calibri"/>
                <a:cs typeface="Calibri"/>
                <a:sym typeface="Calibri"/>
              </a:rPr>
              <a:t> with a </a:t>
            </a:r>
            <a:r>
              <a:rPr lang="en-US" sz="1600" b="1" i="0" u="none" strike="noStrike" cap="none">
                <a:solidFill>
                  <a:srgbClr val="000000"/>
                </a:solidFill>
                <a:latin typeface="Calibri"/>
                <a:ea typeface="Calibri"/>
                <a:cs typeface="Calibri"/>
                <a:sym typeface="Calibri"/>
              </a:rPr>
              <a:t>Product</a:t>
            </a:r>
            <a:endParaRPr sz="14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Calibri"/>
              <a:buNone/>
            </a:pPr>
            <a:r>
              <a:rPr lang="en-US" sz="1600" b="0" i="1" u="none" strike="noStrike" cap="none">
                <a:solidFill>
                  <a:srgbClr val="000000"/>
                </a:solidFill>
                <a:latin typeface="Calibri"/>
                <a:ea typeface="Calibri"/>
                <a:cs typeface="Calibri"/>
                <a:sym typeface="Calibri"/>
              </a:rPr>
              <a:t>THEN: 	</a:t>
            </a:r>
            <a:r>
              <a:rPr lang="en-US" sz="1600" b="0" i="0" u="none" strike="noStrike" cap="none">
                <a:solidFill>
                  <a:srgbClr val="000000"/>
                </a:solidFill>
                <a:latin typeface="Calibri"/>
                <a:ea typeface="Calibri"/>
                <a:cs typeface="Calibri"/>
                <a:sym typeface="Calibri"/>
              </a:rPr>
              <a:t>the </a:t>
            </a:r>
            <a:r>
              <a:rPr lang="en-US" sz="1600" b="1" i="0" u="none" strike="noStrike" cap="none">
                <a:solidFill>
                  <a:srgbClr val="000000"/>
                </a:solidFill>
                <a:latin typeface="Calibri"/>
                <a:ea typeface="Calibri"/>
                <a:cs typeface="Calibri"/>
                <a:sym typeface="Calibri"/>
              </a:rPr>
              <a:t>Plan </a:t>
            </a:r>
            <a:r>
              <a:rPr lang="en-US" sz="1600" b="0" i="0" u="none" strike="noStrike" cap="none">
                <a:solidFill>
                  <a:srgbClr val="000000"/>
                </a:solidFill>
                <a:latin typeface="Calibri"/>
                <a:ea typeface="Calibri"/>
                <a:cs typeface="Calibri"/>
                <a:sym typeface="Calibri"/>
              </a:rPr>
              <a:t>is submitted to the plan list</a:t>
            </a:r>
            <a:endParaRPr sz="1600" b="0" i="1" u="none" strike="noStrike" cap="none">
              <a:solidFill>
                <a:srgbClr val="000000"/>
              </a:solidFill>
              <a:latin typeface="Calibri"/>
              <a:ea typeface="Calibri"/>
              <a:cs typeface="Calibri"/>
              <a:sym typeface="Calibri"/>
            </a:endParaRPr>
          </a:p>
        </p:txBody>
      </p:sp>
      <p:pic>
        <p:nvPicPr>
          <p:cNvPr id="2485" name="Google Shape;2485;p93"/>
          <p:cNvPicPr preferRelativeResize="0"/>
          <p:nvPr/>
        </p:nvPicPr>
        <p:blipFill rotWithShape="1">
          <a:blip r:embed="rId3">
            <a:alphaModFix/>
          </a:blip>
          <a:srcRect/>
          <a:stretch/>
        </p:blipFill>
        <p:spPr>
          <a:xfrm>
            <a:off x="10993398" y="385410"/>
            <a:ext cx="441545" cy="58203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bg>
      <p:bgPr>
        <a:gradFill>
          <a:gsLst>
            <a:gs pos="0">
              <a:srgbClr val="FF0000"/>
            </a:gs>
            <a:gs pos="100000">
              <a:srgbClr val="C00000"/>
            </a:gs>
          </a:gsLst>
          <a:lin ang="2400000" scaled="0"/>
        </a:gradFill>
        <a:effectLst/>
      </p:bgPr>
    </p:bg>
    <p:spTree>
      <p:nvGrpSpPr>
        <p:cNvPr id="1" name="Shape 2489"/>
        <p:cNvGrpSpPr/>
        <p:nvPr/>
      </p:nvGrpSpPr>
      <p:grpSpPr>
        <a:xfrm>
          <a:off x="0" y="0"/>
          <a:ext cx="0" cy="0"/>
          <a:chOff x="0" y="0"/>
          <a:chExt cx="0" cy="0"/>
        </a:xfrm>
      </p:grpSpPr>
      <p:sp>
        <p:nvSpPr>
          <p:cNvPr id="2490" name="Google Shape;2490;p94"/>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200"/>
              <a:buFont typeface="Calibri"/>
              <a:buNone/>
            </a:pPr>
            <a:fld id="{00000000-1234-1234-1234-123412341234}" type="slidenum">
              <a:rPr lang="en-US" sz="1200" b="0" i="0" u="none" strike="noStrike" cap="none">
                <a:solidFill>
                  <a:srgbClr val="FFFFFF"/>
                </a:solidFill>
                <a:latin typeface="Calibri"/>
                <a:ea typeface="Calibri"/>
                <a:cs typeface="Calibri"/>
                <a:sym typeface="Calibri"/>
              </a:rPr>
              <a:t>96</a:t>
            </a:fld>
            <a:endParaRPr sz="1200" b="0" i="0" u="none" strike="noStrike" cap="none">
              <a:solidFill>
                <a:srgbClr val="FFFFFF"/>
              </a:solidFill>
              <a:latin typeface="Calibri"/>
              <a:ea typeface="Calibri"/>
              <a:cs typeface="Calibri"/>
              <a:sym typeface="Calibri"/>
            </a:endParaRPr>
          </a:p>
        </p:txBody>
      </p:sp>
      <p:sp>
        <p:nvSpPr>
          <p:cNvPr id="2491" name="Google Shape;2491;p94"/>
          <p:cNvSpPr txBox="1">
            <a:spLocks noGrp="1"/>
          </p:cNvSpPr>
          <p:nvPr>
            <p:ph type="title"/>
          </p:nvPr>
        </p:nvSpPr>
        <p:spPr>
          <a:xfrm>
            <a:off x="899293" y="2579567"/>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Not Used’;l,l,k</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95"/>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lt1"/>
              </a:buClr>
              <a:buSzPts val="1200"/>
              <a:buFont typeface="Calibri"/>
              <a:buNone/>
            </a:pPr>
            <a:fld id="{00000000-1234-1234-1234-123412341234}" type="slidenum">
              <a:rPr lang="en-US"/>
              <a:t>97</a:t>
            </a:fld>
            <a:endParaRPr/>
          </a:p>
        </p:txBody>
      </p:sp>
      <p:sp>
        <p:nvSpPr>
          <p:cNvPr id="2497" name="Google Shape;2497;p95"/>
          <p:cNvSpPr txBox="1">
            <a:spLocks noGrp="1"/>
          </p:cNvSpPr>
          <p:nvPr>
            <p:ph type="title"/>
          </p:nvPr>
        </p:nvSpPr>
        <p:spPr>
          <a:xfrm>
            <a:off x="630936" y="2342053"/>
            <a:ext cx="10890504" cy="8494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800"/>
              <a:buFont typeface="Calibri"/>
              <a:buNone/>
            </a:pPr>
            <a:r>
              <a:rPr lang="en-US"/>
              <a:t>DDD During Story Delivery</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96"/>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3E4043"/>
              </a:buClr>
              <a:buSzPts val="1200"/>
              <a:buFont typeface="Calibri"/>
              <a:buNone/>
            </a:pPr>
            <a:fld id="{00000000-1234-1234-1234-123412341234}" type="slidenum">
              <a:rPr lang="en-US" sz="1200" b="0" i="0" u="none" strike="noStrike" cap="none">
                <a:solidFill>
                  <a:srgbClr val="3E4043"/>
                </a:solidFill>
                <a:latin typeface="Calibri"/>
                <a:ea typeface="Calibri"/>
                <a:cs typeface="Calibri"/>
                <a:sym typeface="Calibri"/>
              </a:rPr>
              <a:t>98</a:t>
            </a:fld>
            <a:endParaRPr sz="1200" b="0" i="0" u="none" strike="noStrike" cap="none">
              <a:solidFill>
                <a:srgbClr val="3E4043"/>
              </a:solidFill>
              <a:latin typeface="Calibri"/>
              <a:ea typeface="Calibri"/>
              <a:cs typeface="Calibri"/>
              <a:sym typeface="Calibri"/>
            </a:endParaRPr>
          </a:p>
        </p:txBody>
      </p:sp>
      <p:sp>
        <p:nvSpPr>
          <p:cNvPr id="2503" name="Google Shape;2503;p96"/>
          <p:cNvSpPr/>
          <p:nvPr/>
        </p:nvSpPr>
        <p:spPr>
          <a:xfrm>
            <a:off x="1568331" y="4670698"/>
            <a:ext cx="3687889" cy="523220"/>
          </a:xfrm>
          <a:prstGeom prst="rect">
            <a:avLst/>
          </a:prstGeom>
          <a:solidFill>
            <a:srgbClr val="FFFFFF">
              <a:alpha val="60000"/>
            </a:srgbClr>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Microservice Explosion!</a:t>
            </a:r>
            <a:endParaRPr sz="1400" b="0" i="0" u="none" strike="noStrike" cap="none">
              <a:solidFill>
                <a:srgbClr val="000000"/>
              </a:solidFill>
              <a:latin typeface="Arial"/>
              <a:ea typeface="Arial"/>
              <a:cs typeface="Arial"/>
              <a:sym typeface="Arial"/>
            </a:endParaRPr>
          </a:p>
        </p:txBody>
      </p:sp>
      <p:pic>
        <p:nvPicPr>
          <p:cNvPr id="2504" name="Google Shape;2504;p96" descr="Image result for microservice hell"/>
          <p:cNvPicPr preferRelativeResize="0"/>
          <p:nvPr/>
        </p:nvPicPr>
        <p:blipFill rotWithShape="1">
          <a:blip r:embed="rId3">
            <a:alphaModFix/>
          </a:blip>
          <a:srcRect/>
          <a:stretch/>
        </p:blipFill>
        <p:spPr>
          <a:xfrm>
            <a:off x="1118929" y="2072323"/>
            <a:ext cx="4586693" cy="2577138"/>
          </a:xfrm>
          <a:prstGeom prst="rect">
            <a:avLst/>
          </a:prstGeom>
          <a:noFill/>
          <a:ln>
            <a:noFill/>
          </a:ln>
        </p:spPr>
      </p:pic>
      <p:pic>
        <p:nvPicPr>
          <p:cNvPr id="2505" name="Google Shape;2505;p96" descr="Image result for sprawl&quot;"/>
          <p:cNvPicPr preferRelativeResize="0"/>
          <p:nvPr/>
        </p:nvPicPr>
        <p:blipFill rotWithShape="1">
          <a:blip r:embed="rId4">
            <a:alphaModFix/>
          </a:blip>
          <a:srcRect t="15492"/>
          <a:stretch/>
        </p:blipFill>
        <p:spPr>
          <a:xfrm>
            <a:off x="7038288" y="2277817"/>
            <a:ext cx="4269669" cy="2406973"/>
          </a:xfrm>
          <a:prstGeom prst="rect">
            <a:avLst/>
          </a:prstGeom>
          <a:noFill/>
          <a:ln>
            <a:noFill/>
          </a:ln>
        </p:spPr>
      </p:pic>
      <p:sp>
        <p:nvSpPr>
          <p:cNvPr id="2506" name="Google Shape;2506;p96"/>
          <p:cNvSpPr/>
          <p:nvPr/>
        </p:nvSpPr>
        <p:spPr>
          <a:xfrm>
            <a:off x="7038288" y="4670698"/>
            <a:ext cx="4269669" cy="523220"/>
          </a:xfrm>
          <a:prstGeom prst="rect">
            <a:avLst/>
          </a:prstGeom>
          <a:solidFill>
            <a:srgbClr val="FFFFFF">
              <a:alpha val="60000"/>
            </a:srgbClr>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Business logic sprawl!</a:t>
            </a:r>
            <a:endParaRPr sz="1400" b="0" i="0" u="none" strike="noStrike" cap="none">
              <a:solidFill>
                <a:srgbClr val="000000"/>
              </a:solidFill>
              <a:latin typeface="Arial"/>
              <a:ea typeface="Arial"/>
              <a:cs typeface="Arial"/>
              <a:sym typeface="Arial"/>
            </a:endParaRPr>
          </a:p>
        </p:txBody>
      </p:sp>
      <p:sp>
        <p:nvSpPr>
          <p:cNvPr id="2507" name="Google Shape;2507;p96"/>
          <p:cNvSpPr txBox="1">
            <a:spLocks noGrp="1"/>
          </p:cNvSpPr>
          <p:nvPr>
            <p:ph type="title"/>
          </p:nvPr>
        </p:nvSpPr>
        <p:spPr>
          <a:xfrm>
            <a:off x="626411" y="335322"/>
            <a:ext cx="10895030" cy="75713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When the boundaries Microservices are not properly defined the result can be a complicated mess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97"/>
          <p:cNvSpPr/>
          <p:nvPr/>
        </p:nvSpPr>
        <p:spPr>
          <a:xfrm>
            <a:off x="6749379" y="5538897"/>
            <a:ext cx="2596852" cy="941725"/>
          </a:xfrm>
          <a:prstGeom prst="roundRect">
            <a:avLst>
              <a:gd name="adj" fmla="val 16667"/>
            </a:avLst>
          </a:prstGeom>
          <a:no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14" name="Google Shape;2514;p97"/>
          <p:cNvSpPr txBox="1">
            <a:spLocks noGrp="1"/>
          </p:cNvSpPr>
          <p:nvPr>
            <p:ph type="title"/>
          </p:nvPr>
        </p:nvSpPr>
        <p:spPr>
          <a:xfrm>
            <a:off x="626411" y="335322"/>
            <a:ext cx="10895030" cy="75713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E4043"/>
              </a:buClr>
              <a:buSzPts val="2400"/>
              <a:buFont typeface="Calibri"/>
              <a:buNone/>
            </a:pPr>
            <a:r>
              <a:rPr lang="en-US" sz="2400"/>
              <a:t>Microservices allow technology solutions to scale without sacrificing adaptability to change</a:t>
            </a:r>
            <a:endParaRPr/>
          </a:p>
        </p:txBody>
      </p:sp>
      <p:sp>
        <p:nvSpPr>
          <p:cNvPr id="2515" name="Google Shape;2515;p97"/>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3E4043"/>
              </a:buClr>
              <a:buSzPts val="1200"/>
              <a:buFont typeface="Calibri"/>
              <a:buNone/>
            </a:pPr>
            <a:fld id="{00000000-1234-1234-1234-123412341234}" type="slidenum">
              <a:rPr lang="en-US" sz="1200" b="0" i="0" u="none" strike="noStrike" cap="none">
                <a:solidFill>
                  <a:srgbClr val="3E4043"/>
                </a:solidFill>
                <a:latin typeface="Calibri"/>
                <a:ea typeface="Calibri"/>
                <a:cs typeface="Calibri"/>
                <a:sym typeface="Calibri"/>
              </a:rPr>
              <a:t>99</a:t>
            </a:fld>
            <a:endParaRPr sz="1200" b="0" i="0" u="none" strike="noStrike" cap="none">
              <a:solidFill>
                <a:srgbClr val="3E4043"/>
              </a:solidFill>
              <a:latin typeface="Calibri"/>
              <a:ea typeface="Calibri"/>
              <a:cs typeface="Calibri"/>
              <a:sym typeface="Calibri"/>
            </a:endParaRPr>
          </a:p>
        </p:txBody>
      </p:sp>
      <p:sp>
        <p:nvSpPr>
          <p:cNvPr id="2516" name="Google Shape;2516;p97"/>
          <p:cNvSpPr/>
          <p:nvPr/>
        </p:nvSpPr>
        <p:spPr>
          <a:xfrm>
            <a:off x="6942282" y="2798363"/>
            <a:ext cx="2195724" cy="361100"/>
          </a:xfrm>
          <a:prstGeom prst="roundRect">
            <a:avLst>
              <a:gd name="adj" fmla="val 16667"/>
            </a:avLst>
          </a:prstGeom>
          <a:solidFill>
            <a:schemeClr val="lt1"/>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UI</a:t>
            </a:r>
            <a:endParaRPr sz="1400" b="0" i="0" u="none" strike="noStrike" cap="none">
              <a:solidFill>
                <a:srgbClr val="000000"/>
              </a:solidFill>
              <a:latin typeface="Arial"/>
              <a:ea typeface="Arial"/>
              <a:cs typeface="Arial"/>
              <a:sym typeface="Arial"/>
            </a:endParaRPr>
          </a:p>
        </p:txBody>
      </p:sp>
      <p:sp>
        <p:nvSpPr>
          <p:cNvPr id="2517" name="Google Shape;2517;p97"/>
          <p:cNvSpPr/>
          <p:nvPr/>
        </p:nvSpPr>
        <p:spPr>
          <a:xfrm>
            <a:off x="6942282" y="3280473"/>
            <a:ext cx="2195724" cy="361100"/>
          </a:xfrm>
          <a:prstGeom prst="roundRect">
            <a:avLst>
              <a:gd name="adj" fmla="val 16667"/>
            </a:avLst>
          </a:prstGeom>
          <a:solidFill>
            <a:schemeClr val="lt1"/>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Business Logic</a:t>
            </a:r>
            <a:endParaRPr sz="1400" b="0" i="0" u="none" strike="noStrike" cap="none">
              <a:solidFill>
                <a:srgbClr val="000000"/>
              </a:solidFill>
              <a:latin typeface="Arial"/>
              <a:ea typeface="Arial"/>
              <a:cs typeface="Arial"/>
              <a:sym typeface="Arial"/>
            </a:endParaRPr>
          </a:p>
        </p:txBody>
      </p:sp>
      <p:sp>
        <p:nvSpPr>
          <p:cNvPr id="2518" name="Google Shape;2518;p97"/>
          <p:cNvSpPr/>
          <p:nvPr/>
        </p:nvSpPr>
        <p:spPr>
          <a:xfrm>
            <a:off x="6942282" y="3762583"/>
            <a:ext cx="2195724" cy="361100"/>
          </a:xfrm>
          <a:prstGeom prst="roundRect">
            <a:avLst>
              <a:gd name="adj" fmla="val 16667"/>
            </a:avLst>
          </a:prstGeom>
          <a:solidFill>
            <a:schemeClr val="lt1"/>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Persistence Access</a:t>
            </a:r>
            <a:endParaRPr sz="1400" b="0" i="0" u="none" strike="noStrike" cap="none">
              <a:solidFill>
                <a:srgbClr val="000000"/>
              </a:solidFill>
              <a:latin typeface="Arial"/>
              <a:ea typeface="Arial"/>
              <a:cs typeface="Arial"/>
              <a:sym typeface="Arial"/>
            </a:endParaRPr>
          </a:p>
        </p:txBody>
      </p:sp>
      <p:sp>
        <p:nvSpPr>
          <p:cNvPr id="2519" name="Google Shape;2519;p97"/>
          <p:cNvSpPr/>
          <p:nvPr/>
        </p:nvSpPr>
        <p:spPr>
          <a:xfrm>
            <a:off x="6907337" y="4244694"/>
            <a:ext cx="2265615" cy="902752"/>
          </a:xfrm>
          <a:prstGeom prst="flowChartMagneticDisk">
            <a:avLst/>
          </a:prstGeom>
          <a:solidFill>
            <a:schemeClr val="lt1"/>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Persistence</a:t>
            </a:r>
            <a:endParaRPr sz="1400" b="0" i="0" u="none" strike="noStrike" cap="none">
              <a:solidFill>
                <a:srgbClr val="000000"/>
              </a:solidFill>
              <a:latin typeface="Arial"/>
              <a:ea typeface="Arial"/>
              <a:cs typeface="Arial"/>
              <a:sym typeface="Arial"/>
            </a:endParaRPr>
          </a:p>
        </p:txBody>
      </p:sp>
      <p:sp>
        <p:nvSpPr>
          <p:cNvPr id="2520" name="Google Shape;2520;p97"/>
          <p:cNvSpPr/>
          <p:nvPr/>
        </p:nvSpPr>
        <p:spPr>
          <a:xfrm>
            <a:off x="6722411" y="2241678"/>
            <a:ext cx="2623820" cy="3182833"/>
          </a:xfrm>
          <a:prstGeom prst="roundRect">
            <a:avLst>
              <a:gd name="adj" fmla="val 16667"/>
            </a:avLst>
          </a:prstGeom>
          <a:noFill/>
          <a:ln w="28575" cap="flat" cmpd="sng">
            <a:solidFill>
              <a:srgbClr val="000000"/>
            </a:solidFill>
            <a:prstDash val="lgDashDot"/>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Container</a:t>
            </a:r>
            <a:endParaRPr sz="1400" b="0" i="0" u="none" strike="noStrike" cap="none">
              <a:solidFill>
                <a:srgbClr val="000000"/>
              </a:solidFill>
              <a:latin typeface="Arial"/>
              <a:ea typeface="Arial"/>
              <a:cs typeface="Arial"/>
              <a:sym typeface="Arial"/>
            </a:endParaRPr>
          </a:p>
        </p:txBody>
      </p:sp>
      <p:sp>
        <p:nvSpPr>
          <p:cNvPr id="2521" name="Google Shape;2521;p97"/>
          <p:cNvSpPr/>
          <p:nvPr/>
        </p:nvSpPr>
        <p:spPr>
          <a:xfrm>
            <a:off x="8056683" y="5551225"/>
            <a:ext cx="1411857" cy="954107"/>
          </a:xfrm>
          <a:prstGeom prst="rect">
            <a:avLst/>
          </a:prstGeom>
          <a:noFill/>
          <a:ln>
            <a:noFill/>
          </a:ln>
        </p:spPr>
        <p:txBody>
          <a:bodyPr spcFirstLastPara="1" wrap="square" lIns="91425" tIns="45700" rIns="91425" bIns="45700" anchor="t" anchorCtr="0">
            <a:spAutoFit/>
          </a:bodyPr>
          <a:lstStyle/>
          <a:p>
            <a:pPr marL="87313" marR="0" lvl="0" indent="-87313"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Front End</a:t>
            </a:r>
            <a:endParaRPr sz="1400" b="0" i="0" u="none" strike="noStrike" cap="none">
              <a:solidFill>
                <a:srgbClr val="000000"/>
              </a:solidFill>
              <a:latin typeface="Arial"/>
              <a:ea typeface="Arial"/>
              <a:cs typeface="Arial"/>
              <a:sym typeface="Arial"/>
            </a:endParaRPr>
          </a:p>
          <a:p>
            <a:pPr marL="87313" marR="0" lvl="0" indent="-87313"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Back End</a:t>
            </a:r>
            <a:endParaRPr sz="1400" b="0" i="0" u="none" strike="noStrike" cap="none">
              <a:solidFill>
                <a:srgbClr val="000000"/>
              </a:solidFill>
              <a:latin typeface="Arial"/>
              <a:ea typeface="Arial"/>
              <a:cs typeface="Arial"/>
              <a:sym typeface="Arial"/>
            </a:endParaRPr>
          </a:p>
          <a:p>
            <a:pPr marL="87313" marR="0" lvl="0" indent="-87313"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QA</a:t>
            </a:r>
            <a:endParaRPr sz="1400" b="0" i="0" u="none" strike="noStrike" cap="none">
              <a:solidFill>
                <a:srgbClr val="000000"/>
              </a:solidFill>
              <a:latin typeface="Arial"/>
              <a:ea typeface="Arial"/>
              <a:cs typeface="Arial"/>
              <a:sym typeface="Arial"/>
            </a:endParaRPr>
          </a:p>
          <a:p>
            <a:pPr marL="87313" marR="0" lvl="0" indent="-87313"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libri"/>
                <a:ea typeface="Calibri"/>
                <a:cs typeface="Calibri"/>
                <a:sym typeface="Calibri"/>
              </a:rPr>
              <a:t>Devops</a:t>
            </a:r>
            <a:endParaRPr sz="1400" b="0" i="0" u="none" strike="noStrike" cap="none">
              <a:solidFill>
                <a:srgbClr val="000000"/>
              </a:solidFill>
              <a:latin typeface="Arial"/>
              <a:ea typeface="Arial"/>
              <a:cs typeface="Arial"/>
              <a:sym typeface="Arial"/>
            </a:endParaRPr>
          </a:p>
        </p:txBody>
      </p:sp>
      <p:sp>
        <p:nvSpPr>
          <p:cNvPr id="2522" name="Google Shape;2522;p97"/>
          <p:cNvSpPr/>
          <p:nvPr/>
        </p:nvSpPr>
        <p:spPr>
          <a:xfrm>
            <a:off x="7068377" y="5469973"/>
            <a:ext cx="68672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Team</a:t>
            </a:r>
            <a:endParaRPr sz="1400" b="0" i="0" u="none" strike="noStrike" cap="none">
              <a:solidFill>
                <a:srgbClr val="000000"/>
              </a:solidFill>
              <a:latin typeface="Arial"/>
              <a:ea typeface="Arial"/>
              <a:cs typeface="Arial"/>
              <a:sym typeface="Arial"/>
            </a:endParaRPr>
          </a:p>
        </p:txBody>
      </p:sp>
      <p:sp>
        <p:nvSpPr>
          <p:cNvPr id="2523" name="Google Shape;2523;p97"/>
          <p:cNvSpPr/>
          <p:nvPr/>
        </p:nvSpPr>
        <p:spPr>
          <a:xfrm rot="-3600000">
            <a:off x="9255458" y="2057238"/>
            <a:ext cx="1701673" cy="1552941"/>
          </a:xfrm>
          <a:prstGeom prst="arc">
            <a:avLst>
              <a:gd name="adj1" fmla="val 16200000"/>
              <a:gd name="adj2" fmla="val 0"/>
            </a:avLst>
          </a:prstGeom>
          <a:noFill/>
          <a:ln w="12700" cap="flat" cmpd="sng">
            <a:solidFill>
              <a:srgbClr val="000000"/>
            </a:solidFill>
            <a:prstDash val="lgDash"/>
            <a:miter lim="800000"/>
            <a:headEnd type="none" w="sm" len="sm"/>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24" name="Google Shape;2524;p97"/>
          <p:cNvSpPr/>
          <p:nvPr/>
        </p:nvSpPr>
        <p:spPr>
          <a:xfrm>
            <a:off x="9779913" y="1912467"/>
            <a:ext cx="326381" cy="203832"/>
          </a:xfrm>
          <a:prstGeom prst="roundRect">
            <a:avLst>
              <a:gd name="adj" fmla="val 16667"/>
            </a:avLst>
          </a:prstGeom>
          <a:solidFill>
            <a:schemeClr val="lt1"/>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525" name="Google Shape;2525;p97"/>
          <p:cNvSpPr/>
          <p:nvPr/>
        </p:nvSpPr>
        <p:spPr>
          <a:xfrm rot="-420000">
            <a:off x="9755896" y="4014026"/>
            <a:ext cx="1194727" cy="967402"/>
          </a:xfrm>
          <a:prstGeom prst="arc">
            <a:avLst>
              <a:gd name="adj1" fmla="val 17433499"/>
              <a:gd name="adj2" fmla="val 338020"/>
            </a:avLst>
          </a:prstGeom>
          <a:noFill/>
          <a:ln w="12700" cap="flat" cmpd="sng">
            <a:solidFill>
              <a:srgbClr val="000000"/>
            </a:solidFill>
            <a:prstDash val="lgDash"/>
            <a:miter lim="800000"/>
            <a:headEnd type="none" w="sm" len="sm"/>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26" name="Google Shape;2526;p97"/>
          <p:cNvSpPr/>
          <p:nvPr/>
        </p:nvSpPr>
        <p:spPr>
          <a:xfrm rot="2280000">
            <a:off x="9708448" y="2819342"/>
            <a:ext cx="1822611" cy="2040202"/>
          </a:xfrm>
          <a:prstGeom prst="arc">
            <a:avLst>
              <a:gd name="adj1" fmla="val 16058128"/>
              <a:gd name="adj2" fmla="val 0"/>
            </a:avLst>
          </a:prstGeom>
          <a:noFill/>
          <a:ln w="12700" cap="flat" cmpd="sng">
            <a:solidFill>
              <a:srgbClr val="000000"/>
            </a:solidFill>
            <a:prstDash val="lgDash"/>
            <a:miter lim="800000"/>
            <a:headEnd type="none" w="sm" len="sm"/>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27" name="Google Shape;2527;p97"/>
          <p:cNvSpPr/>
          <p:nvPr/>
        </p:nvSpPr>
        <p:spPr>
          <a:xfrm>
            <a:off x="11330021" y="3691645"/>
            <a:ext cx="326381" cy="203832"/>
          </a:xfrm>
          <a:prstGeom prst="roundRect">
            <a:avLst>
              <a:gd name="adj" fmla="val 16667"/>
            </a:avLst>
          </a:prstGeom>
          <a:solidFill>
            <a:schemeClr val="lt1"/>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528" name="Google Shape;2528;p97"/>
          <p:cNvSpPr/>
          <p:nvPr/>
        </p:nvSpPr>
        <p:spPr>
          <a:xfrm>
            <a:off x="10601422" y="4070123"/>
            <a:ext cx="326381" cy="203832"/>
          </a:xfrm>
          <a:prstGeom prst="roundRect">
            <a:avLst>
              <a:gd name="adj" fmla="val 16667"/>
            </a:avLst>
          </a:prstGeom>
          <a:solidFill>
            <a:schemeClr val="lt1"/>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529" name="Google Shape;2529;p97"/>
          <p:cNvSpPr/>
          <p:nvPr/>
        </p:nvSpPr>
        <p:spPr>
          <a:xfrm rot="6240000" flipH="1">
            <a:off x="8654799" y="2463037"/>
            <a:ext cx="1183948" cy="1573591"/>
          </a:xfrm>
          <a:prstGeom prst="arc">
            <a:avLst>
              <a:gd name="adj1" fmla="val 16200000"/>
              <a:gd name="adj2" fmla="val 0"/>
            </a:avLst>
          </a:prstGeom>
          <a:noFill/>
          <a:ln w="12700" cap="flat" cmpd="sng">
            <a:solidFill>
              <a:srgbClr val="000000"/>
            </a:solidFill>
            <a:prstDash val="lgDash"/>
            <a:miter lim="800000"/>
            <a:headEnd type="none" w="sm" len="sm"/>
            <a:tailEnd type="stealth"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30" name="Google Shape;2530;p97"/>
          <p:cNvSpPr/>
          <p:nvPr/>
        </p:nvSpPr>
        <p:spPr>
          <a:xfrm>
            <a:off x="9718872" y="2914448"/>
            <a:ext cx="326381" cy="203832"/>
          </a:xfrm>
          <a:prstGeom prst="roundRect">
            <a:avLst>
              <a:gd name="adj" fmla="val 16667"/>
            </a:avLst>
          </a:prstGeom>
          <a:solidFill>
            <a:schemeClr val="lt1"/>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E</a:t>
            </a:r>
            <a:endParaRPr sz="1400" b="0" i="0" u="none" strike="noStrike" cap="none">
              <a:solidFill>
                <a:srgbClr val="000000"/>
              </a:solidFill>
              <a:latin typeface="Arial"/>
              <a:ea typeface="Arial"/>
              <a:cs typeface="Arial"/>
              <a:sym typeface="Arial"/>
            </a:endParaRPr>
          </a:p>
        </p:txBody>
      </p:sp>
      <p:sp>
        <p:nvSpPr>
          <p:cNvPr id="2531" name="Google Shape;2531;p97"/>
          <p:cNvSpPr/>
          <p:nvPr/>
        </p:nvSpPr>
        <p:spPr>
          <a:xfrm>
            <a:off x="626411" y="3442046"/>
            <a:ext cx="4680949" cy="255454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Componentization via Services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Organized around Business Capabilities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Choreographed Not Orchestrated</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Light weight messaging</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Decentralization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Automation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Built For Failure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Evolutionary Design</a:t>
            </a:r>
            <a:endParaRPr sz="1400" b="0" i="0" u="none" strike="noStrike" cap="none">
              <a:solidFill>
                <a:srgbClr val="000000"/>
              </a:solidFill>
              <a:latin typeface="Arial"/>
              <a:ea typeface="Arial"/>
              <a:cs typeface="Arial"/>
              <a:sym typeface="Arial"/>
            </a:endParaRPr>
          </a:p>
        </p:txBody>
      </p:sp>
      <p:cxnSp>
        <p:nvCxnSpPr>
          <p:cNvPr id="2532" name="Google Shape;2532;p97"/>
          <p:cNvCxnSpPr/>
          <p:nvPr/>
        </p:nvCxnSpPr>
        <p:spPr>
          <a:xfrm rot="10800000" flipH="1">
            <a:off x="902750" y="3241513"/>
            <a:ext cx="4414746" cy="27904"/>
          </a:xfrm>
          <a:prstGeom prst="straightConnector1">
            <a:avLst/>
          </a:prstGeom>
          <a:noFill/>
          <a:ln w="19050" cap="flat" cmpd="sng">
            <a:solidFill>
              <a:srgbClr val="000000"/>
            </a:solidFill>
            <a:prstDash val="solid"/>
            <a:miter lim="800000"/>
            <a:headEnd type="none" w="sm" len="sm"/>
            <a:tailEnd type="none" w="sm" len="sm"/>
          </a:ln>
        </p:spPr>
      </p:cxnSp>
      <p:sp>
        <p:nvSpPr>
          <p:cNvPr id="2533" name="Google Shape;2533;p97"/>
          <p:cNvSpPr/>
          <p:nvPr/>
        </p:nvSpPr>
        <p:spPr>
          <a:xfrm>
            <a:off x="2331792" y="3051020"/>
            <a:ext cx="1658852"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Key Principles</a:t>
            </a:r>
            <a:endParaRPr sz="2000" b="0" i="0" u="none" strike="noStrike" cap="none">
              <a:solidFill>
                <a:srgbClr val="000000"/>
              </a:solidFill>
              <a:latin typeface="Calibri"/>
              <a:ea typeface="Calibri"/>
              <a:cs typeface="Calibri"/>
              <a:sym typeface="Calibri"/>
            </a:endParaRPr>
          </a:p>
        </p:txBody>
      </p:sp>
      <p:sp>
        <p:nvSpPr>
          <p:cNvPr id="2534" name="Google Shape;2534;p97"/>
          <p:cNvSpPr/>
          <p:nvPr/>
        </p:nvSpPr>
        <p:spPr>
          <a:xfrm>
            <a:off x="626412" y="1099730"/>
            <a:ext cx="7879612" cy="101566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Small, focused on the logic of a single </a:t>
            </a:r>
            <a:r>
              <a:rPr lang="en-US" sz="2000" b="0" i="1" u="none" strike="noStrike" cap="none">
                <a:solidFill>
                  <a:srgbClr val="000000"/>
                </a:solidFill>
                <a:latin typeface="Calibri"/>
                <a:ea typeface="Calibri"/>
                <a:cs typeface="Calibri"/>
                <a:sym typeface="Calibri"/>
              </a:rPr>
              <a:t>domain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Light weight in terms of tech stack and messaging protocols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Cloud native deployment, Continuous Deployment and Monitoring</a:t>
            </a:r>
            <a:endParaRPr sz="1400" b="0" i="0" u="none" strike="noStrike" cap="none">
              <a:solidFill>
                <a:srgbClr val="000000"/>
              </a:solidFill>
              <a:latin typeface="Arial"/>
              <a:ea typeface="Arial"/>
              <a:cs typeface="Arial"/>
              <a:sym typeface="Arial"/>
            </a:endParaRPr>
          </a:p>
        </p:txBody>
      </p:sp>
      <p:sp>
        <p:nvSpPr>
          <p:cNvPr id="2535" name="Google Shape;2535;p97"/>
          <p:cNvSpPr/>
          <p:nvPr/>
        </p:nvSpPr>
        <p:spPr>
          <a:xfrm>
            <a:off x="626411" y="2279763"/>
            <a:ext cx="6096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Microservices done well increase scalability without sacrificing agility</a:t>
            </a:r>
            <a:endParaRPr sz="2000" b="0" i="0" u="none" strike="noStrike" cap="none">
              <a:solidFill>
                <a:srgbClr val="000000"/>
              </a:solidFill>
              <a:latin typeface="Calibri"/>
              <a:ea typeface="Calibri"/>
              <a:cs typeface="Calibri"/>
              <a:sym typeface="Calibri"/>
            </a:endParaRPr>
          </a:p>
        </p:txBody>
      </p:sp>
      <p:pic>
        <p:nvPicPr>
          <p:cNvPr id="2536" name="Google Shape;2536;p97"/>
          <p:cNvPicPr preferRelativeResize="0"/>
          <p:nvPr/>
        </p:nvPicPr>
        <p:blipFill rotWithShape="1">
          <a:blip r:embed="rId3">
            <a:alphaModFix/>
          </a:blip>
          <a:srcRect b="19981"/>
          <a:stretch/>
        </p:blipFill>
        <p:spPr>
          <a:xfrm>
            <a:off x="6942602" y="5750567"/>
            <a:ext cx="991772" cy="708108"/>
          </a:xfrm>
          <a:prstGeom prst="rect">
            <a:avLst/>
          </a:prstGeom>
          <a:noFill/>
          <a:ln>
            <a:noFill/>
          </a:ln>
        </p:spPr>
      </p:pic>
      <p:grpSp>
        <p:nvGrpSpPr>
          <p:cNvPr id="2537" name="Google Shape;2537;p97"/>
          <p:cNvGrpSpPr/>
          <p:nvPr/>
        </p:nvGrpSpPr>
        <p:grpSpPr>
          <a:xfrm>
            <a:off x="9789518" y="3479069"/>
            <a:ext cx="571020" cy="1158063"/>
            <a:chOff x="9789518" y="3479069"/>
            <a:chExt cx="571020" cy="1158063"/>
          </a:xfrm>
        </p:grpSpPr>
        <p:grpSp>
          <p:nvGrpSpPr>
            <p:cNvPr id="2538" name="Google Shape;2538;p97"/>
            <p:cNvGrpSpPr/>
            <p:nvPr/>
          </p:nvGrpSpPr>
          <p:grpSpPr>
            <a:xfrm>
              <a:off x="9789518" y="3479069"/>
              <a:ext cx="571020" cy="1158063"/>
              <a:chOff x="10611054" y="2351962"/>
              <a:chExt cx="760027" cy="1695522"/>
            </a:xfrm>
          </p:grpSpPr>
          <p:grpSp>
            <p:nvGrpSpPr>
              <p:cNvPr id="2539" name="Google Shape;2539;p97"/>
              <p:cNvGrpSpPr/>
              <p:nvPr/>
            </p:nvGrpSpPr>
            <p:grpSpPr>
              <a:xfrm>
                <a:off x="10611054" y="2351962"/>
                <a:ext cx="760027" cy="1014149"/>
                <a:chOff x="10026581" y="1613300"/>
                <a:chExt cx="2623820" cy="3182833"/>
              </a:xfrm>
            </p:grpSpPr>
            <p:sp>
              <p:nvSpPr>
                <p:cNvPr id="2540" name="Google Shape;2540;p97"/>
                <p:cNvSpPr/>
                <p:nvPr/>
              </p:nvSpPr>
              <p:spPr>
                <a:xfrm>
                  <a:off x="10246450" y="2169987"/>
                  <a:ext cx="2195725" cy="361101"/>
                </a:xfrm>
                <a:prstGeom prst="roundRect">
                  <a:avLst>
                    <a:gd name="adj" fmla="val 16667"/>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41" name="Google Shape;2541;p97"/>
                <p:cNvSpPr/>
                <p:nvPr/>
              </p:nvSpPr>
              <p:spPr>
                <a:xfrm>
                  <a:off x="10246450" y="2631474"/>
                  <a:ext cx="2195725" cy="361101"/>
                </a:xfrm>
                <a:prstGeom prst="roundRect">
                  <a:avLst>
                    <a:gd name="adj" fmla="val 16667"/>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42" name="Google Shape;2542;p97"/>
                <p:cNvSpPr/>
                <p:nvPr/>
              </p:nvSpPr>
              <p:spPr>
                <a:xfrm>
                  <a:off x="10246450" y="3136081"/>
                  <a:ext cx="2195725" cy="361101"/>
                </a:xfrm>
                <a:prstGeom prst="roundRect">
                  <a:avLst>
                    <a:gd name="adj" fmla="val 16667"/>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43" name="Google Shape;2543;p97"/>
                <p:cNvSpPr/>
                <p:nvPr/>
              </p:nvSpPr>
              <p:spPr>
                <a:xfrm>
                  <a:off x="10211506" y="3616317"/>
                  <a:ext cx="2265614" cy="902753"/>
                </a:xfrm>
                <a:prstGeom prst="flowChartMagneticDisk">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44" name="Google Shape;2544;p97"/>
                <p:cNvSpPr/>
                <p:nvPr/>
              </p:nvSpPr>
              <p:spPr>
                <a:xfrm>
                  <a:off x="10026581" y="1613300"/>
                  <a:ext cx="2623820" cy="3182833"/>
                </a:xfrm>
                <a:prstGeom prst="roundRect">
                  <a:avLst>
                    <a:gd name="adj" fmla="val 16667"/>
                  </a:avLst>
                </a:prstGeom>
                <a:noFill/>
                <a:ln w="12700" cap="flat" cmpd="sng">
                  <a:solidFill>
                    <a:srgbClr val="000000"/>
                  </a:solidFill>
                  <a:prstDash val="lgDashDot"/>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545" name="Google Shape;2545;p97"/>
              <p:cNvSpPr/>
              <p:nvPr/>
            </p:nvSpPr>
            <p:spPr>
              <a:xfrm>
                <a:off x="10618730" y="3433002"/>
                <a:ext cx="738719" cy="614482"/>
              </a:xfrm>
              <a:prstGeom prst="roundRect">
                <a:avLst>
                  <a:gd name="adj" fmla="val 16667"/>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pic>
          <p:nvPicPr>
            <p:cNvPr id="2546" name="Google Shape;2546;p97"/>
            <p:cNvPicPr preferRelativeResize="0"/>
            <p:nvPr/>
          </p:nvPicPr>
          <p:blipFill rotWithShape="1">
            <a:blip r:embed="rId3">
              <a:alphaModFix/>
            </a:blip>
            <a:srcRect b="19981"/>
            <a:stretch/>
          </p:blipFill>
          <p:spPr>
            <a:xfrm>
              <a:off x="9837368" y="4257987"/>
              <a:ext cx="487471" cy="348046"/>
            </a:xfrm>
            <a:prstGeom prst="rect">
              <a:avLst/>
            </a:prstGeom>
            <a:noFill/>
            <a:ln>
              <a:noFill/>
            </a:ln>
          </p:spPr>
        </p:pic>
      </p:grpSp>
      <p:grpSp>
        <p:nvGrpSpPr>
          <p:cNvPr id="2547" name="Google Shape;2547;p97"/>
          <p:cNvGrpSpPr/>
          <p:nvPr/>
        </p:nvGrpSpPr>
        <p:grpSpPr>
          <a:xfrm>
            <a:off x="10939050" y="4515389"/>
            <a:ext cx="571020" cy="1158063"/>
            <a:chOff x="9789518" y="3479069"/>
            <a:chExt cx="571020" cy="1158063"/>
          </a:xfrm>
        </p:grpSpPr>
        <p:grpSp>
          <p:nvGrpSpPr>
            <p:cNvPr id="2548" name="Google Shape;2548;p97"/>
            <p:cNvGrpSpPr/>
            <p:nvPr/>
          </p:nvGrpSpPr>
          <p:grpSpPr>
            <a:xfrm>
              <a:off x="9789518" y="3479069"/>
              <a:ext cx="571020" cy="1158063"/>
              <a:chOff x="10611054" y="2351962"/>
              <a:chExt cx="760027" cy="1695522"/>
            </a:xfrm>
          </p:grpSpPr>
          <p:grpSp>
            <p:nvGrpSpPr>
              <p:cNvPr id="2549" name="Google Shape;2549;p97"/>
              <p:cNvGrpSpPr/>
              <p:nvPr/>
            </p:nvGrpSpPr>
            <p:grpSpPr>
              <a:xfrm>
                <a:off x="10611054" y="2351962"/>
                <a:ext cx="760027" cy="1014149"/>
                <a:chOff x="10026581" y="1613300"/>
                <a:chExt cx="2623820" cy="3182833"/>
              </a:xfrm>
            </p:grpSpPr>
            <p:sp>
              <p:nvSpPr>
                <p:cNvPr id="2550" name="Google Shape;2550;p97"/>
                <p:cNvSpPr/>
                <p:nvPr/>
              </p:nvSpPr>
              <p:spPr>
                <a:xfrm>
                  <a:off x="10246450" y="2169987"/>
                  <a:ext cx="2195725" cy="361101"/>
                </a:xfrm>
                <a:prstGeom prst="roundRect">
                  <a:avLst>
                    <a:gd name="adj" fmla="val 16667"/>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51" name="Google Shape;2551;p97"/>
                <p:cNvSpPr/>
                <p:nvPr/>
              </p:nvSpPr>
              <p:spPr>
                <a:xfrm>
                  <a:off x="10246450" y="2631474"/>
                  <a:ext cx="2195725" cy="361101"/>
                </a:xfrm>
                <a:prstGeom prst="roundRect">
                  <a:avLst>
                    <a:gd name="adj" fmla="val 16667"/>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52" name="Google Shape;2552;p97"/>
                <p:cNvSpPr/>
                <p:nvPr/>
              </p:nvSpPr>
              <p:spPr>
                <a:xfrm>
                  <a:off x="10246450" y="3136081"/>
                  <a:ext cx="2195725" cy="361101"/>
                </a:xfrm>
                <a:prstGeom prst="roundRect">
                  <a:avLst>
                    <a:gd name="adj" fmla="val 16667"/>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53" name="Google Shape;2553;p97"/>
                <p:cNvSpPr/>
                <p:nvPr/>
              </p:nvSpPr>
              <p:spPr>
                <a:xfrm>
                  <a:off x="10211506" y="3616317"/>
                  <a:ext cx="2265614" cy="902753"/>
                </a:xfrm>
                <a:prstGeom prst="flowChartMagneticDisk">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54" name="Google Shape;2554;p97"/>
                <p:cNvSpPr/>
                <p:nvPr/>
              </p:nvSpPr>
              <p:spPr>
                <a:xfrm>
                  <a:off x="10026581" y="1613300"/>
                  <a:ext cx="2623820" cy="3182833"/>
                </a:xfrm>
                <a:prstGeom prst="roundRect">
                  <a:avLst>
                    <a:gd name="adj" fmla="val 16667"/>
                  </a:avLst>
                </a:prstGeom>
                <a:noFill/>
                <a:ln w="12700" cap="flat" cmpd="sng">
                  <a:solidFill>
                    <a:srgbClr val="000000"/>
                  </a:solidFill>
                  <a:prstDash val="lgDashDot"/>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555" name="Google Shape;2555;p97"/>
              <p:cNvSpPr/>
              <p:nvPr/>
            </p:nvSpPr>
            <p:spPr>
              <a:xfrm>
                <a:off x="10618730" y="3433002"/>
                <a:ext cx="738719" cy="614482"/>
              </a:xfrm>
              <a:prstGeom prst="roundRect">
                <a:avLst>
                  <a:gd name="adj" fmla="val 16667"/>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pic>
          <p:nvPicPr>
            <p:cNvPr id="2556" name="Google Shape;2556;p97"/>
            <p:cNvPicPr preferRelativeResize="0"/>
            <p:nvPr/>
          </p:nvPicPr>
          <p:blipFill rotWithShape="1">
            <a:blip r:embed="rId3">
              <a:alphaModFix/>
            </a:blip>
            <a:srcRect b="19981"/>
            <a:stretch/>
          </p:blipFill>
          <p:spPr>
            <a:xfrm>
              <a:off x="9837368" y="4257987"/>
              <a:ext cx="487471" cy="348046"/>
            </a:xfrm>
            <a:prstGeom prst="rect">
              <a:avLst/>
            </a:prstGeom>
            <a:noFill/>
            <a:ln>
              <a:noFill/>
            </a:ln>
          </p:spPr>
        </p:pic>
      </p:grpSp>
      <p:grpSp>
        <p:nvGrpSpPr>
          <p:cNvPr id="2557" name="Google Shape;2557;p97"/>
          <p:cNvGrpSpPr/>
          <p:nvPr/>
        </p:nvGrpSpPr>
        <p:grpSpPr>
          <a:xfrm>
            <a:off x="10581999" y="1928944"/>
            <a:ext cx="571020" cy="1158063"/>
            <a:chOff x="9789518" y="3479069"/>
            <a:chExt cx="571020" cy="1158063"/>
          </a:xfrm>
        </p:grpSpPr>
        <p:grpSp>
          <p:nvGrpSpPr>
            <p:cNvPr id="2558" name="Google Shape;2558;p97"/>
            <p:cNvGrpSpPr/>
            <p:nvPr/>
          </p:nvGrpSpPr>
          <p:grpSpPr>
            <a:xfrm>
              <a:off x="9789518" y="3479069"/>
              <a:ext cx="571020" cy="1158063"/>
              <a:chOff x="10611054" y="2351962"/>
              <a:chExt cx="760027" cy="1695522"/>
            </a:xfrm>
          </p:grpSpPr>
          <p:grpSp>
            <p:nvGrpSpPr>
              <p:cNvPr id="2559" name="Google Shape;2559;p97"/>
              <p:cNvGrpSpPr/>
              <p:nvPr/>
            </p:nvGrpSpPr>
            <p:grpSpPr>
              <a:xfrm>
                <a:off x="10611054" y="2351962"/>
                <a:ext cx="760027" cy="1014149"/>
                <a:chOff x="10026581" y="1613300"/>
                <a:chExt cx="2623820" cy="3182833"/>
              </a:xfrm>
            </p:grpSpPr>
            <p:sp>
              <p:nvSpPr>
                <p:cNvPr id="2560" name="Google Shape;2560;p97"/>
                <p:cNvSpPr/>
                <p:nvPr/>
              </p:nvSpPr>
              <p:spPr>
                <a:xfrm>
                  <a:off x="10246450" y="2169987"/>
                  <a:ext cx="2195725" cy="361101"/>
                </a:xfrm>
                <a:prstGeom prst="roundRect">
                  <a:avLst>
                    <a:gd name="adj" fmla="val 16667"/>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61" name="Google Shape;2561;p97"/>
                <p:cNvSpPr/>
                <p:nvPr/>
              </p:nvSpPr>
              <p:spPr>
                <a:xfrm>
                  <a:off x="10246450" y="2631474"/>
                  <a:ext cx="2195725" cy="361101"/>
                </a:xfrm>
                <a:prstGeom prst="roundRect">
                  <a:avLst>
                    <a:gd name="adj" fmla="val 16667"/>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62" name="Google Shape;2562;p97"/>
                <p:cNvSpPr/>
                <p:nvPr/>
              </p:nvSpPr>
              <p:spPr>
                <a:xfrm>
                  <a:off x="10246450" y="3136081"/>
                  <a:ext cx="2195725" cy="361101"/>
                </a:xfrm>
                <a:prstGeom prst="roundRect">
                  <a:avLst>
                    <a:gd name="adj" fmla="val 16667"/>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63" name="Google Shape;2563;p97"/>
                <p:cNvSpPr/>
                <p:nvPr/>
              </p:nvSpPr>
              <p:spPr>
                <a:xfrm>
                  <a:off x="10211506" y="3616317"/>
                  <a:ext cx="2265614" cy="902753"/>
                </a:xfrm>
                <a:prstGeom prst="flowChartMagneticDisk">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64" name="Google Shape;2564;p97"/>
                <p:cNvSpPr/>
                <p:nvPr/>
              </p:nvSpPr>
              <p:spPr>
                <a:xfrm>
                  <a:off x="10026581" y="1613300"/>
                  <a:ext cx="2623820" cy="3182833"/>
                </a:xfrm>
                <a:prstGeom prst="roundRect">
                  <a:avLst>
                    <a:gd name="adj" fmla="val 16667"/>
                  </a:avLst>
                </a:prstGeom>
                <a:noFill/>
                <a:ln w="12700" cap="flat" cmpd="sng">
                  <a:solidFill>
                    <a:srgbClr val="000000"/>
                  </a:solidFill>
                  <a:prstDash val="lgDashDot"/>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565" name="Google Shape;2565;p97"/>
              <p:cNvSpPr/>
              <p:nvPr/>
            </p:nvSpPr>
            <p:spPr>
              <a:xfrm>
                <a:off x="10618730" y="3433002"/>
                <a:ext cx="738719" cy="614482"/>
              </a:xfrm>
              <a:prstGeom prst="roundRect">
                <a:avLst>
                  <a:gd name="adj" fmla="val 16667"/>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pic>
          <p:nvPicPr>
            <p:cNvPr id="2566" name="Google Shape;2566;p97"/>
            <p:cNvPicPr preferRelativeResize="0"/>
            <p:nvPr/>
          </p:nvPicPr>
          <p:blipFill rotWithShape="1">
            <a:blip r:embed="rId3">
              <a:alphaModFix/>
            </a:blip>
            <a:srcRect b="19981"/>
            <a:stretch/>
          </p:blipFill>
          <p:spPr>
            <a:xfrm>
              <a:off x="9837368" y="4257987"/>
              <a:ext cx="487471" cy="348046"/>
            </a:xfrm>
            <a:prstGeom prst="rect">
              <a:avLst/>
            </a:prstGeom>
            <a:noFill/>
            <a:ln>
              <a:noFill/>
            </a:ln>
          </p:spPr>
        </p:pic>
      </p:grpSp>
    </p:spTree>
  </p:cSld>
  <p:clrMapOvr>
    <a:masterClrMapping/>
  </p:clrMapOvr>
</p:sld>
</file>

<file path=ppt/theme/theme1.xml><?xml version="1.0" encoding="utf-8"?>
<a:theme xmlns:a="http://schemas.openxmlformats.org/drawingml/2006/main" name="Agile By Design - Main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9FDB5AA50674E4DBFFCB3100445829E" ma:contentTypeVersion="20" ma:contentTypeDescription="Create a new document." ma:contentTypeScope="" ma:versionID="8132c70da8ea6e9ef31ffa3ed6c141e2">
  <xsd:schema xmlns:xsd="http://www.w3.org/2001/XMLSchema" xmlns:xs="http://www.w3.org/2001/XMLSchema" xmlns:p="http://schemas.microsoft.com/office/2006/metadata/properties" xmlns:ns2="a785ad58-1d57-4f8a-aa71-77170459bd0d" xmlns:ns3="cbb9b2fd-eb69-4a38-b8f5-db708bd03d43" xmlns:ns4="a114e750-377c-4f61-aded-07ab3645fc2f" targetNamespace="http://schemas.microsoft.com/office/2006/metadata/properties" ma:root="true" ma:fieldsID="112e981fd11710bed2a6363ea61e9c95" ns2:_="" ns3:_="" ns4:_="">
    <xsd:import namespace="a785ad58-1d57-4f8a-aa71-77170459bd0d"/>
    <xsd:import namespace="cbb9b2fd-eb69-4a38-b8f5-db708bd03d43"/>
    <xsd:import namespace="a114e750-377c-4f61-aded-07ab3645fc2f"/>
    <xsd:element name="properties">
      <xsd:complexType>
        <xsd:sequence>
          <xsd:element name="documentManagement">
            <xsd:complexType>
              <xsd:all>
                <xsd:element ref="ns2:SharedWithUser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4:TaxCatchAll" minOccurs="0"/>
                <xsd:element ref="ns3:MediaServiceGenerationTime" minOccurs="0"/>
                <xsd:element ref="ns3:MediaServiceEventHashCode" minOccurs="0"/>
                <xsd:element ref="ns3:MediaServiceLocation" minOccurs="0"/>
                <xsd:element ref="ns3:MediaServiceOCR" minOccurs="0"/>
                <xsd:element ref="ns4:SharedWithDetails" minOccurs="0"/>
                <xsd:element ref="ns3:MediaServiceSearchProperties" minOccurs="0"/>
                <xsd:element ref="ns3:MediaServiceObjectDetectorVersions" minOccurs="0"/>
                <xsd:element ref="ns3:Notes" minOccurs="0"/>
                <xsd:element ref="ns3:MediaServiceBillingMetadata" minOccurs="0"/>
                <xsd:element ref="ns3: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85ad58-1d57-4f8a-aa71-77170459bd0d" elementFormDefault="qualified">
    <xsd:import namespace="http://schemas.microsoft.com/office/2006/documentManagement/types"/>
    <xsd:import namespace="http://schemas.microsoft.com/office/infopath/2007/PartnerControls"/>
    <xsd:element name="SharedWithUsers" ma:index="8" nillable="true" ma:displayName="Shared With" ma:internalName="_x0024_Resources_x003a_core_x002c_SharedWithFieldDisplayName_x003b_"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bb9b2fd-eb69-4a38-b8f5-db708bd03d4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217f90cb-bb06-4504-88d6-d49bec2e9201"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Notes" ma:index="25" nillable="true" ma:displayName="Notes" ma:format="Dropdown" ma:internalName="Notes">
      <xsd:simpleType>
        <xsd:restriction base="dms:Text">
          <xsd:maxLength value="255"/>
        </xsd:restriction>
      </xsd:simpleType>
    </xsd:element>
    <xsd:element name="MediaServiceBillingMetadata" ma:index="26" nillable="true" ma:displayName="MediaServiceBillingMetadata" ma:hidden="true" ma:internalName="MediaServiceBillingMetadata" ma:readOnly="true">
      <xsd:simpleType>
        <xsd:restriction base="dms:Note"/>
      </xsd:simpleType>
    </xsd:element>
    <xsd:element name="Owner" ma:index="27"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114e750-377c-4f61-aded-07ab3645fc2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714df68-a67c-43c8-8c25-cf82d5fdc739}" ma:internalName="TaxCatchAll" ma:showField="CatchAllData" ma:web="a114e750-377c-4f61-aded-07ab3645fc2f">
      <xsd:complexType>
        <xsd:complexContent>
          <xsd:extension base="dms:MultiChoiceLookup">
            <xsd:sequence>
              <xsd:element name="Value" type="dms:Lookup" maxOccurs="unbounded" minOccurs="0" nillable="true"/>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bb9b2fd-eb69-4a38-b8f5-db708bd03d43">
      <Terms xmlns="http://schemas.microsoft.com/office/infopath/2007/PartnerControls"/>
    </lcf76f155ced4ddcb4097134ff3c332f>
    <TaxCatchAll xmlns="a114e750-377c-4f61-aded-07ab3645fc2f" xsi:nil="true"/>
    <Notes xmlns="cbb9b2fd-eb69-4a38-b8f5-db708bd03d43" xsi:nil="true"/>
    <Owner xmlns="cbb9b2fd-eb69-4a38-b8f5-db708bd03d43">
      <UserInfo>
        <DisplayName/>
        <AccountId xsi:nil="true"/>
        <AccountType/>
      </UserInfo>
    </Owner>
  </documentManagement>
</p:properties>
</file>

<file path=customXml/itemProps1.xml><?xml version="1.0" encoding="utf-8"?>
<ds:datastoreItem xmlns:ds="http://schemas.openxmlformats.org/officeDocument/2006/customXml" ds:itemID="{50A66AAC-F656-4BB1-A409-E2A962FED8D0}">
  <ds:schemaRefs>
    <ds:schemaRef ds:uri="http://schemas.microsoft.com/sharepoint/v3/contenttype/forms"/>
  </ds:schemaRefs>
</ds:datastoreItem>
</file>

<file path=customXml/itemProps2.xml><?xml version="1.0" encoding="utf-8"?>
<ds:datastoreItem xmlns:ds="http://schemas.openxmlformats.org/officeDocument/2006/customXml" ds:itemID="{5C8B7E76-F74B-4E7F-B441-22870FE791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85ad58-1d57-4f8a-aa71-77170459bd0d"/>
    <ds:schemaRef ds:uri="cbb9b2fd-eb69-4a38-b8f5-db708bd03d43"/>
    <ds:schemaRef ds:uri="a114e750-377c-4f61-aded-07ab3645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7B6C76-AB35-44DD-BBD3-1907C9C1131F}">
  <ds:schemaRefs>
    <ds:schemaRef ds:uri="a114e750-377c-4f61-aded-07ab3645fc2f"/>
    <ds:schemaRef ds:uri="cbb9b2fd-eb69-4a38-b8f5-db708bd03d4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37</TotalTime>
  <Words>11730</Words>
  <Application>Microsoft Office PowerPoint</Application>
  <PresentationFormat>Widescreen</PresentationFormat>
  <Paragraphs>2200</Paragraphs>
  <Slides>112</Slides>
  <Notes>112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112</vt:i4>
      </vt:variant>
    </vt:vector>
  </HeadingPairs>
  <TitlesOfParts>
    <vt:vector size="122" baseType="lpstr">
      <vt:lpstr>Times New Roman</vt:lpstr>
      <vt:lpstr>Content</vt:lpstr>
      <vt:lpstr>Open Sans</vt:lpstr>
      <vt:lpstr>Calibri</vt:lpstr>
      <vt:lpstr>Arial</vt:lpstr>
      <vt:lpstr>Noto Sans Symbols</vt:lpstr>
      <vt:lpstr>Proxima Nova</vt:lpstr>
      <vt:lpstr>Verdana</vt:lpstr>
      <vt:lpstr>Quattrocento Sans</vt:lpstr>
      <vt:lpstr>Agile By Design - Main Theme</vt:lpstr>
      <vt:lpstr>Story and Domain Driven Delivery  March 28, 2021  Jeff Anderson, Adeeb Dhanani, Margaret Walczyk &amp; Malcolm Bastien</vt:lpstr>
      <vt:lpstr>Introduction</vt:lpstr>
      <vt:lpstr>Our delivery model makes heavy reference to the following three practices</vt:lpstr>
      <vt:lpstr>The Heart Of Solution Complexity Is In Its Business Domain</vt:lpstr>
      <vt:lpstr>Domain Driven Design tackles solution complexity by focusing on the details of the business domain</vt:lpstr>
      <vt:lpstr>Domain Driven Design provides a framework to guide the design decisions required to define the boundary, scope and interactions of a modern, microservices based solution</vt:lpstr>
      <vt:lpstr>The Ubiquitous Language</vt:lpstr>
      <vt:lpstr>Domain Driven Design provides a means for Technology and Product to come together to design a solution around its business domain logic </vt:lpstr>
      <vt:lpstr>Language, Models, and Code all meet in the Domain layer of a software solution</vt:lpstr>
      <vt:lpstr>Perhaps the most powerful aspect of Domain Driven Design is the definition and sharing of a Ubiquitous Language</vt:lpstr>
      <vt:lpstr>DDD stated simply; holding a conversation rooted in a domain model, that is reflected in the domain layer of your code</vt:lpstr>
      <vt:lpstr>PowerPoint Presentation</vt:lpstr>
      <vt:lpstr>Modelling Domains Using CRC Cards</vt:lpstr>
      <vt:lpstr>Class Responsibility Cards provide a way to model in an object-oriented way using natural, business friendly language</vt:lpstr>
      <vt:lpstr>The Classic Vehicle Example</vt:lpstr>
      <vt:lpstr>Perform The Iterative Steps of CRC Modeling</vt:lpstr>
      <vt:lpstr>PowerPoint Presentation</vt:lpstr>
      <vt:lpstr>DDD Training - Session 2 Thin Slice Shaping Agenda</vt:lpstr>
      <vt:lpstr>Thin-slice Shaping</vt:lpstr>
      <vt:lpstr>PowerPoint Presentation</vt:lpstr>
      <vt:lpstr>PowerPoint Presentation</vt:lpstr>
      <vt:lpstr>Completing Our Functional Story Map</vt:lpstr>
      <vt:lpstr>PowerPoint Presentation</vt:lpstr>
      <vt:lpstr>PowerPoint Presentation</vt:lpstr>
      <vt:lpstr>PowerPoint Presentation</vt:lpstr>
      <vt:lpstr>PowerPoint Presentation</vt:lpstr>
      <vt:lpstr>PowerPoint Presentation</vt:lpstr>
      <vt:lpstr>Refine Key Domain Concepts</vt:lpstr>
      <vt:lpstr>The Example Which Will Be Used To Illustrate How We Can Elaborate On Our Domain Through Our Delivery Lifecycle</vt:lpstr>
      <vt:lpstr>Discussing Key Domain Concepts During Thin Slice Shaping</vt:lpstr>
      <vt:lpstr>Start with Capturing Key Words From The Story Map </vt:lpstr>
      <vt:lpstr>Build the Domain Using the Story Map</vt:lpstr>
      <vt:lpstr>Rebuild Story Map To Compliment Domains</vt:lpstr>
      <vt:lpstr>Glimpse Of Expanded Domain Model To Spec</vt:lpstr>
      <vt:lpstr>Actual Domain Model &amp; Story Map</vt:lpstr>
      <vt:lpstr>Domain Model in progress…</vt:lpstr>
      <vt:lpstr>PowerPoint Presentation</vt:lpstr>
      <vt:lpstr>Aggregate, Roots, Entities, and Bounded Contexts</vt:lpstr>
      <vt:lpstr>DDD Provides a Means to Partition Business Logic According In The Model and the Code</vt:lpstr>
      <vt:lpstr>Entities have Identities that Transcend The Value of Their Attributes</vt:lpstr>
      <vt:lpstr>Value Objects are simpler, read-only,  and are shareable across the system</vt:lpstr>
      <vt:lpstr>Design Constraints When Developing Entities and Value Object</vt:lpstr>
      <vt:lpstr>PowerPoint Presentation</vt:lpstr>
      <vt:lpstr>Aggregates are a tight collection of objects that are treated as a single unit when undergoing any changes in state</vt:lpstr>
      <vt:lpstr>Design Constraints When Developing Aggregates</vt:lpstr>
      <vt:lpstr>A Simple Example:</vt:lpstr>
      <vt:lpstr>PowerPoint Presentation</vt:lpstr>
      <vt:lpstr>A Bounded Context defines where the details of subset of our Domain is set to be consistent and true</vt:lpstr>
      <vt:lpstr>PowerPoint Presentation</vt:lpstr>
      <vt:lpstr>PowerPoint Presentation</vt:lpstr>
      <vt:lpstr>Subsystem Shaping</vt:lpstr>
      <vt:lpstr>PowerPoint Presentation</vt:lpstr>
      <vt:lpstr>PowerPoint Presentation</vt:lpstr>
      <vt:lpstr>PowerPoint Presentation</vt:lpstr>
      <vt:lpstr>Determining Context Boundaries Through EventStorming</vt:lpstr>
      <vt:lpstr>We can extend our story map with EventStorming to identify domain events, system  and identify external systems</vt:lpstr>
      <vt:lpstr>Let’s visualize a high-level credit card example which spans across a few boundaries</vt:lpstr>
      <vt:lpstr>We can group events and stories to refine the exact scope of responsibility for each bounded contexts</vt:lpstr>
      <vt:lpstr>PowerPoint Presentation</vt:lpstr>
      <vt:lpstr>Defining a Bounded Context Map</vt:lpstr>
      <vt:lpstr>PowerPoint Presentation</vt:lpstr>
      <vt:lpstr>We can use A  Bound Context Map to illustrate a modern, micro-services based solution</vt:lpstr>
      <vt:lpstr>PowerPoint Presentation</vt:lpstr>
      <vt:lpstr>PowerPoint Presentation</vt:lpstr>
      <vt:lpstr>PowerPoint Presentation</vt:lpstr>
      <vt:lpstr>We need to call out mapping,  an integration mechanism, and a team engagement model for every dependency that exists across or bounded context map</vt:lpstr>
      <vt:lpstr>We can also use a Bounded Context Map to Illustrate the Different Contexts Between Systems and the Teams that Support Them</vt:lpstr>
      <vt:lpstr>PowerPoint Presentation</vt:lpstr>
      <vt:lpstr>DDD During Story Exploration</vt:lpstr>
      <vt:lpstr>PowerPoint Presentation</vt:lpstr>
      <vt:lpstr>A Brief Recap On Story Exploration</vt:lpstr>
      <vt:lpstr>PowerPoint Presentation</vt:lpstr>
      <vt:lpstr>PowerPoint Presentation</vt:lpstr>
      <vt:lpstr>PowerPoint Presentation</vt:lpstr>
      <vt:lpstr>PowerPoint Presentation</vt:lpstr>
      <vt:lpstr>PowerPoint Presentation</vt:lpstr>
      <vt:lpstr>Capturing Domain Acceptance Criteria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grooming articulate story behavior in the domain</vt:lpstr>
      <vt:lpstr>The first step to establishing micro-services, understanding your bounded contexts</vt:lpstr>
      <vt:lpstr>PowerPoint Presentation</vt:lpstr>
      <vt:lpstr>Capturing Domain Internal (Services, Events, Repositories)</vt:lpstr>
      <vt:lpstr>DDD Provides a Means to Partition Business Logic According In The Model and the Code</vt:lpstr>
      <vt:lpstr>PowerPoint Presentation</vt:lpstr>
      <vt:lpstr>PowerPoint Presentation</vt:lpstr>
      <vt:lpstr>Spec By Example</vt:lpstr>
      <vt:lpstr>Build Spec In Language using Sequence of Stories</vt:lpstr>
      <vt:lpstr>Now To Extend Spec in Lang. Into Spec By Example</vt:lpstr>
      <vt:lpstr>Now To Extend Spec in Lang. Into Spec By Example Cont.</vt:lpstr>
      <vt:lpstr>Not Used’;l,l,k</vt:lpstr>
      <vt:lpstr>DDD During Story Delivery</vt:lpstr>
      <vt:lpstr>When the boundaries Microservices are not properly defined the result can be a complicated mess </vt:lpstr>
      <vt:lpstr>Microservices allow technology solutions to scale without sacrificing adaptability to change</vt:lpstr>
      <vt:lpstr>Connect the model to architecture by “injecting” common functionality through inheritance, collect common behavior into a set of requirements that influence the choice of technology, patterns and/or APIs</vt:lpstr>
      <vt:lpstr>Domain Driven Design and Team Structure</vt:lpstr>
      <vt:lpstr>PowerPoint Presentation</vt:lpstr>
      <vt:lpstr>The Perils Of Focusing On Software Internals </vt:lpstr>
      <vt:lpstr>Remember Domain Driven Design </vt:lpstr>
      <vt:lpstr>Identifying Domain Aggregates and Context Boundaries </vt:lpstr>
      <vt:lpstr>Identifying Domain Aggregates and Context Boundaries </vt:lpstr>
      <vt:lpstr>Organize Around Technology Instead </vt:lpstr>
      <vt:lpstr>Ensuring Model Consistency</vt:lpstr>
      <vt:lpstr>PowerPoint Presentation</vt:lpstr>
      <vt:lpstr>A range of Model Sharing Patterns can be used to establish how individuals Domain Boundaries can be integrated between agile teams</vt:lpstr>
      <vt:lpstr>A range of Model Sharing Patterns can be used to establish how individuals Model Boundaries can be integrated across an enterprise</vt:lpstr>
      <vt:lpstr>Use a deliberate strategy to ensure that models stay consistent within and across different team and system boundaries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 and Domain Driven Delivery  March 28, 2021  Jeff Anderson, Adeeb Dhanani, Margaret Walczyk &amp; Malcolm Bastien</dc:title>
  <dc:creator>Adeeb Dhanani</dc:creator>
  <cp:lastModifiedBy>Jeff Anderson</cp:lastModifiedBy>
  <cp:revision>2</cp:revision>
  <dcterms:created xsi:type="dcterms:W3CDTF">2019-12-10T23:32:10Z</dcterms:created>
  <dcterms:modified xsi:type="dcterms:W3CDTF">2025-10-02T15:44:30Z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0x010100D9FDB5AA50674E4DBFFCB3100445829E</vt:lpwstr>
  </property>
  <property fmtid="{D5CDD505-2E9C-101B-9397-08002B2CF9AE}" pid="3" name="Order">
    <vt:r8>1400</vt:r8>
  </property>
  <property fmtid="{D5CDD505-2E9C-101B-9397-08002B2CF9AE}" pid="4" name="MediaServiceImageTags">
    <vt:lpwstr/>
  </property>
</Properties>
</file>